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8" r:id="rId3"/>
    <p:sldId id="275" r:id="rId4"/>
    <p:sldId id="276" r:id="rId5"/>
    <p:sldId id="259" r:id="rId6"/>
    <p:sldId id="277" r:id="rId7"/>
    <p:sldId id="278" r:id="rId8"/>
    <p:sldId id="280" r:id="rId9"/>
    <p:sldId id="281" r:id="rId10"/>
    <p:sldId id="279" r:id="rId11"/>
  </p:sldIdLst>
  <p:sldSz cx="12192000" cy="6858000"/>
  <p:notesSz cx="6858000" cy="9144000"/>
  <p:embeddedFontLst>
    <p:embeddedFont>
      <p:font typeface="AweSomE JouRneY" panose="020B0604020202020204" charset="0"/>
      <p:regular r:id="rId12"/>
    </p:embeddedFont>
    <p:embeddedFont>
      <p:font typeface="Calibri" panose="020F0502020204030204" pitchFamily="34" charset="0"/>
      <p:regular r:id="rId13"/>
      <p:bold r:id="rId14"/>
      <p:italic r:id="rId15"/>
      <p:boldItalic r:id="rId16"/>
    </p:embeddedFont>
    <p:embeddedFont>
      <p:font typeface="Calibri Light" panose="020F0302020204030204" pitchFamily="34" charset="0"/>
      <p:regular r:id="rId17"/>
      <p:italic r:id="rId18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841" autoAdjust="0"/>
    <p:restoredTop sz="94660"/>
  </p:normalViewPr>
  <p:slideViewPr>
    <p:cSldViewPr snapToGrid="0">
      <p:cViewPr varScale="1">
        <p:scale>
          <a:sx n="110" d="100"/>
          <a:sy n="110" d="100"/>
        </p:scale>
        <p:origin x="558" y="120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2.fntdata"/><Relationship Id="rId18" Type="http://schemas.openxmlformats.org/officeDocument/2006/relationships/font" Target="fonts/font7.fntdata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font" Target="fonts/font1.fntdata"/><Relationship Id="rId17" Type="http://schemas.openxmlformats.org/officeDocument/2006/relationships/font" Target="fonts/font6.fntdata"/><Relationship Id="rId2" Type="http://schemas.openxmlformats.org/officeDocument/2006/relationships/slide" Target="slides/slide1.xml"/><Relationship Id="rId16" Type="http://schemas.openxmlformats.org/officeDocument/2006/relationships/font" Target="fonts/font5.fntdata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font" Target="fonts/font4.fntdata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3.fntdata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835779-3E48-4044-8A98-CE499888C99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36FEACB-E5D2-41D4-AD59-3DFBEFD65DF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7B2D6E0-913E-464C-A056-0F047E843D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ED934A-683C-4ACE-B4BA-1397DA902C2B}" type="datetimeFigureOut">
              <a:rPr lang="en-US" smtClean="0"/>
              <a:t>12/10/2020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38627FD-66E0-4C23-91B5-62D5227023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C21D326-8A36-4CCB-B80A-E2093603C0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8856AD-96C9-4D66-837A-EB8D7A053F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29479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ABFB65-D163-4939-B643-7A804A8448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D2D615E-E1E2-44B4-8E6B-DC812526BB1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3CD6893-663A-4AA8-8031-FE0FB85397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ED934A-683C-4ACE-B4BA-1397DA902C2B}" type="datetimeFigureOut">
              <a:rPr lang="en-US" smtClean="0"/>
              <a:t>12/10/2020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281BE4B-9F7A-42BD-9F0A-3F4698AED2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79CB00D-6D30-43B4-9F0D-7671BA7A44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8856AD-96C9-4D66-837A-EB8D7A053F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53988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87CDF4F6-703C-4830-9718-B4BAA01FAB9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D7637F4-0ED7-425D-995A-FC9D33B5D7A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10E2900-C6EE-4CBB-8A9A-38F4E443DF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ED934A-683C-4ACE-B4BA-1397DA902C2B}" type="datetimeFigureOut">
              <a:rPr lang="en-US" smtClean="0"/>
              <a:t>12/10/2020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2B8594F-F161-4BEA-93D4-62160A832A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45E6191-953F-4C2D-A244-7AEAD11B40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8856AD-96C9-4D66-837A-EB8D7A053F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10538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057D4B-8DDF-4DF9-976F-7475A83030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6AC7EFB-19B1-4E8B-A76A-1702F9E2A6C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336743F-7E96-43A1-8DD2-3BEE9CCC5E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ED934A-683C-4ACE-B4BA-1397DA902C2B}" type="datetimeFigureOut">
              <a:rPr lang="en-US" smtClean="0"/>
              <a:t>12/10/2020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B0F26D5-66B3-4575-9549-EBE5D926DE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18C58E4-FA31-4CFD-AEB1-0ABE58F18B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8856AD-96C9-4D66-837A-EB8D7A053F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58689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A9307A-FF2C-46D7-A405-AB860F395F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0721436-159F-4A5F-B2CB-B99606D181B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CA9A60B-9F2B-4172-AD1A-0E2BEB0F9E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ED934A-683C-4ACE-B4BA-1397DA902C2B}" type="datetimeFigureOut">
              <a:rPr lang="en-US" smtClean="0"/>
              <a:t>12/10/2020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3395244-0C86-4BB7-BE7C-7E3EFBCDA7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717191D-6A03-4C5B-995E-185747C00F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8856AD-96C9-4D66-837A-EB8D7A053F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11455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17E4EA-8792-447B-9C71-12C981F286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16A73FB-44DE-4AF8-96DD-9C4621B2ED1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5BD85BD-B75B-418D-898B-ADD83954F14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99F748B-419F-4878-86E3-69BBEC76E9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ED934A-683C-4ACE-B4BA-1397DA902C2B}" type="datetimeFigureOut">
              <a:rPr lang="en-US" smtClean="0"/>
              <a:t>12/10/2020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CA69E42-F14B-450B-8245-B132435026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17A425A-FBB5-4DAA-A1A0-4D79E6634B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8856AD-96C9-4D66-837A-EB8D7A053F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34583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FBCBF6-5A61-4080-8F5F-E547F5F4BA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D4E474D-FDA2-4FE9-BB1F-AFFDDD2B759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900CAC1-7EA1-41FE-8BB4-265A1404487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C9E856C-634F-4617-B56E-A151D834755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3E5E507-4776-4F24-88B6-448055BC05C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8EDF79A-DF54-4B0B-9379-8FEF828FE9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ED934A-683C-4ACE-B4BA-1397DA902C2B}" type="datetimeFigureOut">
              <a:rPr lang="en-US" smtClean="0"/>
              <a:t>12/10/2020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21D8D82-3AED-4E3D-AFCE-7CD5977EAF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8FF2742-52F2-46CC-990C-D330848F30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8856AD-96C9-4D66-837A-EB8D7A053F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5692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F1069E-EC12-428D-8DAB-19458675E9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5E74AF4-424D-4855-BBC2-B6DDCBFBBF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ED934A-683C-4ACE-B4BA-1397DA902C2B}" type="datetimeFigureOut">
              <a:rPr lang="en-US" smtClean="0"/>
              <a:t>12/10/2020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DCD5716-DDE8-4256-83B5-47925C86D6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2BB3C55-1855-4A7F-ACC5-4124271AD7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8856AD-96C9-4D66-837A-EB8D7A053F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73911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93AEE0D-6EC5-4E4B-978F-4E04FD6416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ED934A-683C-4ACE-B4BA-1397DA902C2B}" type="datetimeFigureOut">
              <a:rPr lang="en-US" smtClean="0"/>
              <a:t>12/10/2020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A60AD51-D9CC-4435-91A2-3FF08E6C24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D9B9814-D091-4B14-A6DC-58F0225A2B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8856AD-96C9-4D66-837A-EB8D7A053F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74691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D828CB-79DF-4853-8DB1-612ACDD51D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BD3D206-680C-41E0-9E68-6AF1B7985F0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0E65E61-0A3A-4C34-9501-DFC3F0CB645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7F5D90C-DDAB-46E9-A38C-FB33BA1ACF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ED934A-683C-4ACE-B4BA-1397DA902C2B}" type="datetimeFigureOut">
              <a:rPr lang="en-US" smtClean="0"/>
              <a:t>12/10/2020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CA07877-A6EA-4EF7-90D2-2971D7191F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1B7588B-2E92-4710-9939-0EDF68C488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8856AD-96C9-4D66-837A-EB8D7A053F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91992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CB1635-4C22-45BD-B92D-A75972E5B5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1A63C01-9505-41EF-9911-65BA026AD11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EB3C1B9-A042-4453-961C-CA1EB549419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488FB89-78A0-4153-AD5D-DC2886BF49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ED934A-683C-4ACE-B4BA-1397DA902C2B}" type="datetimeFigureOut">
              <a:rPr lang="en-US" smtClean="0"/>
              <a:t>12/10/2020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BE9DF0B-7E43-42C5-8A01-F072822790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1A48149-ABFC-414E-A9BF-B2ED42B173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8856AD-96C9-4D66-837A-EB8D7A053F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0129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5AF6161-E6B0-441D-8D49-A89FDA92AA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2CD611F-CBC7-4F77-928F-D9B0485D8BB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FE5B167-6993-4A43-ABFD-C61525D23C1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4ED934A-683C-4ACE-B4BA-1397DA902C2B}" type="datetimeFigureOut">
              <a:rPr lang="en-US" smtClean="0"/>
              <a:t>12/10/2020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B9A012E-A2A9-4E91-9831-7C0CEC7DE88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30B0256-0570-4226-BFCA-18C915FD85E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8856AD-96C9-4D66-837A-EB8D7A053F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17324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8000" b="-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7CE566-0F68-41A8-9A6C-5DE5FD35BE6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   </a:t>
            </a:r>
          </a:p>
        </p:txBody>
      </p:sp>
    </p:spTree>
    <p:extLst>
      <p:ext uri="{BB962C8B-B14F-4D97-AF65-F5344CB8AC3E}">
        <p14:creationId xmlns:p14="http://schemas.microsoft.com/office/powerpoint/2010/main" val="30382216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" t="-1000" r="-1000" b="-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B0C671-E915-473F-B1DD-49C3F2D04B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3596" y="82586"/>
            <a:ext cx="11912029" cy="1325563"/>
          </a:xfrm>
        </p:spPr>
        <p:txBody>
          <a:bodyPr>
            <a:normAutofit/>
          </a:bodyPr>
          <a:lstStyle/>
          <a:p>
            <a:pPr algn="ctr"/>
            <a:r>
              <a:rPr lang="en-US" sz="66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weSomE JouRneY" panose="02000600000000000000" pitchFamily="50" charset="0"/>
              </a:rPr>
              <a:t>Back in Jerusalem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F927B25-D266-4815-8BF6-37A692D5EE0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3597" y="1304818"/>
            <a:ext cx="11912030" cy="542989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600" dirty="0"/>
              <a:t>Gentiles in the church (11:1-18)</a:t>
            </a:r>
          </a:p>
          <a:p>
            <a:pPr lvl="1"/>
            <a:r>
              <a:rPr lang="en-US" sz="3200" dirty="0"/>
              <a:t>The issue (1-3)</a:t>
            </a:r>
          </a:p>
          <a:p>
            <a:pPr lvl="1"/>
            <a:r>
              <a:rPr lang="en-US" sz="3200" dirty="0"/>
              <a:t>The explanation (4-17)</a:t>
            </a:r>
          </a:p>
          <a:p>
            <a:pPr lvl="1"/>
            <a:r>
              <a:rPr lang="en-US" sz="3200" dirty="0"/>
              <a:t>The response (18)</a:t>
            </a:r>
          </a:p>
          <a:p>
            <a:pPr marL="457200" lvl="1" indent="0">
              <a:buNone/>
            </a:pPr>
            <a:endParaRPr lang="en-US" sz="3200" dirty="0"/>
          </a:p>
          <a:p>
            <a:pPr marL="0" indent="0">
              <a:buNone/>
            </a:pPr>
            <a:r>
              <a:rPr lang="en-US" sz="3600" dirty="0"/>
              <a:t>Continued to be an issue</a:t>
            </a:r>
          </a:p>
          <a:p>
            <a:pPr lvl="1"/>
            <a:r>
              <a:rPr lang="en-US" sz="3200" dirty="0"/>
              <a:t>Galatians 2:1-14; 3:28</a:t>
            </a:r>
          </a:p>
          <a:p>
            <a:pPr lvl="1"/>
            <a:r>
              <a:rPr lang="en-US" sz="3200" dirty="0"/>
              <a:t>Colossians 3:10-11</a:t>
            </a:r>
          </a:p>
          <a:p>
            <a:pPr lvl="1"/>
            <a:r>
              <a:rPr lang="en-US" sz="3200" dirty="0"/>
              <a:t>Romans 10:12-13</a:t>
            </a:r>
          </a:p>
          <a:p>
            <a:pPr lvl="1"/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6379994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" t="-1000" r="-1000" b="-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B0C671-E915-473F-B1DD-49C3F2D04B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3596" y="82586"/>
            <a:ext cx="11912029" cy="1325563"/>
          </a:xfrm>
        </p:spPr>
        <p:txBody>
          <a:bodyPr>
            <a:normAutofit/>
          </a:bodyPr>
          <a:lstStyle/>
          <a:p>
            <a:pPr algn="ctr"/>
            <a:r>
              <a:rPr lang="en-US" sz="66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weSomE JouRneY" panose="02000600000000000000" pitchFamily="50" charset="0"/>
              </a:rPr>
              <a:t>Cornelius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F927B25-D266-4815-8BF6-37A692D5EE0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3597" y="1304818"/>
            <a:ext cx="11912030" cy="542989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4000" dirty="0"/>
              <a:t>What we know about him (10:1-2)</a:t>
            </a:r>
          </a:p>
          <a:p>
            <a:pPr lvl="1"/>
            <a:r>
              <a:rPr lang="en-US" sz="3600" dirty="0"/>
              <a:t>He was a centurion of the Italian Cohort.</a:t>
            </a:r>
          </a:p>
          <a:p>
            <a:pPr lvl="1"/>
            <a:r>
              <a:rPr lang="en-US" sz="3600" dirty="0"/>
              <a:t>A devout man</a:t>
            </a:r>
          </a:p>
          <a:p>
            <a:pPr lvl="1"/>
            <a:r>
              <a:rPr lang="en-US" sz="3600" dirty="0"/>
              <a:t>One who feared God with all his household</a:t>
            </a:r>
          </a:p>
          <a:p>
            <a:pPr lvl="1"/>
            <a:r>
              <a:rPr lang="en-US" sz="3600" dirty="0"/>
              <a:t>Gave alms to the Jewish people</a:t>
            </a:r>
          </a:p>
          <a:p>
            <a:pPr lvl="1"/>
            <a:r>
              <a:rPr lang="en-US" sz="3600" dirty="0"/>
              <a:t>Prayed to God continually 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42087398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" t="-1000" r="-1000" b="-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B0C671-E915-473F-B1DD-49C3F2D04B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3596" y="82586"/>
            <a:ext cx="11912029" cy="1325563"/>
          </a:xfrm>
        </p:spPr>
        <p:txBody>
          <a:bodyPr>
            <a:normAutofit/>
          </a:bodyPr>
          <a:lstStyle/>
          <a:p>
            <a:pPr algn="ctr"/>
            <a:r>
              <a:rPr lang="en-US" sz="66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weSomE JouRneY" panose="02000600000000000000" pitchFamily="50" charset="0"/>
              </a:rPr>
              <a:t>Cornelius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F927B25-D266-4815-8BF6-37A692D5EE0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3597" y="1304818"/>
            <a:ext cx="11912030" cy="542989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4000" dirty="0"/>
              <a:t>How was his prayer answered (10:3-8)</a:t>
            </a:r>
          </a:p>
          <a:p>
            <a:pPr lvl="1"/>
            <a:r>
              <a:rPr lang="en-US" sz="3600" dirty="0"/>
              <a:t>Vision of an angel ( 3-6)</a:t>
            </a:r>
          </a:p>
          <a:p>
            <a:pPr lvl="1"/>
            <a:r>
              <a:rPr lang="en-US" sz="3600" dirty="0"/>
              <a:t>Prayers were acknowledged by God (4)</a:t>
            </a:r>
          </a:p>
          <a:p>
            <a:pPr lvl="1"/>
            <a:r>
              <a:rPr lang="en-US" sz="3600" dirty="0"/>
              <a:t>Sent for Peter (7-8)</a:t>
            </a:r>
          </a:p>
          <a:p>
            <a:pPr marL="0" indent="0">
              <a:buNone/>
            </a:pPr>
            <a:r>
              <a:rPr lang="en-US" sz="3200" dirty="0"/>
              <a:t>	</a:t>
            </a:r>
          </a:p>
        </p:txBody>
      </p:sp>
    </p:spTree>
    <p:extLst>
      <p:ext uri="{BB962C8B-B14F-4D97-AF65-F5344CB8AC3E}">
        <p14:creationId xmlns:p14="http://schemas.microsoft.com/office/powerpoint/2010/main" val="40197177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" t="-1000" r="-1000" b="-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B0C671-E915-473F-B1DD-49C3F2D04B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3596" y="82586"/>
            <a:ext cx="11912029" cy="1325563"/>
          </a:xfrm>
        </p:spPr>
        <p:txBody>
          <a:bodyPr>
            <a:normAutofit/>
          </a:bodyPr>
          <a:lstStyle/>
          <a:p>
            <a:pPr algn="ctr"/>
            <a:r>
              <a:rPr lang="en-US" sz="66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weSomE JouRneY" panose="02000600000000000000" pitchFamily="50" charset="0"/>
              </a:rPr>
              <a:t>Cornelius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F927B25-D266-4815-8BF6-37A692D5EE0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3597" y="1304818"/>
            <a:ext cx="11912030" cy="542989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4000" dirty="0"/>
              <a:t>Peter’s Vision (10:9-23)</a:t>
            </a:r>
          </a:p>
          <a:p>
            <a:pPr lvl="1"/>
            <a:r>
              <a:rPr lang="en-US" sz="3600" dirty="0"/>
              <a:t>Hungry and fell into a trance (9-10)</a:t>
            </a:r>
          </a:p>
          <a:p>
            <a:pPr lvl="1"/>
            <a:r>
              <a:rPr lang="en-US" sz="3600" dirty="0"/>
              <a:t>The vision “Get up, kill an eat” (11-13)</a:t>
            </a:r>
          </a:p>
          <a:p>
            <a:pPr lvl="1"/>
            <a:r>
              <a:rPr lang="en-US" sz="3600" dirty="0"/>
              <a:t>Peter’s objection/God’s answer (14-17)</a:t>
            </a:r>
          </a:p>
          <a:p>
            <a:pPr lvl="1"/>
            <a:r>
              <a:rPr lang="en-US" sz="3600" dirty="0"/>
              <a:t>The arrival of men from Cornelius (18-23)</a:t>
            </a:r>
          </a:p>
          <a:p>
            <a:pPr marL="457200" lvl="1" indent="0">
              <a:buNone/>
            </a:pP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21955979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" t="-1000" r="-1000" b="-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B0C671-E915-473F-B1DD-49C3F2D04B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3596" y="82586"/>
            <a:ext cx="11912029" cy="1325563"/>
          </a:xfrm>
        </p:spPr>
        <p:txBody>
          <a:bodyPr>
            <a:normAutofit/>
          </a:bodyPr>
          <a:lstStyle/>
          <a:p>
            <a:pPr algn="ctr"/>
            <a:r>
              <a:rPr lang="en-US" sz="66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weSomE JouRneY" panose="02000600000000000000" pitchFamily="50" charset="0"/>
              </a:rPr>
              <a:t>Cornelius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F927B25-D266-4815-8BF6-37A692D5EE0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3597" y="1304818"/>
            <a:ext cx="11912030" cy="542989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4000" dirty="0"/>
              <a:t>Peter Arrives in Caesarea (10:24-33)</a:t>
            </a:r>
          </a:p>
          <a:p>
            <a:pPr lvl="1"/>
            <a:r>
              <a:rPr lang="en-US" sz="3600" dirty="0"/>
              <a:t>On arrival Cornelius was waiting, with many people (23-24)</a:t>
            </a:r>
          </a:p>
          <a:p>
            <a:pPr lvl="1"/>
            <a:r>
              <a:rPr lang="en-US" sz="3600" dirty="0"/>
              <a:t>Cornelius tried to worship Peter (25-26)</a:t>
            </a:r>
          </a:p>
          <a:p>
            <a:pPr lvl="1"/>
            <a:r>
              <a:rPr lang="en-US" sz="3600" dirty="0"/>
              <a:t>Relationship between Jew &amp; Gentile (27-29)</a:t>
            </a:r>
          </a:p>
          <a:p>
            <a:pPr lvl="1"/>
            <a:r>
              <a:rPr lang="en-US" sz="3600" dirty="0"/>
              <a:t>Cornelius recounts his vision (30-33)</a:t>
            </a:r>
          </a:p>
        </p:txBody>
      </p:sp>
    </p:spTree>
    <p:extLst>
      <p:ext uri="{BB962C8B-B14F-4D97-AF65-F5344CB8AC3E}">
        <p14:creationId xmlns:p14="http://schemas.microsoft.com/office/powerpoint/2010/main" val="29644253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" t="-1000" r="-1000" b="-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B0C671-E915-473F-B1DD-49C3F2D04B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3596" y="82586"/>
            <a:ext cx="11912029" cy="1325563"/>
          </a:xfrm>
        </p:spPr>
        <p:txBody>
          <a:bodyPr>
            <a:normAutofit/>
          </a:bodyPr>
          <a:lstStyle/>
          <a:p>
            <a:pPr algn="ctr"/>
            <a:r>
              <a:rPr lang="en-US" sz="66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weSomE JouRneY" panose="02000600000000000000" pitchFamily="50" charset="0"/>
              </a:rPr>
              <a:t>Cornelius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F927B25-D266-4815-8BF6-37A692D5EE0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3597" y="1304818"/>
            <a:ext cx="11912030" cy="542989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4000" dirty="0"/>
              <a:t>Peter’s Sermon (10:34-43)</a:t>
            </a:r>
          </a:p>
          <a:p>
            <a:pPr lvl="1"/>
            <a:r>
              <a:rPr lang="en-US" sz="3600" dirty="0"/>
              <a:t>I understand now (34-36)</a:t>
            </a:r>
          </a:p>
          <a:p>
            <a:pPr lvl="1"/>
            <a:r>
              <a:rPr lang="en-US" sz="3600" dirty="0"/>
              <a:t>The gospel (37-43)</a:t>
            </a:r>
          </a:p>
          <a:p>
            <a:pPr marL="457200" lvl="1" indent="0">
              <a:buNone/>
            </a:pP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3099720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" t="-1000" r="-1000" b="-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B0C671-E915-473F-B1DD-49C3F2D04B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3596" y="82586"/>
            <a:ext cx="11912029" cy="1325563"/>
          </a:xfrm>
        </p:spPr>
        <p:txBody>
          <a:bodyPr>
            <a:normAutofit/>
          </a:bodyPr>
          <a:lstStyle/>
          <a:p>
            <a:pPr algn="ctr"/>
            <a:r>
              <a:rPr lang="en-US" sz="66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weSomE JouRneY" panose="02000600000000000000" pitchFamily="50" charset="0"/>
              </a:rPr>
              <a:t>Cornelius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F927B25-D266-4815-8BF6-37A692D5EE0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3597" y="1304818"/>
            <a:ext cx="11912030" cy="542989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600" dirty="0"/>
              <a:t>Conversion of Cornelius and household (10:44-48)</a:t>
            </a:r>
          </a:p>
          <a:p>
            <a:pPr lvl="1"/>
            <a:r>
              <a:rPr lang="en-US" sz="3200" dirty="0"/>
              <a:t>The Holy Spirit (44)</a:t>
            </a:r>
          </a:p>
          <a:p>
            <a:pPr lvl="1"/>
            <a:r>
              <a:rPr lang="en-US" sz="3200" dirty="0"/>
              <a:t>Amazement (45-46)</a:t>
            </a:r>
          </a:p>
          <a:p>
            <a:pPr lvl="2"/>
            <a:r>
              <a:rPr lang="en-US" sz="2800" dirty="0"/>
              <a:t>This is different</a:t>
            </a:r>
          </a:p>
          <a:p>
            <a:pPr lvl="2"/>
            <a:r>
              <a:rPr lang="en-US" sz="2800" dirty="0"/>
              <a:t>Not the common gift enjoyed by all (Acts 2:38)</a:t>
            </a:r>
          </a:p>
          <a:p>
            <a:pPr lvl="2"/>
            <a:r>
              <a:rPr lang="en-US" sz="2800" dirty="0"/>
              <a:t>Not the laying on of hands (Acts 8:18)</a:t>
            </a:r>
          </a:p>
          <a:p>
            <a:pPr lvl="2"/>
            <a:r>
              <a:rPr lang="en-US" sz="2800" dirty="0"/>
              <a:t>“As on us at the beginning” (Acts 11:15)</a:t>
            </a:r>
          </a:p>
          <a:p>
            <a:pPr lvl="1"/>
            <a:r>
              <a:rPr lang="en-US" sz="3200" dirty="0"/>
              <a:t>Baptism (47-48)</a:t>
            </a:r>
          </a:p>
        </p:txBody>
      </p:sp>
    </p:spTree>
    <p:extLst>
      <p:ext uri="{BB962C8B-B14F-4D97-AF65-F5344CB8AC3E}">
        <p14:creationId xmlns:p14="http://schemas.microsoft.com/office/powerpoint/2010/main" val="558505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" t="-1000" r="-1000" b="-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B0C671-E915-473F-B1DD-49C3F2D04B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3596" y="82586"/>
            <a:ext cx="11912029" cy="1325563"/>
          </a:xfrm>
        </p:spPr>
        <p:txBody>
          <a:bodyPr>
            <a:normAutofit/>
          </a:bodyPr>
          <a:lstStyle/>
          <a:p>
            <a:pPr algn="ctr"/>
            <a:r>
              <a:rPr lang="en-US" sz="66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weSomE JouRneY" panose="02000600000000000000" pitchFamily="50" charset="0"/>
              </a:rPr>
              <a:t>Eunuch Saul Cornelius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F927B25-D266-4815-8BF6-37A692D5EE0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3597" y="1304818"/>
            <a:ext cx="11912030" cy="5429891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sz="4000" dirty="0"/>
              <a:t>Some comparison to get perspective</a:t>
            </a:r>
          </a:p>
          <a:p>
            <a:r>
              <a:rPr lang="en-US" sz="3600" dirty="0"/>
              <a:t>First, in the cases of the eunuch and Cornelius, angels were involved. For Saul there was not. Therefore an angelic presence is not necessary for conversion.</a:t>
            </a:r>
          </a:p>
          <a:p>
            <a:r>
              <a:rPr lang="en-US" sz="3600" dirty="0"/>
              <a:t>Second, the Lord appeared to Saul at his conversion. This did not happen with the eunuch or Cornelius, therefore it is not necessary.</a:t>
            </a:r>
          </a:p>
          <a:p>
            <a:r>
              <a:rPr lang="en-US" sz="3600" dirty="0"/>
              <a:t>Third, Saul fasted and prayed for three days before his conversion. The eunuch and Cornelius did not. Therefore it is not necessary. </a:t>
            </a:r>
          </a:p>
        </p:txBody>
      </p:sp>
    </p:spTree>
    <p:extLst>
      <p:ext uri="{BB962C8B-B14F-4D97-AF65-F5344CB8AC3E}">
        <p14:creationId xmlns:p14="http://schemas.microsoft.com/office/powerpoint/2010/main" val="26652737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" t="-1000" r="-1000" b="-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B0C671-E915-473F-B1DD-49C3F2D04B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3596" y="82586"/>
            <a:ext cx="11912029" cy="1325563"/>
          </a:xfrm>
        </p:spPr>
        <p:txBody>
          <a:bodyPr>
            <a:normAutofit/>
          </a:bodyPr>
          <a:lstStyle/>
          <a:p>
            <a:pPr algn="ctr"/>
            <a:r>
              <a:rPr lang="en-US" sz="66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weSomE JouRneY" panose="02000600000000000000" pitchFamily="50" charset="0"/>
              </a:rPr>
              <a:t>Eunuch Saul Cornelius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F927B25-D266-4815-8BF6-37A692D5EE0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3597" y="1304818"/>
            <a:ext cx="11912030" cy="542989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4000" dirty="0"/>
              <a:t>Some comparison to get perspective</a:t>
            </a:r>
          </a:p>
          <a:p>
            <a:r>
              <a:rPr lang="en-US" sz="3600" dirty="0"/>
              <a:t>Forth, Cornelius was immersed in the Spirit before/at his conversion. Saul and the eunuch were not. Therefor it is not necessary and a peculiar event with Cornelius and his household. </a:t>
            </a:r>
          </a:p>
          <a:p>
            <a:r>
              <a:rPr lang="en-US" sz="3600" dirty="0"/>
              <a:t>Finally, they all heard the gospel preached with miraculous evidence provided, they all believed what they heard, they all were commanded to be immersed, and they were all immersed. </a:t>
            </a:r>
          </a:p>
          <a:p>
            <a:pPr lvl="1"/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6616195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1824</TotalTime>
  <Words>443</Words>
  <Application>Microsoft Office PowerPoint</Application>
  <PresentationFormat>Widescreen</PresentationFormat>
  <Paragraphs>58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5" baseType="lpstr">
      <vt:lpstr>Calibri Light</vt:lpstr>
      <vt:lpstr>Calibri</vt:lpstr>
      <vt:lpstr>AweSomE JouRneY</vt:lpstr>
      <vt:lpstr>Arial</vt:lpstr>
      <vt:lpstr>Office Theme</vt:lpstr>
      <vt:lpstr>   </vt:lpstr>
      <vt:lpstr>Cornelius</vt:lpstr>
      <vt:lpstr>Cornelius</vt:lpstr>
      <vt:lpstr>Cornelius</vt:lpstr>
      <vt:lpstr>Cornelius</vt:lpstr>
      <vt:lpstr>Cornelius</vt:lpstr>
      <vt:lpstr>Cornelius</vt:lpstr>
      <vt:lpstr>Eunuch Saul Cornelius</vt:lpstr>
      <vt:lpstr>Eunuch Saul Cornelius</vt:lpstr>
      <vt:lpstr>Back in Jerusalem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  </dc:title>
  <dc:creator>Josh Blackmer</dc:creator>
  <cp:lastModifiedBy>Cindy Nelson</cp:lastModifiedBy>
  <cp:revision>86</cp:revision>
  <dcterms:created xsi:type="dcterms:W3CDTF">2020-11-10T15:20:33Z</dcterms:created>
  <dcterms:modified xsi:type="dcterms:W3CDTF">2020-12-10T19:46:15Z</dcterms:modified>
</cp:coreProperties>
</file>