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778" r:id="rId2"/>
    <p:sldId id="3070" r:id="rId3"/>
    <p:sldId id="3078" r:id="rId4"/>
    <p:sldId id="3071" r:id="rId5"/>
    <p:sldId id="3081" r:id="rId6"/>
    <p:sldId id="3085" r:id="rId7"/>
    <p:sldId id="3076" r:id="rId8"/>
    <p:sldId id="3089" r:id="rId9"/>
    <p:sldId id="3088" r:id="rId10"/>
    <p:sldId id="3094" r:id="rId11"/>
    <p:sldId id="3035" r:id="rId12"/>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520" userDrawn="1">
          <p15:clr>
            <a:srgbClr val="A4A3A4"/>
          </p15:clr>
        </p15:guide>
        <p15:guide id="2" pos="64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 id="2" name="Dan Jenkins" initials="DJ" lastIdx="3" clrIdx="1">
    <p:extLst>
      <p:ext uri="{19B8F6BF-5375-455C-9EA6-DF929625EA0E}">
        <p15:presenceInfo xmlns:p15="http://schemas.microsoft.com/office/powerpoint/2012/main" userId="0cbe366903348d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48" autoAdjust="0"/>
    <p:restoredTop sz="95256" autoAdjust="0"/>
  </p:normalViewPr>
  <p:slideViewPr>
    <p:cSldViewPr snapToGrid="0">
      <p:cViewPr varScale="1">
        <p:scale>
          <a:sx n="110" d="100"/>
          <a:sy n="110" d="100"/>
        </p:scale>
        <p:origin x="348" y="108"/>
      </p:cViewPr>
      <p:guideLst>
        <p:guide orient="horz" pos="2520"/>
        <p:guide pos="640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200" d="100"/>
        <a:sy n="200" d="100"/>
      </p:scale>
      <p:origin x="0" y="-3205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11163" y="698500"/>
            <a:ext cx="6202362" cy="34893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11163" y="698500"/>
            <a:ext cx="6200775" cy="34893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6479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4187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78137" y="4306678"/>
            <a:ext cx="5425085"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818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8118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0803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1204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768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3965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5219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5247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73536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0" y="810238"/>
            <a:ext cx="12192000" cy="1027797"/>
          </a:xfrm>
          <a:prstGeom prst="rect">
            <a:avLst/>
          </a:prstGeom>
          <a:noFill/>
          <a:ln>
            <a:noFill/>
          </a:ln>
        </p:spPr>
        <p:txBody>
          <a:bodyPr spcFirstLastPara="1" wrap="square" lIns="91425" tIns="45700" rIns="91425" bIns="45700" anchor="ctr" anchorCtr="0">
            <a:noAutofit/>
          </a:bodyPr>
          <a:lstStyle/>
          <a:p>
            <a:pPr lvl="0" rtl="0">
              <a:lnSpc>
                <a:spcPct val="90000"/>
              </a:lnSpc>
              <a:spcBef>
                <a:spcPts val="0"/>
              </a:spcBef>
              <a:spcAft>
                <a:spcPts val="0"/>
              </a:spcAft>
              <a:buClr>
                <a:schemeClr val="lt1"/>
              </a:buClr>
              <a:buSzPts val="7000"/>
              <a:buFont typeface="Cambria"/>
              <a:buNone/>
            </a:pPr>
            <a:r>
              <a:rPr lang="en-US" sz="5400" b="1" dirty="0"/>
              <a:t>The Two Sides of Providence</a:t>
            </a:r>
            <a:endParaRPr sz="5400" dirty="0"/>
          </a:p>
        </p:txBody>
      </p:sp>
      <p:sp>
        <p:nvSpPr>
          <p:cNvPr id="81" name="Google Shape;81;p13"/>
          <p:cNvSpPr txBox="1">
            <a:spLocks noGrp="1"/>
          </p:cNvSpPr>
          <p:nvPr>
            <p:ph type="subTitle" idx="1"/>
          </p:nvPr>
        </p:nvSpPr>
        <p:spPr>
          <a:xfrm>
            <a:off x="7409089" y="6028852"/>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Psalm 18:1-7</a:t>
            </a:r>
            <a:endParaRPr sz="3200" dirty="0"/>
          </a:p>
        </p:txBody>
      </p:sp>
    </p:spTree>
    <p:extLst>
      <p:ext uri="{BB962C8B-B14F-4D97-AF65-F5344CB8AC3E}">
        <p14:creationId xmlns:p14="http://schemas.microsoft.com/office/powerpoint/2010/main" val="300784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Paul’s Life—A Picture of Providence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6386364"/>
          </a:xfrm>
          <a:prstGeom prst="rect">
            <a:avLst/>
          </a:prstGeom>
          <a:noFill/>
        </p:spPr>
        <p:txBody>
          <a:bodyPr wrap="square" rtlCol="0">
            <a:spAutoFit/>
          </a:bodyPr>
          <a:lstStyle/>
          <a:p>
            <a:pPr marR="0" algn="just" rtl="0">
              <a:spcAft>
                <a:spcPts val="600"/>
              </a:spcAft>
              <a:buClr>
                <a:schemeClr val="bg1"/>
              </a:buClr>
            </a:pPr>
            <a:endParaRPr lang="en-US" sz="1050" b="1"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God warned him there would be suffering—Acts 9:15-16</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Early in his life—escape from Damascus—Acts 9:23-25</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Continual struggles with false brethren to establish his apostleship</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Delivered by God at Antioch, Iconium, and Lystra—2 Tim. 3:11-12</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His deliverance from Roman prison at the end of his life—2 Tim. 4:18</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We must never forget his “thorn in the flesh” and God’s grace</a:t>
            </a:r>
          </a:p>
          <a:p>
            <a:pPr marL="342900" marR="0" indent="-342900" algn="just" rtl="0">
              <a:spcAft>
                <a:spcPts val="600"/>
              </a:spcAft>
              <a:buClr>
                <a:schemeClr val="bg1"/>
              </a:buClr>
              <a:buFont typeface="Arial" panose="020B0604020202020204" pitchFamily="34" charset="0"/>
              <a:buChar char="•"/>
            </a:pPr>
            <a:endParaRPr lang="en-US" sz="3000" b="1"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endParaRPr lang="en-US" sz="3000" b="1"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endParaRPr lang="en-US" sz="1050" b="1" dirty="0">
              <a:solidFill>
                <a:schemeClr val="bg1"/>
              </a:solidFill>
              <a:latin typeface="Calibri" panose="020F0502020204030204" pitchFamily="34" charset="0"/>
              <a:cs typeface="Calibri" panose="020F0502020204030204" pitchFamily="34" charset="0"/>
            </a:endParaRPr>
          </a:p>
          <a:p>
            <a:pPr marR="0" algn="ctr" rtl="0">
              <a:spcAft>
                <a:spcPts val="600"/>
              </a:spcAft>
              <a:buClr>
                <a:schemeClr val="bg1"/>
              </a:buClr>
            </a:pPr>
            <a:r>
              <a:rPr lang="en-US" sz="3200" b="1" i="1" dirty="0">
                <a:solidFill>
                  <a:srgbClr val="FFFF00"/>
                </a:solidFill>
                <a:latin typeface="Calibri" panose="020F0502020204030204" pitchFamily="34" charset="0"/>
                <a:cs typeface="Calibri" panose="020F0502020204030204" pitchFamily="34" charset="0"/>
              </a:rPr>
              <a:t>Providence Does Not Mean We Will Have No Trials</a:t>
            </a:r>
          </a:p>
          <a:p>
            <a:pPr marR="0" algn="ctr" rtl="0">
              <a:spcAft>
                <a:spcPts val="600"/>
              </a:spcAft>
              <a:buClr>
                <a:schemeClr val="bg1"/>
              </a:buClr>
            </a:pPr>
            <a:r>
              <a:rPr lang="en-US" sz="3200" b="1" i="1" dirty="0">
                <a:solidFill>
                  <a:srgbClr val="FFFF00"/>
                </a:solidFill>
                <a:latin typeface="Calibri" panose="020F0502020204030204" pitchFamily="34" charset="0"/>
                <a:cs typeface="Calibri" panose="020F0502020204030204" pitchFamily="34" charset="0"/>
              </a:rPr>
              <a:t>Providence Means God Will Never Forsake Us In Our Trials</a:t>
            </a:r>
          </a:p>
          <a:p>
            <a:pPr marR="0" algn="just" rtl="0">
              <a:buClr>
                <a:schemeClr val="bg1"/>
              </a:buClr>
            </a:pP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8699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509284" y="299702"/>
            <a:ext cx="9377916"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solidFill>
                  <a:srgbClr val="FFFF00"/>
                </a:solidFill>
              </a:rPr>
              <a:t>God Has Provided the Way to Him</a:t>
            </a:r>
            <a:endParaRPr dirty="0">
              <a:solidFill>
                <a:srgbClr val="FFFF00"/>
              </a:solidFill>
            </a:endParaRPr>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a:t>
            </a:r>
            <a:r>
              <a:rPr lang="en-US" sz="3200" dirty="0"/>
              <a:t>Mark 16:16</a:t>
            </a:r>
            <a:endParaRPr sz="3200" dirty="0"/>
          </a:p>
          <a:p>
            <a:pPr marL="742950" lvl="1" indent="-285750">
              <a:lnSpc>
                <a:spcPct val="150000"/>
              </a:lnSpc>
              <a:spcBef>
                <a:spcPts val="200"/>
              </a:spcBef>
              <a:buSzPts val="3000"/>
            </a:pPr>
            <a:r>
              <a:rPr lang="en-US" sz="3200" dirty="0">
                <a:solidFill>
                  <a:schemeClr val="lt1"/>
                </a:solidFill>
              </a:rPr>
              <a:t>  Repent 							Luke 13:3</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sins washed away	Acts 22:16</a:t>
            </a:r>
            <a:endParaRPr lang="en-US" sz="3200" dirty="0"/>
          </a:p>
          <a:p>
            <a:pPr marL="457200" lvl="1" indent="-457200" algn="ctr">
              <a:lnSpc>
                <a:spcPct val="150000"/>
              </a:lnSpc>
              <a:spcBef>
                <a:spcPts val="200"/>
              </a:spcBef>
              <a:buSzPts val="3000"/>
              <a:buNone/>
            </a:pPr>
            <a:r>
              <a:rPr lang="en-US" sz="3200" b="1" i="1" dirty="0">
                <a:solidFill>
                  <a:srgbClr val="FFFF00"/>
                </a:solidFill>
              </a:rPr>
              <a:t>You are Now a Member of His </a:t>
            </a:r>
            <a:r>
              <a:rPr lang="en-US" sz="3200" i="1" dirty="0">
                <a:solidFill>
                  <a:srgbClr val="FFFF00"/>
                </a:solidFill>
              </a:rPr>
              <a:t>Flock—Hi</a:t>
            </a:r>
            <a:r>
              <a:rPr lang="en-US" sz="3200" b="1" i="1" dirty="0">
                <a:solidFill>
                  <a:srgbClr val="FFFF00"/>
                </a:solidFill>
              </a:rPr>
              <a:t>s Glorious Church</a:t>
            </a:r>
          </a:p>
          <a:p>
            <a:pPr indent="4763">
              <a:lnSpc>
                <a:spcPct val="150000"/>
              </a:lnSpc>
              <a:spcBef>
                <a:spcPts val="200"/>
              </a:spcBef>
              <a:buSzPts val="3000"/>
            </a:pPr>
            <a:r>
              <a:rPr lang="en-US" sz="3200" dirty="0">
                <a:solidFill>
                  <a:schemeClr val="bg1"/>
                </a:solidFill>
              </a:rPr>
              <a:t>   Now be faithful until you die			Rev. 2:10</a:t>
            </a:r>
            <a:endParaRPr sz="3200" dirty="0">
              <a:solidFill>
                <a:schemeClr val="bg1"/>
              </a:solidFill>
            </a:endParaRPr>
          </a:p>
        </p:txBody>
      </p:sp>
    </p:spTree>
    <p:extLst>
      <p:ext uri="{BB962C8B-B14F-4D97-AF65-F5344CB8AC3E}">
        <p14:creationId xmlns:p14="http://schemas.microsoft.com/office/powerpoint/2010/main" val="1836910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Looking at the Text—Psalm 18:1-7</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6063198"/>
          </a:xfrm>
          <a:prstGeom prst="rect">
            <a:avLst/>
          </a:prstGeom>
          <a:noFill/>
        </p:spPr>
        <p:txBody>
          <a:bodyPr wrap="square" rtlCol="0">
            <a:spAutoFit/>
          </a:bodyPr>
          <a:lstStyle/>
          <a:p>
            <a:pPr marR="0" algn="ctr" rtl="0">
              <a:spcAft>
                <a:spcPts val="600"/>
              </a:spcAft>
            </a:pPr>
            <a:endParaRPr lang="en-US" sz="1200" b="1" i="1" u="none" strike="noStrike" baseline="0" dirty="0">
              <a:solidFill>
                <a:schemeClr val="bg1"/>
              </a:solidFill>
              <a:latin typeface="Calibri" panose="020F0502020204030204" pitchFamily="34" charset="0"/>
              <a:cs typeface="Calibri" panose="020F0502020204030204" pitchFamily="34" charset="0"/>
            </a:endParaRPr>
          </a:p>
          <a:p>
            <a:pPr marR="0" algn="ctr" rtl="0">
              <a:spcAft>
                <a:spcPts val="600"/>
              </a:spcAft>
            </a:pPr>
            <a:r>
              <a:rPr lang="en-US" sz="2000" b="1" i="1" u="none" strike="noStrike" baseline="0" dirty="0">
                <a:solidFill>
                  <a:schemeClr val="bg1"/>
                </a:solidFill>
                <a:latin typeface="Calibri" panose="020F0502020204030204" pitchFamily="34" charset="0"/>
                <a:cs typeface="Calibri" panose="020F0502020204030204" pitchFamily="34" charset="0"/>
              </a:rPr>
              <a:t>To the Chief Musician. A Psalm of David The Servant of the LORD, Who Spoke to the LORD The Words of This Song on the Day that the LORD Delivered Him from the Hand of All His Enemies and from the Hand of Saul. And He Said:</a:t>
            </a:r>
            <a:r>
              <a:rPr lang="en-US" sz="2400" b="1" u="none" strike="noStrike" baseline="0" dirty="0">
                <a:solidFill>
                  <a:schemeClr val="bg1"/>
                </a:solidFill>
                <a:latin typeface="Calibri" panose="020F0502020204030204" pitchFamily="34" charset="0"/>
                <a:cs typeface="Calibri" panose="020F0502020204030204" pitchFamily="34" charset="0"/>
              </a:rPr>
              <a:t> </a:t>
            </a:r>
          </a:p>
          <a:p>
            <a:pPr marR="0" algn="just" rtl="0">
              <a:spcAft>
                <a:spcPts val="600"/>
              </a:spcAft>
            </a:pPr>
            <a:r>
              <a:rPr lang="en-US" sz="2400" b="1" dirty="0">
                <a:solidFill>
                  <a:schemeClr val="bg1"/>
                </a:solidFill>
                <a:latin typeface="Calibri" panose="020F0502020204030204" pitchFamily="34" charset="0"/>
                <a:cs typeface="Calibri" panose="020F0502020204030204" pitchFamily="34" charset="0"/>
              </a:rPr>
              <a:t>  1  </a:t>
            </a:r>
            <a:r>
              <a:rPr lang="en-US" sz="2400" b="1" u="none" strike="noStrike" baseline="0" dirty="0">
                <a:solidFill>
                  <a:schemeClr val="bg1"/>
                </a:solidFill>
                <a:latin typeface="Calibri" panose="020F0502020204030204" pitchFamily="34" charset="0"/>
                <a:cs typeface="Calibri" panose="020F0502020204030204" pitchFamily="34" charset="0"/>
              </a:rPr>
              <a:t>I will love You, O Lord, my strength.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  2  The Lord is my rock and my fortress and my deliverer; My God, my strength, in whom I will trust; My shield and the horn of my salvation, my stronghold.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  3  I will call upon the LORD, who is worthy to be praised; So shall I be saved from my enemies.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  4  The pangs of death surrounded me, And the floods of ungodliness made me afraid.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  5  The sorrows of </a:t>
            </a:r>
            <a:r>
              <a:rPr lang="en-US" sz="2400" b="1" u="none" strike="noStrike" baseline="0" dirty="0" err="1">
                <a:solidFill>
                  <a:schemeClr val="bg1"/>
                </a:solidFill>
                <a:latin typeface="Calibri" panose="020F0502020204030204" pitchFamily="34" charset="0"/>
                <a:cs typeface="Calibri" panose="020F0502020204030204" pitchFamily="34" charset="0"/>
              </a:rPr>
              <a:t>Sheol</a:t>
            </a:r>
            <a:r>
              <a:rPr lang="en-US" sz="2400" b="1" u="none" strike="noStrike" baseline="0" dirty="0">
                <a:solidFill>
                  <a:schemeClr val="bg1"/>
                </a:solidFill>
                <a:latin typeface="Calibri" panose="020F0502020204030204" pitchFamily="34" charset="0"/>
                <a:cs typeface="Calibri" panose="020F0502020204030204" pitchFamily="34" charset="0"/>
              </a:rPr>
              <a:t> surrounded me; The snares of death confronted me.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  6  In my distress I called upon the Lord, And cried out to my God; He heard my voice from His temple, And my cry came before Him, even to His ears.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  7  Then the earth shook and trembled; The foundations of the hills also quaked and were shaken, Because He was angry. </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541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Fundamental Truths About Providence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800219"/>
          </a:xfrm>
          <a:prstGeom prst="rect">
            <a:avLst/>
          </a:prstGeom>
          <a:noFill/>
        </p:spPr>
        <p:txBody>
          <a:bodyPr wrap="square" rtlCol="0">
            <a:spAutoFit/>
          </a:bodyPr>
          <a:lstStyle/>
          <a:p>
            <a:pPr marR="0" algn="just" rtl="0">
              <a:spcAft>
                <a:spcPts val="600"/>
              </a:spcAft>
              <a:buClr>
                <a:schemeClr val="bg1"/>
              </a:buClr>
            </a:pPr>
            <a:endParaRPr lang="en-US" sz="11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Definition of Providence</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1205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Fundamental Truths About Providence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1338828"/>
          </a:xfrm>
          <a:prstGeom prst="rect">
            <a:avLst/>
          </a:prstGeom>
          <a:noFill/>
        </p:spPr>
        <p:txBody>
          <a:bodyPr wrap="square" rtlCol="0">
            <a:spAutoFit/>
          </a:bodyPr>
          <a:lstStyle/>
          <a:p>
            <a:pPr marR="0" algn="just" rtl="0">
              <a:spcAft>
                <a:spcPts val="600"/>
              </a:spcAft>
              <a:buClr>
                <a:schemeClr val="bg1"/>
              </a:buClr>
            </a:pPr>
            <a:endParaRPr lang="en-US" sz="11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Definition of Providence</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Divine illustration of Providence—Genesis 22</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34526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Fundamental Truths About Providence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2954655"/>
          </a:xfrm>
          <a:prstGeom prst="rect">
            <a:avLst/>
          </a:prstGeom>
          <a:noFill/>
        </p:spPr>
        <p:txBody>
          <a:bodyPr wrap="square" rtlCol="0">
            <a:spAutoFit/>
          </a:bodyPr>
          <a:lstStyle/>
          <a:p>
            <a:pPr marR="0" algn="just" rtl="0">
              <a:spcAft>
                <a:spcPts val="600"/>
              </a:spcAft>
              <a:buClr>
                <a:schemeClr val="bg1"/>
              </a:buClr>
            </a:pPr>
            <a:endParaRPr lang="en-US" sz="11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Definition of Providence</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Divine illustration of Providence—Genesis 22</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Eternal Truth—God will provide and give us all our needs</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The world defines providence as God giving us our wants—do we?</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We must remember the other side of providence—trials!</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67321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54558" y="683279"/>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Verses Emphasizing God’s Providence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2970044"/>
          </a:xfrm>
          <a:prstGeom prst="rect">
            <a:avLst/>
          </a:prstGeom>
          <a:noFill/>
        </p:spPr>
        <p:txBody>
          <a:bodyPr wrap="square" rtlCol="0">
            <a:spAutoFit/>
          </a:bodyPr>
          <a:lstStyle/>
          <a:p>
            <a:pPr marL="342900" marR="0" indent="-342900" algn="just" rtl="0">
              <a:spcAft>
                <a:spcPts val="600"/>
              </a:spcAft>
              <a:buClr>
                <a:schemeClr val="bg1"/>
              </a:buClr>
              <a:buFont typeface="Arial" panose="020B0604020202020204" pitchFamily="34" charset="0"/>
              <a:buChar char="•"/>
            </a:pPr>
            <a:endParaRPr lang="en-US" sz="12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Our loving Father knows all our needs—Matt. 6:32-33</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Gave His Son for His enemies—now does more for us—Rom. 5:8-10</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He builds our character by adversity—James 1:3-4;  Heb. 12:4-11</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Even Satan knows about God’s hedge about us—Job 1:10; Psa. 34:7</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Present trials not worthy to be compared to the future—Rom. 8:18</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82303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Old Testament Illustrations About Providence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815608"/>
          </a:xfrm>
          <a:prstGeom prst="rect">
            <a:avLst/>
          </a:prstGeom>
          <a:noFill/>
        </p:spPr>
        <p:txBody>
          <a:bodyPr wrap="square" rtlCol="0">
            <a:spAutoFit/>
          </a:bodyPr>
          <a:lstStyle/>
          <a:p>
            <a:pPr marR="0" algn="just" rtl="0">
              <a:spcAft>
                <a:spcPts val="600"/>
              </a:spcAft>
              <a:buClr>
                <a:schemeClr val="bg1"/>
              </a:buClr>
            </a:pPr>
            <a:endParaRPr lang="en-US" sz="1200" b="1"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David’s struggle with Saul—look at the text</a:t>
            </a:r>
          </a:p>
        </p:txBody>
      </p:sp>
    </p:spTree>
    <p:extLst>
      <p:ext uri="{BB962C8B-B14F-4D97-AF65-F5344CB8AC3E}">
        <p14:creationId xmlns:p14="http://schemas.microsoft.com/office/powerpoint/2010/main" val="3979031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Looking at the Text—Psalm 18:1-7</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6063198"/>
          </a:xfrm>
          <a:prstGeom prst="rect">
            <a:avLst/>
          </a:prstGeom>
          <a:noFill/>
        </p:spPr>
        <p:txBody>
          <a:bodyPr wrap="square" rtlCol="0">
            <a:spAutoFit/>
          </a:bodyPr>
          <a:lstStyle/>
          <a:p>
            <a:pPr marR="0" algn="ctr" rtl="0">
              <a:spcAft>
                <a:spcPts val="600"/>
              </a:spcAft>
            </a:pPr>
            <a:endParaRPr lang="en-US" sz="1200" b="1" i="1" u="none" strike="noStrike" baseline="0" dirty="0">
              <a:solidFill>
                <a:srgbClr val="FFFF00"/>
              </a:solidFill>
              <a:latin typeface="Calibri" panose="020F0502020204030204" pitchFamily="34" charset="0"/>
              <a:cs typeface="Calibri" panose="020F0502020204030204" pitchFamily="34" charset="0"/>
            </a:endParaRPr>
          </a:p>
          <a:p>
            <a:pPr marR="0" algn="ctr" rtl="0">
              <a:spcAft>
                <a:spcPts val="600"/>
              </a:spcAft>
            </a:pPr>
            <a:r>
              <a:rPr lang="en-US" sz="2000" b="1" i="1" u="none" strike="noStrike" baseline="0" dirty="0">
                <a:solidFill>
                  <a:schemeClr val="bg1"/>
                </a:solidFill>
                <a:latin typeface="Calibri" panose="020F0502020204030204" pitchFamily="34" charset="0"/>
                <a:cs typeface="Calibri" panose="020F0502020204030204" pitchFamily="34" charset="0"/>
              </a:rPr>
              <a:t>To the Chief Musician. A Psalm of David The Servant of the LORD, Who Spoke to the LORD The Words of This Song on the Day that the LORD Delivered Him from the Hand of All His Enemies and from the Hand of Saul. And He Said:</a:t>
            </a:r>
            <a:r>
              <a:rPr lang="en-US" sz="2400" b="1" u="none" strike="noStrike" baseline="0" dirty="0">
                <a:solidFill>
                  <a:schemeClr val="bg1"/>
                </a:solidFill>
                <a:latin typeface="Calibri" panose="020F0502020204030204" pitchFamily="34" charset="0"/>
                <a:cs typeface="Calibri" panose="020F0502020204030204" pitchFamily="34" charset="0"/>
              </a:rPr>
              <a:t> </a:t>
            </a:r>
          </a:p>
          <a:p>
            <a:pPr marR="0" algn="just" rtl="0">
              <a:spcAft>
                <a:spcPts val="600"/>
              </a:spcAft>
            </a:pPr>
            <a:r>
              <a:rPr lang="en-US" sz="2400" b="1" dirty="0">
                <a:solidFill>
                  <a:schemeClr val="bg1"/>
                </a:solidFill>
                <a:latin typeface="Calibri" panose="020F0502020204030204" pitchFamily="34" charset="0"/>
                <a:cs typeface="Calibri" panose="020F0502020204030204" pitchFamily="34" charset="0"/>
              </a:rPr>
              <a:t>  1  </a:t>
            </a:r>
            <a:r>
              <a:rPr lang="en-US" sz="2400" b="1" u="none" strike="noStrike" baseline="0" dirty="0">
                <a:solidFill>
                  <a:schemeClr val="bg1"/>
                </a:solidFill>
                <a:latin typeface="Calibri" panose="020F0502020204030204" pitchFamily="34" charset="0"/>
                <a:cs typeface="Calibri" panose="020F0502020204030204" pitchFamily="34" charset="0"/>
              </a:rPr>
              <a:t>I will love You, O Lord, </a:t>
            </a:r>
            <a:r>
              <a:rPr lang="en-US" sz="2400" b="1" u="none" strike="noStrike" baseline="0" dirty="0">
                <a:solidFill>
                  <a:srgbClr val="FFFF00"/>
                </a:solidFill>
                <a:latin typeface="Calibri" panose="020F0502020204030204" pitchFamily="34" charset="0"/>
                <a:cs typeface="Calibri" panose="020F0502020204030204" pitchFamily="34" charset="0"/>
              </a:rPr>
              <a:t>my strength</a:t>
            </a:r>
            <a:r>
              <a:rPr lang="en-US" sz="2400" b="1" u="none" strike="noStrike" baseline="0" dirty="0">
                <a:solidFill>
                  <a:schemeClr val="bg1"/>
                </a:solidFill>
                <a:latin typeface="Calibri" panose="020F0502020204030204" pitchFamily="34" charset="0"/>
                <a:cs typeface="Calibri" panose="020F0502020204030204" pitchFamily="34" charset="0"/>
              </a:rPr>
              <a:t>.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  2  The Lord is </a:t>
            </a:r>
            <a:r>
              <a:rPr lang="en-US" sz="2400" b="1" u="none" strike="noStrike" baseline="0" dirty="0">
                <a:solidFill>
                  <a:srgbClr val="FFFF00"/>
                </a:solidFill>
                <a:latin typeface="Calibri" panose="020F0502020204030204" pitchFamily="34" charset="0"/>
                <a:cs typeface="Calibri" panose="020F0502020204030204" pitchFamily="34" charset="0"/>
              </a:rPr>
              <a:t>my rock </a:t>
            </a:r>
            <a:r>
              <a:rPr lang="en-US" sz="2400" b="1" u="none" strike="noStrike" baseline="0" dirty="0">
                <a:solidFill>
                  <a:schemeClr val="bg1"/>
                </a:solidFill>
                <a:latin typeface="Calibri" panose="020F0502020204030204" pitchFamily="34" charset="0"/>
                <a:cs typeface="Calibri" panose="020F0502020204030204" pitchFamily="34" charset="0"/>
              </a:rPr>
              <a:t>and my </a:t>
            </a:r>
            <a:r>
              <a:rPr lang="en-US" sz="2400" b="1" u="none" strike="noStrike" baseline="0" dirty="0">
                <a:solidFill>
                  <a:srgbClr val="FFFF00"/>
                </a:solidFill>
                <a:latin typeface="Calibri" panose="020F0502020204030204" pitchFamily="34" charset="0"/>
                <a:cs typeface="Calibri" panose="020F0502020204030204" pitchFamily="34" charset="0"/>
              </a:rPr>
              <a:t>fortress</a:t>
            </a:r>
            <a:r>
              <a:rPr lang="en-US" sz="2400" b="1" u="none" strike="noStrike" baseline="0" dirty="0">
                <a:solidFill>
                  <a:schemeClr val="bg1"/>
                </a:solidFill>
                <a:latin typeface="Calibri" panose="020F0502020204030204" pitchFamily="34" charset="0"/>
                <a:cs typeface="Calibri" panose="020F0502020204030204" pitchFamily="34" charset="0"/>
              </a:rPr>
              <a:t> and my </a:t>
            </a:r>
            <a:r>
              <a:rPr lang="en-US" sz="2400" b="1" u="none" strike="noStrike" baseline="0" dirty="0">
                <a:solidFill>
                  <a:srgbClr val="FFFF00"/>
                </a:solidFill>
                <a:latin typeface="Calibri" panose="020F0502020204030204" pitchFamily="34" charset="0"/>
                <a:cs typeface="Calibri" panose="020F0502020204030204" pitchFamily="34" charset="0"/>
              </a:rPr>
              <a:t>deliverer</a:t>
            </a:r>
            <a:r>
              <a:rPr lang="en-US" sz="2400" b="1" u="none" strike="noStrike" baseline="0" dirty="0">
                <a:solidFill>
                  <a:schemeClr val="bg1"/>
                </a:solidFill>
                <a:latin typeface="Calibri" panose="020F0502020204030204" pitchFamily="34" charset="0"/>
                <a:cs typeface="Calibri" panose="020F0502020204030204" pitchFamily="34" charset="0"/>
              </a:rPr>
              <a:t>; My God, my strength, in whom I will trust; My </a:t>
            </a:r>
            <a:r>
              <a:rPr lang="en-US" sz="2400" b="1" u="none" strike="noStrike" baseline="0" dirty="0">
                <a:solidFill>
                  <a:srgbClr val="FFFF00"/>
                </a:solidFill>
                <a:latin typeface="Calibri" panose="020F0502020204030204" pitchFamily="34" charset="0"/>
                <a:cs typeface="Calibri" panose="020F0502020204030204" pitchFamily="34" charset="0"/>
              </a:rPr>
              <a:t>shield </a:t>
            </a:r>
            <a:r>
              <a:rPr lang="en-US" sz="2400" b="1" u="none" strike="noStrike" baseline="0" dirty="0">
                <a:solidFill>
                  <a:schemeClr val="bg1"/>
                </a:solidFill>
                <a:latin typeface="Calibri" panose="020F0502020204030204" pitchFamily="34" charset="0"/>
                <a:cs typeface="Calibri" panose="020F0502020204030204" pitchFamily="34" charset="0"/>
              </a:rPr>
              <a:t>and the horn of my </a:t>
            </a:r>
            <a:r>
              <a:rPr lang="en-US" sz="2400" b="1" u="none" strike="noStrike" baseline="0" dirty="0">
                <a:solidFill>
                  <a:srgbClr val="FFFF00"/>
                </a:solidFill>
                <a:latin typeface="Calibri" panose="020F0502020204030204" pitchFamily="34" charset="0"/>
                <a:cs typeface="Calibri" panose="020F0502020204030204" pitchFamily="34" charset="0"/>
              </a:rPr>
              <a:t>salvation</a:t>
            </a:r>
            <a:r>
              <a:rPr lang="en-US" sz="2400" b="1" u="none" strike="noStrike" baseline="0" dirty="0">
                <a:solidFill>
                  <a:schemeClr val="bg1"/>
                </a:solidFill>
                <a:latin typeface="Calibri" panose="020F0502020204030204" pitchFamily="34" charset="0"/>
                <a:cs typeface="Calibri" panose="020F0502020204030204" pitchFamily="34" charset="0"/>
              </a:rPr>
              <a:t>, my </a:t>
            </a:r>
            <a:r>
              <a:rPr lang="en-US" sz="2400" b="1" u="none" strike="noStrike" baseline="0" dirty="0">
                <a:solidFill>
                  <a:srgbClr val="FFFF00"/>
                </a:solidFill>
                <a:latin typeface="Calibri" panose="020F0502020204030204" pitchFamily="34" charset="0"/>
                <a:cs typeface="Calibri" panose="020F0502020204030204" pitchFamily="34" charset="0"/>
              </a:rPr>
              <a:t>stronghold</a:t>
            </a:r>
            <a:r>
              <a:rPr lang="en-US" sz="2400" b="1" u="none" strike="noStrike" baseline="0" dirty="0">
                <a:solidFill>
                  <a:schemeClr val="bg1"/>
                </a:solidFill>
                <a:latin typeface="Calibri" panose="020F0502020204030204" pitchFamily="34" charset="0"/>
                <a:cs typeface="Calibri" panose="020F0502020204030204" pitchFamily="34" charset="0"/>
              </a:rPr>
              <a:t>.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  3  I will call upon the LORD, who is worthy to be praised; So shall I be saved from my enemies.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  4  The pangs of death surrounded me, And the floods of ungodliness made me afraid.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  5  The sorrows of </a:t>
            </a:r>
            <a:r>
              <a:rPr lang="en-US" sz="2400" b="1" u="none" strike="noStrike" baseline="0" dirty="0" err="1">
                <a:solidFill>
                  <a:schemeClr val="bg1"/>
                </a:solidFill>
                <a:latin typeface="Calibri" panose="020F0502020204030204" pitchFamily="34" charset="0"/>
                <a:cs typeface="Calibri" panose="020F0502020204030204" pitchFamily="34" charset="0"/>
              </a:rPr>
              <a:t>Sheol</a:t>
            </a:r>
            <a:r>
              <a:rPr lang="en-US" sz="2400" b="1" u="none" strike="noStrike" baseline="0" dirty="0">
                <a:solidFill>
                  <a:schemeClr val="bg1"/>
                </a:solidFill>
                <a:latin typeface="Calibri" panose="020F0502020204030204" pitchFamily="34" charset="0"/>
                <a:cs typeface="Calibri" panose="020F0502020204030204" pitchFamily="34" charset="0"/>
              </a:rPr>
              <a:t> surrounded me; The snares of death confronted me.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  6  In my distress I called upon the Lord, And cried out to my God; He heard my voice from His temple, And my cry came before Him, even to His ears.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  7  Then the earth shook and trembled; The foundations of the hills also quaked and were shaken, Because He was angry. </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19261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Old Testament Illustrations About Providence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2431435"/>
          </a:xfrm>
          <a:prstGeom prst="rect">
            <a:avLst/>
          </a:prstGeom>
          <a:noFill/>
        </p:spPr>
        <p:txBody>
          <a:bodyPr wrap="square" rtlCol="0">
            <a:spAutoFit/>
          </a:bodyPr>
          <a:lstStyle/>
          <a:p>
            <a:pPr marR="0" algn="just" rtl="0">
              <a:spcAft>
                <a:spcPts val="600"/>
              </a:spcAft>
              <a:buClr>
                <a:schemeClr val="bg1"/>
              </a:buClr>
            </a:pPr>
            <a:endParaRPr lang="en-US" sz="1200" b="1"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David’s struggle with Saul—look at the text</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Lot’s deliverance from sinful Sodom—2 Pet. 2:7-9</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Joseph’s life for twenty years—Gen. 37:2; 41:46-47 </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Job’s life and struggle to understand what was happening</a:t>
            </a:r>
          </a:p>
        </p:txBody>
      </p:sp>
    </p:spTree>
    <p:extLst>
      <p:ext uri="{BB962C8B-B14F-4D97-AF65-F5344CB8AC3E}">
        <p14:creationId xmlns:p14="http://schemas.microsoft.com/office/powerpoint/2010/main" val="322501623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23404</TotalTime>
  <Words>915</Words>
  <Application>Microsoft Office PowerPoint</Application>
  <PresentationFormat>Widescreen</PresentationFormat>
  <Paragraphs>81</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Cambria</vt:lpstr>
      <vt:lpstr>Office Theme</vt:lpstr>
      <vt:lpstr>The Two Sides of Providence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 Has Provided the Way to Him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839</cp:revision>
  <cp:lastPrinted>2020-12-13T13:37:20Z</cp:lastPrinted>
  <dcterms:modified xsi:type="dcterms:W3CDTF">2020-12-14T19:28:44Z</dcterms:modified>
</cp:coreProperties>
</file>