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0F07-5582-4A44-9D13-465CBA9A8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D852A-707F-4A96-937F-8506A3BF0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2F5C2-051F-44D4-8008-77FE3947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3644E-8DF1-4377-80F0-463B7A0E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7F754-94D3-4DBA-9C30-29874F33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E233FFB-EA88-4BC7-8291-A5A6667AD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9D51-9232-43E8-9FB2-C8776E64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B5215-F063-4649-A133-CA4BD6748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54A63-A2E2-40D3-8270-BBF3F187E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4E091-71EE-4565-AB8A-AFF24E1C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8E59F-9D7A-4927-9C5E-292BCBF7F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E36024-8A05-4156-80D1-C5E3AD6F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EF0FF5-11EB-4BEA-9533-29C72D28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85FD46-AAC6-4F5F-9110-FEE347B5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3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C542-293F-4DB6-92C0-AB612977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1E7-DAD6-42FE-8F3B-0E614242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09023-6FC5-481C-847C-E22F8E09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CA693-15F9-4519-AB20-178624D5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5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A74A8-F40D-4830-84B0-7C71365F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4B96E-9CEC-4D1A-AE73-D6A3975D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461CF-0794-46D7-8499-F6264461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4369-168D-4109-B6CE-5308DECA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4E1F-695A-40E3-A32A-770805CD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3864B-0F98-4B00-BB40-C5C68DC43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41038-9078-4CE1-A172-711CAAC6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C6C3B-07A6-41ED-98A6-E8947A44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C347B-2136-4A3D-A993-2206022D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38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8332-1E2A-47CF-B2FE-B5579DD2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C9874-1839-4A8D-806C-45673F1DF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8281A-B9D6-4B62-A867-0EE3C9049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970E-ED7F-41E6-BF14-904355E6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F701E-07A9-4F17-A279-99C9D9A3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826D8-78F7-458C-BD93-54F87D66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23FA-1EFE-4458-BEA3-2E4C66A7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73FD3-3D8D-45E1-8FD0-8DBA1053A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83963-FC7A-49F4-BB8D-BFF447C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22F4E-BFEC-4A06-81C4-319A6F8F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A3DD-55C5-4493-B9FC-E19C7D67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3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A8D482-17E5-459A-BDFC-EAE78BB4D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D21CF-FB6E-4E47-BA3E-C38A2A5FC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36FC6-B5AD-4548-80EC-4DA2D78B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9EB4F-C749-49C2-93E1-F3DE789D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28A1E-4158-43B1-96DD-180FE98D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5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water, screenshot&#10;&#10;Description automatically generated">
            <a:extLst>
              <a:ext uri="{FF2B5EF4-FFF2-40B4-BE49-F238E27FC236}">
                <a16:creationId xmlns:a16="http://schemas.microsoft.com/office/drawing/2014/main" id="{ACBFFDFF-7CB7-44F2-B6B7-C0B7B0C90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B5D6-9AF9-424E-9E8C-CDBF29E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59199" cy="5247118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26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ater, screenshot&#10;&#10;Description automatically generated">
            <a:extLst>
              <a:ext uri="{FF2B5EF4-FFF2-40B4-BE49-F238E27FC236}">
                <a16:creationId xmlns:a16="http://schemas.microsoft.com/office/drawing/2014/main" id="{FF1AD962-F78D-49CE-8055-4C773927D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B5D6-9AF9-424E-9E8C-CDBF29E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59199" cy="5247118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99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887084-B999-4612-9FCE-FEBDA538F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B5D6-9AF9-424E-9E8C-CDBF29E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59199" cy="5247118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29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4E83BA-07D1-4D62-BC67-8DA5D293E5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B5D6-9AF9-424E-9E8C-CDBF29E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59199" cy="5247118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44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C7CCBC-82EC-4DE3-BDAD-39AD20814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B5D6-9AF9-424E-9E8C-CDBF29E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59199" cy="5247118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84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C76F48-D7D3-43B5-8339-65D18D00F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B5D6-9AF9-424E-9E8C-CDBF29EF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59199" cy="5247118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82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62E7-B388-435B-A570-C72B31FF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AB7CD-0EF8-44E6-82AA-D542FA538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208C6-0578-4003-AB05-12FEE376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B3F1F-5681-4097-846F-90213AC2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8A5B1-1E2D-4651-B536-711FA679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1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A01B-FF46-4E83-8433-F1DEE19D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EF25B-CF69-4215-9D1D-F7DAF4FFA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F07A2-B963-4225-9389-83E40D033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C8511-54D1-490A-8BB2-C854B3D0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0717-7B8A-42BC-A78D-D647EFEC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175F-3AF0-4B01-8EA6-2483E780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93FF2-7392-4B5F-A716-2545ECBA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4297-7D6B-46E7-81B6-711DD865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1A540-5E72-4D27-A738-B8A946DCA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0A153-833A-42A9-A85B-96E4723E54CA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74AF2-1586-463E-BE67-C2508EEF3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8DA86-5A56-4323-A187-1E15CA496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AF237-9045-4770-9924-ECEA27D6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4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6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Providence involves God’s active preservation and care over His creation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 is both the Creator and the Sustainer of all things (Heb. 1:2-3; Col. 1:17; Acts 17:28)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We have fullness of knowledge because: 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We’ve seen it (Psa. 34:8; 37:25) 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We’ve been told (Heb. 13:5-6; Rom. 8:28)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 keeps His promises (Josh. 21:45; 23:14; Heb. 6:18; Tit. 1:2)</a:t>
            </a:r>
          </a:p>
          <a:p>
            <a:endParaRPr lang="en-US" dirty="0">
              <a:effectLst>
                <a:glow rad="50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7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God’s general providence is toward all creation (Matt. 5:45; Deut. 10:14)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God’s special providence is toward His children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Those who “love God” are those who “keep His commandments” </a:t>
            </a:r>
            <a:br>
              <a:rPr lang="en-US" sz="2600" dirty="0">
                <a:effectLst>
                  <a:glow rad="50800">
                    <a:schemeClr val="bg1"/>
                  </a:glow>
                </a:effectLst>
              </a:rPr>
            </a:br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(John 14:15, 21, 23; 1 John 5:3; 2 John 6)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Those who are “called” have been “set apart” (Rom. 1:7) through </a:t>
            </a:r>
            <a:br>
              <a:rPr lang="en-US" sz="2600" dirty="0">
                <a:effectLst>
                  <a:glow rad="50800">
                    <a:schemeClr val="bg1"/>
                  </a:glow>
                </a:effectLst>
              </a:rPr>
            </a:br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obedience to “the gospel” (2 Thess. 2:13-14)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God’s special providence is limited to His special people—His faithful children (1 Pet. 2:9)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“All things were made through Him” (John 1:3; Eph. 3:9; Col. 1:16)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“He who built all things is God” (Heb. 3:4)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“He is before all things, and in Him all things consist” (Col. 1:17)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“Upholding all things by the word of His power” (Heb. 1:3)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“He gives to all life, breath, and all things” (Acts 17:25; 1 Tim. 6:13)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“Trust…in the living God, who gives us richly all things to enjoy” (1 Tim. 6:17)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“For of Him and through Him and to Him are all things” (Rom. 11:36)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“For whom are all things and by whom are all things” (Heb. 2:10)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“How shall He not with Him also freely give us all things?” (Rom. 8:32)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“God…knows all things” (1 John 3:20)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“Him who works all things according to the counsel of His will” (Eph. 1:11)</a:t>
            </a:r>
          </a:p>
          <a:p>
            <a:pPr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“With God all things are possible” (Matt. 19:26)</a:t>
            </a:r>
          </a:p>
        </p:txBody>
      </p:sp>
    </p:spTree>
    <p:extLst>
      <p:ext uri="{BB962C8B-B14F-4D97-AF65-F5344CB8AC3E}">
        <p14:creationId xmlns:p14="http://schemas.microsoft.com/office/powerpoint/2010/main" val="19205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 can handle ALL THINGS that come into our lives!  Do you trust Him?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Some truths to realize and accept: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Bad things happen to good people (Job 1:8; 2:10)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Not everything that happens is “for a reason”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Things happen in our lives due to: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Chance of life (</a:t>
            </a:r>
            <a:r>
              <a:rPr lang="en-US" sz="2600" dirty="0" err="1">
                <a:effectLst>
                  <a:glow rad="50800">
                    <a:schemeClr val="bg1"/>
                  </a:glow>
                </a:effectLst>
              </a:rPr>
              <a:t>Ecc</a:t>
            </a:r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. 9:11)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Choice of self (Deut. 30:19; Prov. 3:31; 12:26)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Conniving of the devil (2 Cor. 11:3; John 8:44; Gen. 3:1-4)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Compassion of God (Psa. 139:5; 18:2; 32:7)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No matter what things happen in our lives, God can handle ALL things!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Nothing can happen to a faithful Christian that is beyond God’s power to produce a blessing (Rom. 8:35-39) </a:t>
            </a:r>
          </a:p>
        </p:txBody>
      </p:sp>
    </p:spTree>
    <p:extLst>
      <p:ext uri="{BB962C8B-B14F-4D97-AF65-F5344CB8AC3E}">
        <p14:creationId xmlns:p14="http://schemas.microsoft.com/office/powerpoint/2010/main" val="666642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18602"/>
            <a:ext cx="11486469" cy="5247118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The Greek word gives us our English word “synergy”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The word indicates that a result may not be quickly/immediately produced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Important to remember: God does not cause all things to happen!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God can take all things that happen and “work them together” for good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This part requires patience and waiting on the Lord (Isa. 40:31; Psa. 27:14; Lam. 3:21-26)</a:t>
            </a: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He will keep His promises in His time!</a:t>
            </a:r>
          </a:p>
        </p:txBody>
      </p:sp>
    </p:spTree>
    <p:extLst>
      <p:ext uri="{BB962C8B-B14F-4D97-AF65-F5344CB8AC3E}">
        <p14:creationId xmlns:p14="http://schemas.microsoft.com/office/powerpoint/2010/main" val="1828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The “good” that comes is the ultimate good, as defined by God (not man)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We may suffer now in order to partake in true glory (Rom. 8:18)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We may suffer now, but joy can and will come (Psa. 30:5)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We need to trust that God’s “good” is better than our “good” (1 Sam. 3:18; Gen. 50:20)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r>
              <a:rPr lang="en-US" dirty="0">
                <a:effectLst>
                  <a:glow rad="50800">
                    <a:schemeClr val="bg1"/>
                  </a:glow>
                </a:effectLst>
              </a:rPr>
              <a:t>We will do better at trusting God’s “good” when we remember that:</a:t>
            </a:r>
            <a:endParaRPr lang="en-US" sz="4000" dirty="0">
              <a:effectLst>
                <a:glow rad="50800">
                  <a:schemeClr val="bg1"/>
                </a:glow>
              </a:effectLst>
            </a:endParaRP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God can see what we cannot see (Psa. 34:15; Prov. 5:21; 15:3)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God can know what we cannot know (Psa. 139:1-6; Rom. 11:33-36)</a:t>
            </a:r>
          </a:p>
          <a:p>
            <a:pPr lvl="1"/>
            <a:r>
              <a:rPr lang="en-US" sz="2600" dirty="0">
                <a:effectLst>
                  <a:glow rad="50800">
                    <a:schemeClr val="bg1"/>
                  </a:glow>
                </a:effectLst>
              </a:rPr>
              <a:t>God can do what we cannot do (Gen. 18:14; Psa. 84:11; 125:4)</a:t>
            </a:r>
          </a:p>
        </p:txBody>
      </p:sp>
    </p:spTree>
    <p:extLst>
      <p:ext uri="{BB962C8B-B14F-4D97-AF65-F5344CB8AC3E}">
        <p14:creationId xmlns:p14="http://schemas.microsoft.com/office/powerpoint/2010/main" val="6066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2000"/>
              </a:spcAft>
              <a:buNone/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“Oh, taste and see that the LORD is good;</a:t>
            </a:r>
            <a:br>
              <a:rPr lang="en-US" sz="3600" dirty="0">
                <a:effectLst>
                  <a:glow rad="50800">
                    <a:schemeClr val="bg1"/>
                  </a:glow>
                </a:effectLst>
              </a:rPr>
            </a:b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Blessed is the man who trusts in Him!” (Psa. 34:8) </a:t>
            </a:r>
          </a:p>
          <a:p>
            <a:pPr marL="0" indent="0" algn="ctr">
              <a:spcAft>
                <a:spcPts val="2000"/>
              </a:spcAft>
              <a:buNone/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“If God is for us, who can be against us?” (Rom. 8:31)</a:t>
            </a:r>
          </a:p>
          <a:p>
            <a:pPr marL="0" indent="0" algn="ctr">
              <a:spcAft>
                <a:spcPts val="2000"/>
              </a:spcAft>
              <a:buNone/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Providence =</a:t>
            </a:r>
            <a:br>
              <a:rPr lang="en-US" sz="3600" dirty="0">
                <a:effectLst>
                  <a:glow rad="50800">
                    <a:schemeClr val="bg1"/>
                  </a:glow>
                </a:effectLst>
              </a:rPr>
            </a:b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A good God working good for His good people</a:t>
            </a:r>
            <a:br>
              <a:rPr lang="en-US" sz="3600" dirty="0">
                <a:effectLst>
                  <a:glow rad="50800">
                    <a:schemeClr val="bg1"/>
                  </a:glow>
                </a:effectLst>
              </a:rPr>
            </a:b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according to His definition of good</a:t>
            </a:r>
          </a:p>
          <a:p>
            <a:pPr marL="0" indent="0" algn="ctr">
              <a:spcAft>
                <a:spcPts val="2000"/>
              </a:spcAft>
              <a:buNone/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Do you trust Him?</a:t>
            </a:r>
          </a:p>
        </p:txBody>
      </p:sp>
    </p:spTree>
    <p:extLst>
      <p:ext uri="{BB962C8B-B14F-4D97-AF65-F5344CB8AC3E}">
        <p14:creationId xmlns:p14="http://schemas.microsoft.com/office/powerpoint/2010/main" val="2871289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B70DA-9189-4E37-9653-EA38796C6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4" y="1479478"/>
            <a:ext cx="11459199" cy="5186241"/>
          </a:xfrm>
        </p:spPr>
        <p:txBody>
          <a:bodyPr>
            <a:normAutofit/>
          </a:bodyPr>
          <a:lstStyle/>
          <a:p>
            <a:pPr marL="339725" indent="-339725">
              <a:lnSpc>
                <a:spcPct val="100000"/>
              </a:lnSpc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Believe Jesus is God’s Son – John 1:12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Repent of your sins and turn to God – Acts 3:19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Confess your faith in Jesus Christ – Matthew 10:32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Be immersed into Christ – Acts 22:16</a:t>
            </a:r>
          </a:p>
          <a:p>
            <a:pPr marL="801688" lvl="1" indent="-341313">
              <a:lnSpc>
                <a:spcPct val="100000"/>
              </a:lnSpc>
            </a:pPr>
            <a:r>
              <a:rPr lang="en-US" sz="3200" dirty="0">
                <a:effectLst>
                  <a:glow rad="50800">
                    <a:schemeClr val="bg1"/>
                  </a:glow>
                </a:effectLst>
              </a:rPr>
              <a:t>God will forgive all of your sins – Acts 2:38</a:t>
            </a:r>
          </a:p>
          <a:p>
            <a:pPr marL="801688" lvl="1" indent="-341313">
              <a:lnSpc>
                <a:spcPct val="100000"/>
              </a:lnSpc>
            </a:pPr>
            <a:r>
              <a:rPr lang="en-US" sz="3200" dirty="0">
                <a:effectLst>
                  <a:glow rad="50800">
                    <a:schemeClr val="bg1"/>
                  </a:glow>
                </a:effectLst>
              </a:rPr>
              <a:t>God will add you to His church – Acts 2:47</a:t>
            </a:r>
          </a:p>
          <a:p>
            <a:pPr marL="801688" lvl="1" indent="-341313">
              <a:lnSpc>
                <a:spcPct val="100000"/>
              </a:lnSpc>
            </a:pPr>
            <a:r>
              <a:rPr lang="en-US" sz="3200" dirty="0">
                <a:effectLst>
                  <a:glow rad="50800">
                    <a:schemeClr val="bg1"/>
                  </a:glow>
                </a:effectLst>
              </a:rPr>
              <a:t>God will enroll you in heaven – Hebrews 12:23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>
                <a:effectLst>
                  <a:glow rad="50800">
                    <a:schemeClr val="bg1"/>
                  </a:glow>
                </a:effectLst>
              </a:rPr>
              <a:t>Faithfully live by His commandments – John 14:15</a:t>
            </a:r>
          </a:p>
        </p:txBody>
      </p:sp>
    </p:spTree>
    <p:extLst>
      <p:ext uri="{BB962C8B-B14F-4D97-AF65-F5344CB8AC3E}">
        <p14:creationId xmlns:p14="http://schemas.microsoft.com/office/powerpoint/2010/main" val="17535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907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2020-12-05T20:41:48Z</dcterms:created>
  <dcterms:modified xsi:type="dcterms:W3CDTF">2020-12-06T13:39:21Z</dcterms:modified>
</cp:coreProperties>
</file>