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6"/>
  </p:notesMasterIdLst>
  <p:handoutMasterIdLst>
    <p:handoutMasterId r:id="rId37"/>
  </p:handoutMasterIdLst>
  <p:sldIdLst>
    <p:sldId id="1860" r:id="rId2"/>
    <p:sldId id="2236" r:id="rId3"/>
    <p:sldId id="2913" r:id="rId4"/>
    <p:sldId id="2916" r:id="rId5"/>
    <p:sldId id="2917" r:id="rId6"/>
    <p:sldId id="2852" r:id="rId7"/>
    <p:sldId id="2918" r:id="rId8"/>
    <p:sldId id="2922" r:id="rId9"/>
    <p:sldId id="2923" r:id="rId10"/>
    <p:sldId id="2924" r:id="rId11"/>
    <p:sldId id="2925" r:id="rId12"/>
    <p:sldId id="2919" r:id="rId13"/>
    <p:sldId id="2926" r:id="rId14"/>
    <p:sldId id="2938" r:id="rId15"/>
    <p:sldId id="2939" r:id="rId16"/>
    <p:sldId id="2940" r:id="rId17"/>
    <p:sldId id="2931" r:id="rId18"/>
    <p:sldId id="2932" r:id="rId19"/>
    <p:sldId id="2933" r:id="rId20"/>
    <p:sldId id="2934" r:id="rId21"/>
    <p:sldId id="2935" r:id="rId22"/>
    <p:sldId id="2936" r:id="rId23"/>
    <p:sldId id="2937" r:id="rId24"/>
    <p:sldId id="2941" r:id="rId25"/>
    <p:sldId id="2915" r:id="rId26"/>
    <p:sldId id="2942" r:id="rId27"/>
    <p:sldId id="2943" r:id="rId28"/>
    <p:sldId id="2944" r:id="rId29"/>
    <p:sldId id="2945" r:id="rId30"/>
    <p:sldId id="2946" r:id="rId31"/>
    <p:sldId id="2947" r:id="rId32"/>
    <p:sldId id="2948" r:id="rId33"/>
    <p:sldId id="2949" r:id="rId34"/>
    <p:sldId id="2950" r:id="rId35"/>
  </p:sldIdLst>
  <p:sldSz cx="12192000" cy="6858000"/>
  <p:notesSz cx="7023100" cy="9309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3168" userDrawn="1">
          <p15:clr>
            <a:srgbClr val="A4A3A4"/>
          </p15:clr>
        </p15:guide>
        <p15:guide id="2" pos="381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Dan" initials="D" lastIdx="6" clrIdx="0">
    <p:extLst>
      <p:ext uri="{19B8F6BF-5375-455C-9EA6-DF929625EA0E}">
        <p15:presenceInfo xmlns:p15="http://schemas.microsoft.com/office/powerpoint/2012/main" userId="Da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4070C"/>
    <a:srgbClr val="152543"/>
    <a:srgbClr val="860A0A"/>
    <a:srgbClr val="90AAFE"/>
    <a:srgbClr val="0083E6"/>
    <a:srgbClr val="D9E2FF"/>
    <a:srgbClr val="E6E6E6"/>
    <a:srgbClr val="8FE2FF"/>
    <a:srgbClr val="D2A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18" autoAdjust="0"/>
    <p:restoredTop sz="95256" autoAdjust="0"/>
  </p:normalViewPr>
  <p:slideViewPr>
    <p:cSldViewPr snapToGrid="0">
      <p:cViewPr varScale="1">
        <p:scale>
          <a:sx n="105" d="100"/>
          <a:sy n="105" d="100"/>
        </p:scale>
        <p:origin x="372" y="114"/>
      </p:cViewPr>
      <p:guideLst>
        <p:guide orient="horz" pos="3168"/>
        <p:guide pos="3816"/>
      </p:guideLst>
    </p:cSldViewPr>
  </p:slideViewPr>
  <p:notesTextViewPr>
    <p:cViewPr>
      <p:scale>
        <a:sx n="75" d="100"/>
        <a:sy n="75" d="100"/>
      </p:scale>
      <p:origin x="0" y="0"/>
    </p:cViewPr>
  </p:notesTextViewPr>
  <p:sorterViewPr>
    <p:cViewPr>
      <p:scale>
        <a:sx n="100" d="100"/>
        <a:sy n="100" d="100"/>
      </p:scale>
      <p:origin x="0" y="-4598"/>
    </p:cViewPr>
  </p:sorterViewPr>
  <p:notesViewPr>
    <p:cSldViewPr snapToGrid="0" showGuides="1">
      <p:cViewPr varScale="1">
        <p:scale>
          <a:sx n="61" d="100"/>
          <a:sy n="61" d="100"/>
        </p:scale>
        <p:origin x="3125" y="6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DC05C11-85CC-4A72-8840-09EA5F247F0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1ABB54F-94B3-489C-836B-EE56E076C80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7770" y="0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/>
          <a:lstStyle>
            <a:lvl1pPr algn="r">
              <a:defRPr sz="1200"/>
            </a:lvl1pPr>
          </a:lstStyle>
          <a:p>
            <a:fld id="{E394A81C-ADBD-4272-AFB6-C20F19B759A6}" type="datetimeFigureOut">
              <a:rPr lang="en-US" smtClean="0"/>
              <a:t>11/1/2020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42178E-8AB7-47FE-B318-6C37AEC248C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2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860AB7-3333-4EF5-BA29-252D24B81CB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7770" y="8843173"/>
            <a:ext cx="3043762" cy="465927"/>
          </a:xfrm>
          <a:prstGeom prst="rect">
            <a:avLst/>
          </a:prstGeom>
        </p:spPr>
        <p:txBody>
          <a:bodyPr vert="horz" lIns="90553" tIns="45277" rIns="90553" bIns="45277" rtlCol="0" anchor="b"/>
          <a:lstStyle>
            <a:lvl1pPr algn="r">
              <a:defRPr sz="1200"/>
            </a:lvl1pPr>
          </a:lstStyle>
          <a:p>
            <a:fld id="{FF1C3FAF-1055-4D9E-94CE-AB3C222662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09014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5538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299" tIns="93299" rIns="93299" bIns="93299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762651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6448599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9326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2707413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198155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47681289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9363320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116887692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9281950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3120767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32606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9339333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301043142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509893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7800024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8703075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5122602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09715200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2178666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075301302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979513990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987728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310845853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68836044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036246134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95011043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587815571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47937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453157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0026899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34981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4261507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8418888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>
            <a:spLocks noGrp="1"/>
          </p:cNvSpPr>
          <p:nvPr>
            <p:ph type="body" idx="1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spcFirstLastPara="1" wrap="square" lIns="93299" tIns="93299" rIns="93299" bIns="93299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78" name="Google Shape;78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698500"/>
            <a:ext cx="6203950" cy="349091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8966388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preserve="1" userDrawn="1">
  <p:cSld name="1_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770750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853CB6-AF62-434C-9786-F9FADCA569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73008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7" name="Google Shape;27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/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Google Shape;29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0" name="Google Shape;30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lang="en-US"/>
          </a:p>
        </p:txBody>
      </p:sp>
      <p:sp>
        <p:nvSpPr>
          <p:cNvPr id="31" name="Google Shape;31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1774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3E6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C3F484DE-E094-48E8-B50F-5F896E155CA5}"/>
              </a:ext>
            </a:extLst>
          </p:cNvPr>
          <p:cNvSpPr/>
          <p:nvPr userDrawn="1"/>
        </p:nvSpPr>
        <p:spPr>
          <a:xfrm>
            <a:off x="193687" y="180753"/>
            <a:ext cx="11760547" cy="6475201"/>
          </a:xfrm>
          <a:prstGeom prst="rect">
            <a:avLst/>
          </a:prstGeom>
          <a:solidFill>
            <a:srgbClr val="90AAFE"/>
          </a:solidFill>
          <a:ln>
            <a:solidFill>
              <a:srgbClr val="860A0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22E13BB5-6638-4196-A0A5-A9DB00C3B2C2}"/>
              </a:ext>
            </a:extLst>
          </p:cNvPr>
          <p:cNvSpPr/>
          <p:nvPr userDrawn="1"/>
        </p:nvSpPr>
        <p:spPr>
          <a:xfrm>
            <a:off x="0" y="-11723"/>
            <a:ext cx="12160155" cy="6858000"/>
          </a:xfrm>
          <a:prstGeom prst="rect">
            <a:avLst/>
          </a:prstGeom>
          <a:noFill/>
          <a:ln w="228600">
            <a:solidFill>
              <a:srgbClr val="15254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n w="76200">
                <a:solidFill>
                  <a:schemeClr val="tx1"/>
                </a:solidFill>
              </a:ln>
              <a:noFill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63" r:id="rId1"/>
    <p:sldLayoutId id="2147483661" r:id="rId2"/>
    <p:sldLayoutId id="2147483662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3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31CFB9-2425-45F6-AA69-6D30A8332E29}"/>
              </a:ext>
            </a:extLst>
          </p:cNvPr>
          <p:cNvSpPr/>
          <p:nvPr/>
        </p:nvSpPr>
        <p:spPr>
          <a:xfrm>
            <a:off x="281353" y="211015"/>
            <a:ext cx="11652739" cy="63863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en-US" sz="4400" b="1" dirty="0">
              <a:latin typeface="+mj-lt"/>
            </a:endParaRPr>
          </a:p>
          <a:p>
            <a:pPr algn="ctr"/>
            <a:r>
              <a:rPr lang="en-US" sz="8000" b="1" dirty="0">
                <a:latin typeface="+mj-lt"/>
              </a:rPr>
              <a:t>A Study of Revelation</a:t>
            </a:r>
          </a:p>
          <a:p>
            <a:pPr algn="ctr"/>
            <a:endParaRPr lang="en-US" sz="9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3600" b="1" dirty="0">
              <a:latin typeface="+mj-lt"/>
            </a:endParaRPr>
          </a:p>
          <a:p>
            <a:pPr algn="ctr"/>
            <a:endParaRPr lang="en-US" sz="3600" b="1" dirty="0">
              <a:latin typeface="+mj-lt"/>
            </a:endParaRPr>
          </a:p>
          <a:p>
            <a:pPr algn="ctr"/>
            <a:r>
              <a:rPr lang="en-US" sz="4000" b="1" dirty="0">
                <a:latin typeface="+mj-lt"/>
              </a:rPr>
              <a:t>Palm Beach Lakes</a:t>
            </a:r>
          </a:p>
          <a:p>
            <a:pPr algn="ctr"/>
            <a:endParaRPr lang="en-US" sz="1600" b="1" dirty="0">
              <a:latin typeface="+mj-lt"/>
            </a:endParaRPr>
          </a:p>
          <a:p>
            <a:pPr algn="ctr"/>
            <a:r>
              <a:rPr lang="en-US" sz="2400" b="1" dirty="0">
                <a:latin typeface="+mj-lt"/>
              </a:rPr>
              <a:t>Dan Jenkins</a:t>
            </a: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endParaRPr lang="en-US" sz="2400" b="1" dirty="0">
              <a:latin typeface="+mj-lt"/>
            </a:endParaRPr>
          </a:p>
          <a:p>
            <a:pPr algn="ctr"/>
            <a:r>
              <a:rPr lang="en-US" sz="2800" b="1" dirty="0">
                <a:latin typeface="+mj-lt"/>
              </a:rPr>
              <a:t>PART TWO</a:t>
            </a:r>
          </a:p>
        </p:txBody>
      </p:sp>
    </p:spTree>
    <p:extLst>
      <p:ext uri="{BB962C8B-B14F-4D97-AF65-F5344CB8AC3E}">
        <p14:creationId xmlns:p14="http://schemas.microsoft.com/office/powerpoint/2010/main" val="402903303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4468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His names: Faithful, True, Righteous Judge; the Word of God; King of Kings; Lord of …</a:t>
            </a:r>
          </a:p>
        </p:txBody>
      </p:sp>
    </p:spTree>
    <p:extLst>
      <p:ext uri="{BB962C8B-B14F-4D97-AF65-F5344CB8AC3E}">
        <p14:creationId xmlns:p14="http://schemas.microsoft.com/office/powerpoint/2010/main" val="275494993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Out of His mouth two edged sword used to strike the nations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89989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Out of His mouth two edged sword used to strike the 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Invitation to vultures to come to feast which is about to happen</a:t>
            </a:r>
          </a:p>
        </p:txBody>
      </p:sp>
    </p:spTree>
    <p:extLst>
      <p:ext uri="{BB962C8B-B14F-4D97-AF65-F5344CB8AC3E}">
        <p14:creationId xmlns:p14="http://schemas.microsoft.com/office/powerpoint/2010/main" val="6571755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Out of His mouth two edged sword used to strike the 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Invitation to vultures to come to feast which is about to happen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two beasts (2</a:t>
            </a:r>
            <a:r>
              <a:rPr lang="en-US" sz="2800" b="1" baseline="30000" dirty="0">
                <a:solidFill>
                  <a:srgbClr val="FFFF00"/>
                </a:solidFill>
                <a:latin typeface="+mj-lt"/>
              </a:rPr>
              <a:t>nd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 and 3</a:t>
            </a:r>
            <a:r>
              <a:rPr lang="en-US" sz="2800" b="1" baseline="30000" dirty="0">
                <a:solidFill>
                  <a:srgbClr val="FFFF00"/>
                </a:solidFill>
                <a:latin typeface="+mj-lt"/>
              </a:rPr>
              <a:t>rd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 enemy) confront Him</a:t>
            </a:r>
          </a:p>
        </p:txBody>
      </p:sp>
    </p:spTree>
    <p:extLst>
      <p:ext uri="{BB962C8B-B14F-4D97-AF65-F5344CB8AC3E}">
        <p14:creationId xmlns:p14="http://schemas.microsoft.com/office/powerpoint/2010/main" val="49008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Out of His mouth two edged sword used to strike the 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Invitation to vultures to come to feast which is about to happen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two beasts (2</a:t>
            </a:r>
            <a:r>
              <a:rPr lang="en-US" sz="2800" b="1" baseline="30000" dirty="0">
                <a:latin typeface="+mj-lt"/>
              </a:rPr>
              <a:t>nd</a:t>
            </a:r>
            <a:r>
              <a:rPr lang="en-US" sz="2800" b="1" dirty="0">
                <a:latin typeface="+mj-lt"/>
              </a:rPr>
              <a:t> and 3</a:t>
            </a:r>
            <a:r>
              <a:rPr lang="en-US" sz="2800" b="1" baseline="30000" dirty="0">
                <a:latin typeface="+mj-lt"/>
              </a:rPr>
              <a:t>rd</a:t>
            </a:r>
            <a:r>
              <a:rPr lang="en-US" sz="2800" b="1" dirty="0">
                <a:latin typeface="+mj-lt"/>
              </a:rPr>
              <a:t> enemy) confront Him</a:t>
            </a:r>
            <a:endParaRPr lang="en-US" sz="2800" b="1" dirty="0">
              <a:solidFill>
                <a:srgbClr val="FFFF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These two enemies cast into the lake of fire and brimstone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41294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Out of His mouth two edged sword used to strike the 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Invitation to vultures to come to feast which is about to happen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two beasts (2</a:t>
            </a:r>
            <a:r>
              <a:rPr lang="en-US" sz="2800" b="1" baseline="30000" dirty="0">
                <a:latin typeface="+mj-lt"/>
              </a:rPr>
              <a:t>nd</a:t>
            </a:r>
            <a:r>
              <a:rPr lang="en-US" sz="2800" b="1" dirty="0">
                <a:latin typeface="+mj-lt"/>
              </a:rPr>
              <a:t> and 3</a:t>
            </a:r>
            <a:r>
              <a:rPr lang="en-US" sz="2800" b="1" baseline="30000" dirty="0">
                <a:latin typeface="+mj-lt"/>
              </a:rPr>
              <a:t>rd</a:t>
            </a:r>
            <a:r>
              <a:rPr lang="en-US" sz="2800" b="1" dirty="0">
                <a:latin typeface="+mj-lt"/>
              </a:rPr>
              <a:t> enemy) confront Him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These two enemies cast into the lake of fire and brimstone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Those who remain are killed with His sword, eaten by vultures </a:t>
            </a:r>
          </a:p>
          <a:p>
            <a:r>
              <a:rPr lang="en-US" sz="2800" b="1" dirty="0">
                <a:solidFill>
                  <a:srgbClr val="FFFF00"/>
                </a:solidFill>
                <a:latin typeface="+mj-lt"/>
              </a:rPr>
              <a:t>    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- This is parallel to “feast” in Ezekiel when God destroyed ancient Babylon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8267193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53860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His appearance: eyes like fire; many crown, white robe dipped in blood</a:t>
            </a:r>
          </a:p>
          <a:p>
            <a:r>
              <a:rPr lang="en-US" sz="2300" b="1" dirty="0">
                <a:latin typeface="+mj-lt"/>
              </a:rPr>
              <a:t>      - His names: Faithful, True, Righteous Judge; the Word of God; King of Kings; Lord of …</a:t>
            </a:r>
          </a:p>
          <a:p>
            <a:r>
              <a:rPr lang="en-US" sz="2300" b="1" dirty="0">
                <a:latin typeface="+mj-lt"/>
              </a:rPr>
              <a:t>      - Out of His mouth two edged sword used to strike the nations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Invitation to vultures to come to feast which is about to happen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two beasts (2</a:t>
            </a:r>
            <a:r>
              <a:rPr lang="en-US" sz="2800" b="1" baseline="30000" dirty="0">
                <a:latin typeface="+mj-lt"/>
              </a:rPr>
              <a:t>nd</a:t>
            </a:r>
            <a:r>
              <a:rPr lang="en-US" sz="2800" b="1" dirty="0">
                <a:latin typeface="+mj-lt"/>
              </a:rPr>
              <a:t> and 3</a:t>
            </a:r>
            <a:r>
              <a:rPr lang="en-US" sz="2800" b="1" baseline="30000" dirty="0">
                <a:latin typeface="+mj-lt"/>
              </a:rPr>
              <a:t>rd</a:t>
            </a:r>
            <a:r>
              <a:rPr lang="en-US" sz="2800" b="1" dirty="0">
                <a:latin typeface="+mj-lt"/>
              </a:rPr>
              <a:t> enemy) confront Him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These two enemies cast into the lake of fire and brimstone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Those who remain are killed with His sword, eaten by vultures </a:t>
            </a:r>
          </a:p>
          <a:p>
            <a:r>
              <a:rPr lang="en-US" sz="2800" b="1" dirty="0">
                <a:latin typeface="+mj-lt"/>
              </a:rPr>
              <a:t>     </a:t>
            </a:r>
            <a:r>
              <a:rPr lang="en-US" sz="2300" b="1" dirty="0">
                <a:latin typeface="+mj-lt"/>
              </a:rPr>
              <a:t>- This is parallel to “feast” in Ezekiel when God destroyed ancient Babylon</a:t>
            </a:r>
            <a:endParaRPr lang="en-US" sz="2300" b="1" dirty="0">
              <a:solidFill>
                <a:srgbClr val="FFFF00"/>
              </a:solidFill>
              <a:latin typeface="+mj-lt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300" b="1" dirty="0">
                <a:solidFill>
                  <a:srgbClr val="FFFF00"/>
                </a:solidFill>
                <a:latin typeface="+mj-lt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Only one enemy remains and his destiny shown in next chapter</a:t>
            </a:r>
          </a:p>
        </p:txBody>
      </p:sp>
    </p:spTree>
    <p:extLst>
      <p:ext uri="{BB962C8B-B14F-4D97-AF65-F5344CB8AC3E}">
        <p14:creationId xmlns:p14="http://schemas.microsoft.com/office/powerpoint/2010/main" val="32407918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1919247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He is bound in the abyss, the bottomless pit for 1000 years</a:t>
            </a:r>
          </a:p>
        </p:txBody>
      </p:sp>
    </p:spTree>
    <p:extLst>
      <p:ext uri="{BB962C8B-B14F-4D97-AF65-F5344CB8AC3E}">
        <p14:creationId xmlns:p14="http://schemas.microsoft.com/office/powerpoint/2010/main" val="131079180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solidFill>
                  <a:srgbClr val="FFFF00"/>
                </a:solidFill>
                <a:latin typeface="+mj-lt"/>
              </a:rPr>
              <a:t>chpt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  <p:sp>
        <p:nvSpPr>
          <p:cNvPr id="2" name="Freeform: Shape 1">
            <a:extLst>
              <a:ext uri="{FF2B5EF4-FFF2-40B4-BE49-F238E27FC236}">
                <a16:creationId xmlns:a16="http://schemas.microsoft.com/office/drawing/2014/main" id="{F97ECB91-C825-45A8-8A8F-2DF7D893ED65}"/>
              </a:ext>
            </a:extLst>
          </p:cNvPr>
          <p:cNvSpPr/>
          <p:nvPr/>
        </p:nvSpPr>
        <p:spPr>
          <a:xfrm>
            <a:off x="700391" y="1945532"/>
            <a:ext cx="68094" cy="97277"/>
          </a:xfrm>
          <a:custGeom>
            <a:avLst/>
            <a:gdLst>
              <a:gd name="connsiteX0" fmla="*/ 0 w 68094"/>
              <a:gd name="connsiteY0" fmla="*/ 97277 h 97277"/>
              <a:gd name="connsiteX1" fmla="*/ 0 w 68094"/>
              <a:gd name="connsiteY1" fmla="*/ 29183 h 97277"/>
              <a:gd name="connsiteX2" fmla="*/ 68094 w 68094"/>
              <a:gd name="connsiteY2" fmla="*/ 0 h 9727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68094" h="97277">
                <a:moveTo>
                  <a:pt x="0" y="97277"/>
                </a:moveTo>
                <a:lnTo>
                  <a:pt x="0" y="29183"/>
                </a:lnTo>
                <a:lnTo>
                  <a:pt x="6809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3372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4AA2939F-0D24-4821-8F2B-4DE996F35E0F}"/>
              </a:ext>
            </a:extLst>
          </p:cNvPr>
          <p:cNvSpPr txBox="1"/>
          <p:nvPr/>
        </p:nvSpPr>
        <p:spPr>
          <a:xfrm>
            <a:off x="6307015" y="1352183"/>
            <a:ext cx="5451232" cy="4524315"/>
          </a:xfrm>
          <a:prstGeom prst="rect">
            <a:avLst/>
          </a:prstGeom>
          <a:solidFill>
            <a:srgbClr val="04070C"/>
          </a:solidFill>
          <a:ln w="76200">
            <a:solidFill>
              <a:srgbClr val="0000CC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1  The Revelation of Jesus Christ, which God gave Him to show His servants—things which 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MUST SHORTLY TAKE PLACE</a:t>
            </a:r>
            <a:r>
              <a:rPr lang="en-US" sz="2400" b="1" dirty="0">
                <a:solidFill>
                  <a:schemeClr val="bg1"/>
                </a:solidFill>
                <a:latin typeface="+mj-lt"/>
              </a:rPr>
              <a:t>. And He sent and signified it by His angel to His servant John,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2  who bore witness to the word of God, and to the testimony of Jesus Christ, to all things that he saw. </a:t>
            </a:r>
          </a:p>
          <a:p>
            <a:pPr algn="just"/>
            <a:r>
              <a:rPr lang="en-US" sz="2400" b="1" dirty="0">
                <a:solidFill>
                  <a:schemeClr val="bg1"/>
                </a:solidFill>
                <a:latin typeface="+mj-lt"/>
              </a:rPr>
              <a:t>  3  Blessed is he who reads and those who hear the words of this prophecy, and keep those things which are written in it; </a:t>
            </a:r>
            <a:r>
              <a:rPr lang="en-US" sz="2400" b="1" dirty="0">
                <a:solidFill>
                  <a:srgbClr val="FFFF00"/>
                </a:solidFill>
                <a:latin typeface="+mj-lt"/>
              </a:rPr>
              <a:t>FOR THE TIME IS NEAR</a:t>
            </a:r>
            <a:r>
              <a:rPr lang="en-US" sz="2400" dirty="0">
                <a:solidFill>
                  <a:srgbClr val="FFFF00"/>
                </a:solidFill>
                <a:latin typeface="+mj-lt"/>
              </a:rPr>
              <a:t>. 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A9A8B68-64BE-42D5-83F3-1469D4940189}"/>
              </a:ext>
            </a:extLst>
          </p:cNvPr>
          <p:cNvSpPr txBox="1"/>
          <p:nvPr/>
        </p:nvSpPr>
        <p:spPr>
          <a:xfrm>
            <a:off x="515816" y="1477109"/>
            <a:ext cx="5662246" cy="42319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in signs </a:t>
            </a:r>
          </a:p>
          <a:p>
            <a:pPr marL="339725" indent="-339725">
              <a:spcAft>
                <a:spcPts val="180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It is a revelation to seven churches in Asia in signs of THINGS WHICH MUST SHORTLY TAKE PLACE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latin typeface="+mj-lt"/>
              </a:rPr>
              <a:t>Four Keys to Understand the Book</a:t>
            </a:r>
          </a:p>
        </p:txBody>
      </p:sp>
    </p:spTree>
    <p:extLst>
      <p:ext uri="{BB962C8B-B14F-4D97-AF65-F5344CB8AC3E}">
        <p14:creationId xmlns:p14="http://schemas.microsoft.com/office/powerpoint/2010/main" val="380076942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latin typeface="+mj-lt"/>
              </a:rPr>
              <a:t>chpt</a:t>
            </a:r>
            <a:r>
              <a:rPr lang="en-US" sz="2800" b="1" dirty="0"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Literal or figurative? 1000 often used figuratively—Deut. 7:9; Psa. 50:10</a:t>
            </a:r>
          </a:p>
        </p:txBody>
      </p:sp>
    </p:spTree>
    <p:extLst>
      <p:ext uri="{BB962C8B-B14F-4D97-AF65-F5344CB8AC3E}">
        <p14:creationId xmlns:p14="http://schemas.microsoft.com/office/powerpoint/2010/main" val="118059322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latin typeface="+mj-lt"/>
              </a:rPr>
              <a:t>chpt</a:t>
            </a:r>
            <a:r>
              <a:rPr lang="en-US" sz="2800" b="1" dirty="0"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Literal or figurative? 1000 often used figuratively—Deut. 7:9; Psa. 50:10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No one would have known figuratively for first 1000 years</a:t>
            </a:r>
          </a:p>
        </p:txBody>
      </p:sp>
    </p:spTree>
    <p:extLst>
      <p:ext uri="{BB962C8B-B14F-4D97-AF65-F5344CB8AC3E}">
        <p14:creationId xmlns:p14="http://schemas.microsoft.com/office/powerpoint/2010/main" val="11373375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latin typeface="+mj-lt"/>
              </a:rPr>
              <a:t>chpt</a:t>
            </a:r>
            <a:r>
              <a:rPr lang="en-US" sz="2800" b="1" dirty="0"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Literal or figurative? 1000 often used figuratively—Deut. 7:9; Psa. 50:10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 one would have known figuratively for first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During this time—Souls of martyrs (not body) reign with Christ for 1000 years. The little while of 6:11 has passed vengeance has come—now rule</a:t>
            </a:r>
          </a:p>
        </p:txBody>
      </p:sp>
    </p:spTree>
    <p:extLst>
      <p:ext uri="{BB962C8B-B14F-4D97-AF65-F5344CB8AC3E}">
        <p14:creationId xmlns:p14="http://schemas.microsoft.com/office/powerpoint/2010/main" val="314458415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latin typeface="+mj-lt"/>
              </a:rPr>
              <a:t>chpt</a:t>
            </a:r>
            <a:r>
              <a:rPr lang="en-US" sz="2800" b="1" dirty="0"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Literal or figurative? 1000 often used figuratively—Deut. 7:9; Psa. 50:10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 one would have known figuratively for first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During this time—Souls of martyrs (not body) reign with Christ for 1000 years. The little while of 6:11 has passed vengeance has come—now rule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At the end Satan loosed again, tries to confront saints, but before he is able he is cast into the lake of fire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Then the final judgment of all mankind takes place (v. 11-15)</a:t>
            </a:r>
          </a:p>
        </p:txBody>
      </p:sp>
    </p:spTree>
    <p:extLst>
      <p:ext uri="{BB962C8B-B14F-4D97-AF65-F5344CB8AC3E}">
        <p14:creationId xmlns:p14="http://schemas.microsoft.com/office/powerpoint/2010/main" val="321533548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Twenty—Judgment of Beast &amp; All Men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Satan has lost his allies—the beasts, the woman—short time has ended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He is bound in the abyss, the bottomless pit for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NOTE: This book of things which must shortly happen, separates this </a:t>
            </a:r>
            <a:r>
              <a:rPr lang="en-US" sz="2800" b="1" dirty="0" err="1">
                <a:latin typeface="+mj-lt"/>
              </a:rPr>
              <a:t>chpt</a:t>
            </a:r>
            <a:r>
              <a:rPr lang="en-US" sz="2800" b="1" dirty="0">
                <a:latin typeface="+mj-lt"/>
              </a:rPr>
              <a:t>.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Literal or figurative? 1000 often used figuratively—Deut. 7:9; Psa. 50:10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No one would have known figuratively for first 1000 years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During this time—Souls of martyrs (not body) reign with Christ for 1000 years. The little while of 6:11 has passed vengeance has come—now rule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chemeClr val="tx1"/>
                </a:solidFill>
                <a:latin typeface="+mj-lt"/>
              </a:rPr>
              <a:t>At the end Satan loosed again, tries to confront saints, but before he is able he is cast into the lake of fire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Then the final judgment of all mankind takes place (v. 11-15)</a:t>
            </a:r>
          </a:p>
        </p:txBody>
      </p:sp>
    </p:spTree>
    <p:extLst>
      <p:ext uri="{BB962C8B-B14F-4D97-AF65-F5344CB8AC3E}">
        <p14:creationId xmlns:p14="http://schemas.microsoft.com/office/powerpoint/2010/main" val="150127873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Passage most often viewed as description of heaven</a:t>
            </a:r>
          </a:p>
        </p:txBody>
      </p:sp>
    </p:spTree>
    <p:extLst>
      <p:ext uri="{BB962C8B-B14F-4D97-AF65-F5344CB8AC3E}">
        <p14:creationId xmlns:p14="http://schemas.microsoft.com/office/powerpoint/2010/main" val="27629992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4512392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church in N.T. is the espoused/betrothed bride of Christ (2 Cor. 11:2)</a:t>
            </a:r>
          </a:p>
        </p:txBody>
      </p:sp>
    </p:spTree>
    <p:extLst>
      <p:ext uri="{BB962C8B-B14F-4D97-AF65-F5344CB8AC3E}">
        <p14:creationId xmlns:p14="http://schemas.microsoft.com/office/powerpoint/2010/main" val="85717338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761933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We do not come to Mount Sinai/Jerusalem, but to the church Mount Zion/the heavenly Jerusalem—Heb. 12:18-23 to the church of firstborn</a:t>
            </a:r>
          </a:p>
        </p:txBody>
      </p:sp>
    </p:spTree>
    <p:extLst>
      <p:ext uri="{BB962C8B-B14F-4D97-AF65-F5344CB8AC3E}">
        <p14:creationId xmlns:p14="http://schemas.microsoft.com/office/powerpoint/2010/main" val="368495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Twelve to Eighteen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6" y="909165"/>
            <a:ext cx="1138310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Last week’s lessons overview of the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four enemies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Satan,</a:t>
            </a:r>
            <a:r>
              <a:rPr lang="en-US" sz="2300" b="1" dirty="0">
                <a:latin typeface="+mj-lt"/>
              </a:rPr>
              <a:t> the dragon cast out when Jesus ascended into heaven—he is first enemy</a:t>
            </a:r>
          </a:p>
          <a:p>
            <a:r>
              <a:rPr lang="en-US" sz="2300" b="1" dirty="0">
                <a:latin typeface="+mj-lt"/>
              </a:rPr>
              <a:t>      - Satan empowers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the beast of the sea</a:t>
            </a:r>
            <a:r>
              <a:rPr lang="en-US" sz="2300" b="1" dirty="0">
                <a:latin typeface="+mj-lt"/>
              </a:rPr>
              <a:t>—the Roman government rules world—2</a:t>
            </a:r>
            <a:r>
              <a:rPr lang="en-US" sz="2300" b="1" baseline="30000" dirty="0">
                <a:latin typeface="+mj-lt"/>
              </a:rPr>
              <a:t>nd</a:t>
            </a:r>
            <a:r>
              <a:rPr lang="en-US" sz="2300" b="1" dirty="0">
                <a:latin typeface="+mj-lt"/>
              </a:rPr>
              <a:t> enemy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Beast of land </a:t>
            </a:r>
            <a:r>
              <a:rPr lang="en-US" sz="2300" b="1" dirty="0">
                <a:latin typeface="+mj-lt"/>
              </a:rPr>
              <a:t>causes all world to worship Rome (her rulers)—3</a:t>
            </a:r>
            <a:r>
              <a:rPr lang="en-US" sz="2300" b="1" baseline="30000" dirty="0">
                <a:latin typeface="+mj-lt"/>
              </a:rPr>
              <a:t>rd</a:t>
            </a:r>
            <a:r>
              <a:rPr lang="en-US" sz="2300" b="1" dirty="0">
                <a:latin typeface="+mj-lt"/>
              </a:rPr>
              <a:t> enemy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The harlot</a:t>
            </a:r>
            <a:r>
              <a:rPr lang="en-US" sz="2300" b="1" dirty="0">
                <a:latin typeface="+mj-lt"/>
              </a:rPr>
              <a:t>, rides on beasts, drinks blood of saints—4</a:t>
            </a:r>
            <a:r>
              <a:rPr lang="en-US" sz="2300" b="1" baseline="30000" dirty="0">
                <a:latin typeface="+mj-lt"/>
              </a:rPr>
              <a:t>th</a:t>
            </a:r>
            <a:r>
              <a:rPr lang="en-US" sz="2300" b="1" dirty="0">
                <a:latin typeface="+mj-lt"/>
              </a:rPr>
              <a:t> enemy destroyed=vengeance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96178467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do not come to Mount Sinai/Jerusalem, but to the church Mount Zion/the heavenly Jerusalem—Heb. 12:18-23 to the church of firstborn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city is built on foundation of apostles (v. 14); see Eph. 2:20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434289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do not come to Mount Sinai/Jerusalem, but to the church Mount Zion/the heavenly Jerusalem—Heb. 12:18-23 to the church of firstborn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city is built on foundation of apostles (v. 14); see Eph. 2:20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Nations bring glory into the city; wicked are outside—saints within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006119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do not come to Mount Sinai/Jerusalem, but to the church Mount Zion/the heavenly Jerusalem—Heb. 12:18-23 to the church of firstborn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city is built on foundation of apostles (v. 14); see Eph. 2:20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Nations bring glory into the city; wicked are outside—saints within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We have eternal life now (John 6:51); we rejoice now; we do not sorry (tears) like other men now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1793237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do not come to Mount Sinai/Jerusalem, but to the church Mount Zion/the heavenly Jerusalem—Heb. 12:18-23 to the church of firstborn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city is built on foundation of apostles (v. 14); see Eph. 2:20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Nations bring glory into the city; wicked are outside—saints within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have eternal life now (John 6:51); we rejoice now; we do not sorry (tears) like other men now</a:t>
            </a:r>
            <a:endParaRPr lang="en-US" sz="2800" b="1" dirty="0">
              <a:solidFill>
                <a:srgbClr val="FFFF00"/>
              </a:solidFill>
              <a:latin typeface="+mj-lt"/>
            </a:endParaRP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 Closing words—do not seal book; for these things must shortly happen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74186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21 &amp; 22—The New Jerusalem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Passage most often viewed as description of heaven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Consider the possibility of another view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church in N.T. is the espoused/betrothed bride of Christ (2 Cor. 11:2)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In chapter 19 there was the invitation to come to the marriage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God is not longer “married” to Jerusalem (Jer. 31:32)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do not come to Mount Sinai/Jerusalem, but to the church Mount Zion/the heavenly Jerusalem—Heb. 12:18-23 to the church of firstborn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city is built on foundation of apostles (v. 14); see Eph. 2:20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Nations bring glory into the city; wicked are outside—saints within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We have eternal life now (John 6:51); we rejoice now; we do not sorry (tears) like other men now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 Closing words—do not seal book; for these things must shortly happen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John closes book asking for Jesus to come quickly (and bring relief?)</a:t>
            </a:r>
          </a:p>
        </p:txBody>
      </p:sp>
    </p:spTree>
    <p:extLst>
      <p:ext uri="{BB962C8B-B14F-4D97-AF65-F5344CB8AC3E}">
        <p14:creationId xmlns:p14="http://schemas.microsoft.com/office/powerpoint/2010/main" val="2961480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Chapters Twelve to Eighteen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515816" y="909165"/>
            <a:ext cx="1138310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Last week’s lessons overview of the </a:t>
            </a:r>
            <a:r>
              <a:rPr lang="en-US" sz="2800" b="1" dirty="0">
                <a:solidFill>
                  <a:srgbClr val="FFFF00"/>
                </a:solidFill>
                <a:latin typeface="+mj-lt"/>
              </a:rPr>
              <a:t>four enemies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Satan,</a:t>
            </a:r>
            <a:r>
              <a:rPr lang="en-US" sz="2300" b="1" dirty="0">
                <a:latin typeface="+mj-lt"/>
              </a:rPr>
              <a:t> the dragon cast out when Jesus ascended into heaven—he is first enemy</a:t>
            </a:r>
          </a:p>
          <a:p>
            <a:r>
              <a:rPr lang="en-US" sz="2300" b="1" dirty="0">
                <a:latin typeface="+mj-lt"/>
              </a:rPr>
              <a:t>      - Satan empowers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the beast of the sea</a:t>
            </a:r>
            <a:r>
              <a:rPr lang="en-US" sz="2300" b="1" dirty="0">
                <a:latin typeface="+mj-lt"/>
              </a:rPr>
              <a:t>—the Roman government rules world—2</a:t>
            </a:r>
            <a:r>
              <a:rPr lang="en-US" sz="2300" b="1" baseline="30000" dirty="0">
                <a:latin typeface="+mj-lt"/>
              </a:rPr>
              <a:t>nd</a:t>
            </a:r>
            <a:r>
              <a:rPr lang="en-US" sz="2300" b="1" dirty="0">
                <a:latin typeface="+mj-lt"/>
              </a:rPr>
              <a:t> enemy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Beast of land </a:t>
            </a:r>
            <a:r>
              <a:rPr lang="en-US" sz="2300" b="1" dirty="0">
                <a:latin typeface="+mj-lt"/>
              </a:rPr>
              <a:t>causes all world to worship Rome (her rulers)—3</a:t>
            </a:r>
            <a:r>
              <a:rPr lang="en-US" sz="2300" b="1" baseline="30000" dirty="0">
                <a:latin typeface="+mj-lt"/>
              </a:rPr>
              <a:t>rd</a:t>
            </a:r>
            <a:r>
              <a:rPr lang="en-US" sz="2300" b="1" dirty="0">
                <a:latin typeface="+mj-lt"/>
              </a:rPr>
              <a:t> enemy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The harlot</a:t>
            </a:r>
            <a:r>
              <a:rPr lang="en-US" sz="2300" b="1" dirty="0">
                <a:latin typeface="+mj-lt"/>
              </a:rPr>
              <a:t>, rides on beasts, drinks blood of saints—4</a:t>
            </a:r>
            <a:r>
              <a:rPr lang="en-US" sz="2300" b="1" baseline="30000" dirty="0">
                <a:latin typeface="+mj-lt"/>
              </a:rPr>
              <a:t>th</a:t>
            </a:r>
            <a:r>
              <a:rPr lang="en-US" sz="2300" b="1" dirty="0">
                <a:latin typeface="+mj-lt"/>
              </a:rPr>
              <a:t> enemy destroyed=vengeance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This week’s study shows destiny of 2</a:t>
            </a:r>
            <a:r>
              <a:rPr lang="en-US" sz="2800" b="1" baseline="30000" dirty="0">
                <a:latin typeface="+mj-lt"/>
              </a:rPr>
              <a:t>nd</a:t>
            </a:r>
            <a:r>
              <a:rPr lang="en-US" sz="2800" b="1" dirty="0">
                <a:latin typeface="+mj-lt"/>
              </a:rPr>
              <a:t> and 3</a:t>
            </a:r>
            <a:r>
              <a:rPr lang="en-US" sz="2800" b="1" baseline="30000" dirty="0">
                <a:latin typeface="+mj-lt"/>
              </a:rPr>
              <a:t>rd</a:t>
            </a:r>
            <a:r>
              <a:rPr lang="en-US" sz="2800" b="1" dirty="0">
                <a:latin typeface="+mj-lt"/>
              </a:rPr>
              <a:t> enemies and the final destiny of the first beast—Satan himself </a:t>
            </a:r>
            <a:endParaRPr lang="en-US" sz="36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45021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23515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767850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rider on the white horse (v. 19-21)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4637502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solidFill>
                  <a:srgbClr val="FFFF00"/>
                </a:solidFill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9815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8F0B4FA-6322-4EAB-9238-255EA7E2A2B4}"/>
              </a:ext>
            </a:extLst>
          </p:cNvPr>
          <p:cNvSpPr txBox="1"/>
          <p:nvPr/>
        </p:nvSpPr>
        <p:spPr>
          <a:xfrm>
            <a:off x="375139" y="316524"/>
            <a:ext cx="1138310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200" b="1" dirty="0">
                <a:latin typeface="+mj-lt"/>
              </a:rPr>
              <a:t>Chapter Nineteen—Judgment of Two Beasts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A4526D-1C06-4BB6-AF90-95E639F7C075}"/>
              </a:ext>
            </a:extLst>
          </p:cNvPr>
          <p:cNvSpPr txBox="1"/>
          <p:nvPr/>
        </p:nvSpPr>
        <p:spPr>
          <a:xfrm>
            <a:off x="281104" y="909911"/>
            <a:ext cx="11477143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harlot, Babylon is destroyed and heaven erupts in praise (v. 1-5)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latin typeface="+mj-lt"/>
              </a:rPr>
              <a:t>The invitation to come to wedding of the Lamb &amp; His bride (v. 7-10)</a:t>
            </a:r>
          </a:p>
          <a:p>
            <a:pPr marL="339725" indent="-339725"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FFFF00"/>
                </a:solidFill>
                <a:latin typeface="+mj-lt"/>
              </a:rPr>
              <a:t>The rider on the white horse (v. 19-21)</a:t>
            </a:r>
          </a:p>
          <a:p>
            <a:r>
              <a:rPr lang="en-US" sz="2300" b="1" dirty="0">
                <a:latin typeface="+mj-lt"/>
              </a:rPr>
              <a:t>      - In chapter six, rider goes out overcoming and two overcome—He now overcomes!</a:t>
            </a:r>
          </a:p>
          <a:p>
            <a:r>
              <a:rPr lang="en-US" sz="2300" b="1" dirty="0">
                <a:latin typeface="+mj-lt"/>
              </a:rPr>
              <a:t>      - </a:t>
            </a:r>
            <a:r>
              <a:rPr lang="en-US" sz="2300" b="1" dirty="0">
                <a:solidFill>
                  <a:srgbClr val="FFFF00"/>
                </a:solidFill>
                <a:latin typeface="+mj-lt"/>
              </a:rPr>
              <a:t>His appearance: eyes like fire; many crown, white robe dipped in blood</a:t>
            </a:r>
            <a:endParaRPr lang="en-US" sz="28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93195"/>
      </p:ext>
    </p:extLst>
  </p:cSld>
  <p:clrMapOvr>
    <a:masterClrMapping/>
  </p:clrMapOvr>
</p:sld>
</file>

<file path=ppt/theme/theme1.xml><?xml version="1.0" encoding="utf-8"?>
<a:theme xmlns:a="http://schemas.openxmlformats.org/drawingml/2006/main" name="Revelation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2117</TotalTime>
  <Words>3323</Words>
  <Application>Microsoft Office PowerPoint</Application>
  <PresentationFormat>Widescreen</PresentationFormat>
  <Paragraphs>243</Paragraphs>
  <Slides>34</Slides>
  <Notes>34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34</vt:i4>
      </vt:variant>
    </vt:vector>
  </HeadingPairs>
  <TitlesOfParts>
    <vt:vector size="37" baseType="lpstr">
      <vt:lpstr>Arial</vt:lpstr>
      <vt:lpstr>Calibri</vt:lpstr>
      <vt:lpstr>Revelation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Can I Know I Am  Doing His Will—How Can I Find His Will?</dc:title>
  <dc:creator>Dan</dc:creator>
  <cp:lastModifiedBy>David Sproule</cp:lastModifiedBy>
  <cp:revision>523</cp:revision>
  <cp:lastPrinted>2020-09-27T12:54:10Z</cp:lastPrinted>
  <dcterms:modified xsi:type="dcterms:W3CDTF">2020-11-01T13:40:24Z</dcterms:modified>
</cp:coreProperties>
</file>