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7" r:id="rId6"/>
    <p:sldId id="268" r:id="rId7"/>
  </p:sldIdLst>
  <p:sldSz cx="12192000" cy="6858000"/>
  <p:notesSz cx="6858000" cy="9144000"/>
  <p:embeddedFontLst>
    <p:embeddedFont>
      <p:font typeface="AweSomE JouRneY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4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35779-3E48-4044-8A98-CE499888C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6FEACB-E5D2-41D4-AD59-3DFBEFD65D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2D6E0-913E-464C-A056-0F047E843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627FD-66E0-4C23-91B5-62D522702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1D326-8A36-4CCB-B80A-E2093603C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4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BFB65-D163-4939-B643-7A804A84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2D615E-E1E2-44B4-8E6B-DC812526B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D6893-663A-4AA8-8031-FE0FB8539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1BE4B-9F7A-42BD-9F0A-3F4698AED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CB00D-6D30-43B4-9F0D-7671BA7A4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9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CDF4F6-703C-4830-9718-B4BAA01FAB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637F4-0ED7-425D-995A-FC9D33B5D7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E2900-C6EE-4CBB-8A9A-38F4E443D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8594F-F161-4BEA-93D4-62160A83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E6191-953F-4C2D-A244-7AEAD11B4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5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57D4B-8DDF-4DF9-976F-7475A8303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C7EFB-19B1-4E8B-A76A-1702F9E2A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6743F-7E96-43A1-8DD2-3BEE9CCC5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F26D5-66B3-4575-9549-EBE5D926D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C58E4-FA31-4CFD-AEB1-0ABE58F18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6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9307A-FF2C-46D7-A405-AB860F395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21436-159F-4A5F-B2CB-B99606D18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9A60B-9F2B-4172-AD1A-0E2BEB0F9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95244-0C86-4BB7-BE7C-7E3EFBCDA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7191D-6A03-4C5B-995E-185747C00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4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7E4EA-8792-447B-9C71-12C981F28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A73FB-44DE-4AF8-96DD-9C4621B2ED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BD85BD-B75B-418D-898B-ADD83954F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F748B-419F-4878-86E3-69BBEC76E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69E42-F14B-450B-8245-B13243502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A425A-FBB5-4DAA-A1A0-4D79E663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5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CBF6-5A61-4080-8F5F-E547F5F4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E474D-FDA2-4FE9-BB1F-AFFDDD2B7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0CAC1-7EA1-41FE-8BB4-265A14044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9E856C-634F-4617-B56E-A151D83475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E5E507-4776-4F24-88B6-448055BC05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EDF79A-DF54-4B0B-9379-8FEF828F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1D8D82-3AED-4E3D-AFCE-7CD5977EA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FF2742-52F2-46CC-990C-D330848F3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1069E-EC12-428D-8DAB-19458675E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74AF4-424D-4855-BBC2-B6DDCBFBB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CD5716-DDE8-4256-83B5-47925C86D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BB3C55-1855-4A7F-ACC5-4124271AD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9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3AEE0D-6EC5-4E4B-978F-4E04FD641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60AD51-D9CC-4435-91A2-3FF08E6C2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B9814-D091-4B14-A6DC-58F0225A2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6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828CB-79DF-4853-8DB1-612ACDD51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3D206-680C-41E0-9E68-6AF1B7985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E65E61-0A3A-4C34-9501-DFC3F0CB6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5D90C-DDAB-46E9-A38C-FB33BA1A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07877-A6EA-4EF7-90D2-2971D7191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7588B-2E92-4710-9939-0EDF68C4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9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B1635-4C22-45BD-B92D-A75972E5B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A63C01-9505-41EF-9911-65BA026AD1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3C1B9-A042-4453-961C-CA1EB5494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8FB89-78A0-4153-AD5D-DC2886BF4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9DF0B-7E43-42C5-8A01-F07282279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48149-ABFC-414E-A9BF-B2ED42B1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AF6161-E6B0-441D-8D49-A89FDA92A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D611F-CBC7-4F77-928F-D9B0485D8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5B167-6993-4A43-ABFD-C61525D23C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D934A-683C-4ACE-B4BA-1397DA902C2B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A012E-A2A9-4E91-9831-7C0CEC7DE8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B0256-0570-4226-BFCA-18C915FD8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3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CE566-0F68-41A8-9A6C-5DE5FD35BE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03822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C671-E915-473F-B1DD-49C3F2D0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96" y="82586"/>
            <a:ext cx="11912029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eSomE JouRneY" panose="02000600000000000000" pitchFamily="50" charset="0"/>
              </a:rPr>
              <a:t>Growth in the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27B25-D266-4815-8BF6-37A692D5E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97" y="1304818"/>
            <a:ext cx="11912030" cy="5429891"/>
          </a:xfrm>
        </p:spPr>
        <p:txBody>
          <a:bodyPr>
            <a:normAutofit lnSpcReduction="10000"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being added daily </a:t>
            </a:r>
            <a:r>
              <a:rPr lang="en-US" sz="3200" dirty="0"/>
              <a:t>(Acts 2:47)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Healing of the Lame Man </a:t>
            </a:r>
            <a:r>
              <a:rPr lang="en-US" sz="3200" dirty="0"/>
              <a:t>(Acts 3:9-10)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 and John Arrested </a:t>
            </a:r>
            <a:r>
              <a:rPr lang="en-US" sz="3200" dirty="0"/>
              <a:t>(Acts 4:4)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Praise and Prayer for Confidence </a:t>
            </a:r>
            <a:r>
              <a:rPr lang="en-US" sz="3200" dirty="0"/>
              <a:t>(Acts 49-31)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Ananias and Sapphira </a:t>
            </a:r>
            <a:r>
              <a:rPr lang="en-US" sz="3200" dirty="0"/>
              <a:t>(Acts 5:11)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Signs and Wonders </a:t>
            </a:r>
            <a:r>
              <a:rPr lang="en-US" sz="3200" dirty="0"/>
              <a:t>(Acts 5:12-16)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Persecution from the Council </a:t>
            </a:r>
            <a:r>
              <a:rPr lang="en-US" sz="3200" dirty="0"/>
              <a:t>(Acts 5:40-42)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Choosing of the Seven Deacons </a:t>
            </a:r>
            <a:r>
              <a:rPr lang="en-US" sz="3200" dirty="0"/>
              <a:t>(Acts 6:1,7-8)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Preaching and Stoning of Stephen </a:t>
            </a:r>
            <a:r>
              <a:rPr lang="en-US" sz="3200" dirty="0"/>
              <a:t>(Acts 7:1-60)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Persecution by Saul </a:t>
            </a:r>
            <a:r>
              <a:rPr lang="en-US" sz="3200" dirty="0"/>
              <a:t>(Acts 8:1-3)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0873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C671-E915-473F-B1DD-49C3F2D0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96" y="82586"/>
            <a:ext cx="11912029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eSomE JouRneY" panose="02000600000000000000" pitchFamily="50" charset="0"/>
              </a:rPr>
              <a:t>Samaritans and Simon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27B25-D266-4815-8BF6-37A692D5E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97" y="1304818"/>
            <a:ext cx="11912030" cy="5429891"/>
          </a:xfrm>
        </p:spPr>
        <p:txBody>
          <a:bodyPr>
            <a:normAutofit/>
          </a:bodyPr>
          <a:lstStyle/>
          <a:p>
            <a:pPr marL="571500" indent="-571500">
              <a:buAutoNum type="romanUcPeriod"/>
            </a:pPr>
            <a:r>
              <a:rPr lang="en-US" sz="4000" dirty="0"/>
              <a:t>Circumstances of the conversion account 8:4-11</a:t>
            </a:r>
          </a:p>
          <a:p>
            <a:pPr marL="0" indent="0">
              <a:buNone/>
            </a:pPr>
            <a:r>
              <a:rPr lang="en-US" i="1" dirty="0"/>
              <a:t>“You shall be My witnesses both in Jerusalem, and in all Judea and Samaria, and even to the remotest part of the earth.” </a:t>
            </a:r>
            <a:r>
              <a:rPr lang="en-US" dirty="0"/>
              <a:t>(Acts 1:8)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sz="3600" dirty="0"/>
              <a:t>Many of the church in Jerusalem were scattered 8:4</a:t>
            </a:r>
          </a:p>
          <a:p>
            <a:pPr marL="971550" lvl="1" indent="-514350">
              <a:buAutoNum type="alphaUcPeriod"/>
            </a:pPr>
            <a:r>
              <a:rPr lang="en-US" sz="3600" dirty="0"/>
              <a:t>The work of Philip 8:5-8</a:t>
            </a:r>
          </a:p>
          <a:p>
            <a:pPr marL="971550" lvl="1" indent="-514350">
              <a:buAutoNum type="alphaUcPeriod"/>
            </a:pPr>
            <a:r>
              <a:rPr lang="en-US" sz="3600" dirty="0"/>
              <a:t>The condition of the audience 8:9-11</a:t>
            </a:r>
          </a:p>
        </p:txBody>
      </p:sp>
    </p:spTree>
    <p:extLst>
      <p:ext uri="{BB962C8B-B14F-4D97-AF65-F5344CB8AC3E}">
        <p14:creationId xmlns:p14="http://schemas.microsoft.com/office/powerpoint/2010/main" val="296442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C671-E915-473F-B1DD-49C3F2D0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96" y="82586"/>
            <a:ext cx="11912029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eSomE JouRneY" panose="02000600000000000000" pitchFamily="50" charset="0"/>
              </a:rPr>
              <a:t>Samaritans and Simon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27B25-D266-4815-8BF6-37A692D5E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97" y="1304818"/>
            <a:ext cx="11912030" cy="5429891"/>
          </a:xfrm>
        </p:spPr>
        <p:txBody>
          <a:bodyPr>
            <a:normAutofit/>
          </a:bodyPr>
          <a:lstStyle/>
          <a:p>
            <a:pPr marL="571500" indent="-571500">
              <a:buAutoNum type="romanUcPeriod" startAt="2"/>
            </a:pPr>
            <a:r>
              <a:rPr lang="en-US" sz="4000" dirty="0"/>
              <a:t>The Conversion of Samaritans and Simon 8:12-13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sz="3600" dirty="0"/>
              <a:t>Philip’s Preaching 8:12</a:t>
            </a:r>
          </a:p>
          <a:p>
            <a:pPr marL="1485900" lvl="2" indent="-571500">
              <a:buFont typeface="+mj-lt"/>
              <a:buAutoNum type="arabicPeriod"/>
            </a:pPr>
            <a:r>
              <a:rPr lang="en-US" sz="3200" dirty="0"/>
              <a:t>The good news about the kingdom</a:t>
            </a:r>
          </a:p>
          <a:p>
            <a:pPr marL="1485900" lvl="2" indent="-571500">
              <a:buFont typeface="+mj-lt"/>
              <a:buAutoNum type="arabicPeriod"/>
            </a:pPr>
            <a:r>
              <a:rPr lang="en-US" sz="3200" dirty="0"/>
              <a:t>The Name of Jesus Christ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sz="3600" dirty="0"/>
              <a:t>They believed 8:12-13</a:t>
            </a:r>
          </a:p>
          <a:p>
            <a:pPr marL="1485900" lvl="2" indent="-571500">
              <a:buFont typeface="+mj-lt"/>
              <a:buAutoNum type="arabicPeriod"/>
            </a:pPr>
            <a:r>
              <a:rPr lang="en-US" sz="3200" dirty="0"/>
              <a:t>They were baptized </a:t>
            </a:r>
          </a:p>
          <a:p>
            <a:pPr marL="1485900" lvl="2" indent="-571500">
              <a:buFont typeface="+mj-lt"/>
              <a:buAutoNum type="arabicPeriod"/>
            </a:pPr>
            <a:r>
              <a:rPr lang="en-US" sz="3200" dirty="0"/>
              <a:t>Even Simon</a:t>
            </a:r>
          </a:p>
        </p:txBody>
      </p:sp>
    </p:spTree>
    <p:extLst>
      <p:ext uri="{BB962C8B-B14F-4D97-AF65-F5344CB8AC3E}">
        <p14:creationId xmlns:p14="http://schemas.microsoft.com/office/powerpoint/2010/main" val="346984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C671-E915-473F-B1DD-49C3F2D0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96" y="82586"/>
            <a:ext cx="11912029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eSomE JouRneY" panose="02000600000000000000" pitchFamily="50" charset="0"/>
              </a:rPr>
              <a:t>Samaritans and Simon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27B25-D266-4815-8BF6-37A692D5E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97" y="1304818"/>
            <a:ext cx="11912030" cy="5429891"/>
          </a:xfrm>
        </p:spPr>
        <p:txBody>
          <a:bodyPr>
            <a:normAutofit fontScale="92500" lnSpcReduction="20000"/>
          </a:bodyPr>
          <a:lstStyle/>
          <a:p>
            <a:pPr marL="857250" indent="-857250">
              <a:buFont typeface="+mj-lt"/>
              <a:buAutoNum type="romanUcPeriod" startAt="3"/>
            </a:pPr>
            <a:r>
              <a:rPr lang="en-US" sz="3600" dirty="0"/>
              <a:t>The Holy Spirit in Samaria 8:14-24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sz="3200" dirty="0"/>
              <a:t>Receiving the Holy Spirit 8:14-17</a:t>
            </a:r>
          </a:p>
          <a:p>
            <a:pPr marL="1485900" lvl="2" indent="-571500">
              <a:buFont typeface="+mj-lt"/>
              <a:buAutoNum type="arabicPeriod"/>
            </a:pPr>
            <a:r>
              <a:rPr lang="en-US" sz="2800" dirty="0"/>
              <a:t>News came back to Jerusalem 8:14</a:t>
            </a:r>
          </a:p>
          <a:p>
            <a:pPr marL="1485900" lvl="2" indent="-571500">
              <a:buFont typeface="+mj-lt"/>
              <a:buAutoNum type="arabicPeriod"/>
            </a:pPr>
            <a:r>
              <a:rPr lang="en-US" sz="2800" dirty="0"/>
              <a:t>Peter and John come to that they might receive the Holy Spirit 8:15-17</a:t>
            </a:r>
          </a:p>
          <a:p>
            <a:pPr marL="1485900" lvl="2" indent="-571500">
              <a:buFont typeface="+mj-lt"/>
              <a:buAutoNum type="arabicPeriod"/>
            </a:pPr>
            <a:r>
              <a:rPr lang="en-US" sz="2800" dirty="0"/>
              <a:t>Some observations</a:t>
            </a:r>
          </a:p>
          <a:p>
            <a:pPr marL="1943100" lvl="3" indent="-571500">
              <a:buFont typeface="+mj-lt"/>
              <a:buAutoNum type="alphaLcPeriod"/>
            </a:pPr>
            <a:r>
              <a:rPr lang="en-US" sz="2600" dirty="0"/>
              <a:t>Those in Samaria had been baptized like those in Acts 2</a:t>
            </a:r>
          </a:p>
          <a:p>
            <a:pPr marL="1943100" lvl="3" indent="-571500">
              <a:buFont typeface="+mj-lt"/>
              <a:buAutoNum type="alphaLcPeriod"/>
            </a:pPr>
            <a:r>
              <a:rPr lang="en-US" sz="2600" dirty="0"/>
              <a:t>Peter and John came to impart the miraculous gifts</a:t>
            </a:r>
          </a:p>
          <a:p>
            <a:pPr marL="1943100" lvl="3" indent="-571500">
              <a:buFont typeface="+mj-lt"/>
              <a:buAutoNum type="alphaLcPeriod"/>
            </a:pPr>
            <a:r>
              <a:rPr lang="en-US" sz="2600" dirty="0"/>
              <a:t>Miraculous gifts were imparted by the Apostles hands</a:t>
            </a:r>
          </a:p>
          <a:p>
            <a:pPr marL="1485900" lvl="2" indent="-571500">
              <a:buFont typeface="+mj-lt"/>
              <a:buAutoNum type="arabicPeriod"/>
            </a:pPr>
            <a:r>
              <a:rPr lang="en-US" sz="2800" dirty="0"/>
              <a:t>Some conclusions</a:t>
            </a:r>
          </a:p>
          <a:p>
            <a:pPr marL="1943100" lvl="3" indent="-571500">
              <a:buFont typeface="+mj-lt"/>
              <a:buAutoNum type="alphaLcPeriod"/>
            </a:pPr>
            <a:r>
              <a:rPr lang="en-US" sz="2600" dirty="0"/>
              <a:t>These people were saved without the miraculous indwelling</a:t>
            </a:r>
          </a:p>
          <a:p>
            <a:pPr marL="1943100" lvl="3" indent="-571500">
              <a:buFont typeface="+mj-lt"/>
              <a:buAutoNum type="alphaLcPeriod"/>
            </a:pPr>
            <a:r>
              <a:rPr lang="en-US" sz="2600" dirty="0"/>
              <a:t>No connection with immersion in Christ and the miraculous indwelling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sz="3200" dirty="0"/>
              <a:t>Simon’s Request and Peter’s Answer 8:18-24</a:t>
            </a:r>
          </a:p>
          <a:p>
            <a:pPr marL="1485900" lvl="2" indent="-571500">
              <a:buFont typeface="+mj-lt"/>
              <a:buAutoNum type="arabicPeriod"/>
            </a:pPr>
            <a:r>
              <a:rPr lang="en-US" sz="2800" dirty="0"/>
              <a:t>Simon wanted to purchase the gift 8:18-19</a:t>
            </a:r>
          </a:p>
          <a:p>
            <a:pPr marL="1485900" lvl="2" indent="-571500">
              <a:buFont typeface="+mj-lt"/>
              <a:buAutoNum type="arabicPeriod"/>
            </a:pPr>
            <a:r>
              <a:rPr lang="en-US" sz="2800" dirty="0"/>
              <a:t>Peter’s response 8:20-23</a:t>
            </a:r>
          </a:p>
          <a:p>
            <a:pPr marL="1485900" lvl="2" indent="-571500">
              <a:buFont typeface="+mj-lt"/>
              <a:buAutoNum type="arabicPeriod"/>
            </a:pPr>
            <a:r>
              <a:rPr lang="en-US" sz="2800" dirty="0"/>
              <a:t>Simon’s remorse 8:24</a:t>
            </a:r>
          </a:p>
        </p:txBody>
      </p:sp>
    </p:spTree>
    <p:extLst>
      <p:ext uri="{BB962C8B-B14F-4D97-AF65-F5344CB8AC3E}">
        <p14:creationId xmlns:p14="http://schemas.microsoft.com/office/powerpoint/2010/main" val="249316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C671-E915-473F-B1DD-49C3F2D0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96" y="82586"/>
            <a:ext cx="11912029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eSomE JouRneY" panose="02000600000000000000" pitchFamily="50" charset="0"/>
              </a:rPr>
              <a:t>The Ethiopian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27B25-D266-4815-8BF6-37A692D5E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97" y="1304818"/>
            <a:ext cx="11912030" cy="5429891"/>
          </a:xfrm>
        </p:spPr>
        <p:txBody>
          <a:bodyPr>
            <a:normAutofit/>
          </a:bodyPr>
          <a:lstStyle/>
          <a:p>
            <a:pPr marL="571500" indent="-571500">
              <a:buAutoNum type="romanUcPeriod"/>
            </a:pPr>
            <a:r>
              <a:rPr lang="en-US" sz="3600" dirty="0"/>
              <a:t>Circumstances of the conversion account 8:25-29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sz="3200" dirty="0"/>
              <a:t>Continued work in Samaria 8:25</a:t>
            </a:r>
          </a:p>
          <a:p>
            <a:pPr marL="971550" lvl="1" indent="-514350">
              <a:buAutoNum type="alphaUcPeriod"/>
            </a:pPr>
            <a:r>
              <a:rPr lang="en-US" sz="3200" dirty="0"/>
              <a:t>Angel calls Philip 8:26</a:t>
            </a:r>
          </a:p>
          <a:p>
            <a:pPr marL="971550" lvl="1" indent="-514350">
              <a:buAutoNum type="alphaUcPeriod"/>
            </a:pPr>
            <a:r>
              <a:rPr lang="en-US" sz="3200" dirty="0"/>
              <a:t>The Ethiopian 8:27-28</a:t>
            </a:r>
          </a:p>
          <a:p>
            <a:pPr marL="514350" indent="-514350">
              <a:buAutoNum type="romanUcPeriod"/>
            </a:pPr>
            <a:r>
              <a:rPr lang="en-US" sz="3600" dirty="0"/>
              <a:t>The Conversion 8:29-40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/>
              <a:t>The message 8:29-35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/>
              <a:t>The response 8:36-40</a:t>
            </a:r>
          </a:p>
        </p:txBody>
      </p:sp>
    </p:spTree>
    <p:extLst>
      <p:ext uri="{BB962C8B-B14F-4D97-AF65-F5344CB8AC3E}">
        <p14:creationId xmlns:p14="http://schemas.microsoft.com/office/powerpoint/2010/main" val="346975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311</Words>
  <Application>Microsoft Office PowerPoint</Application>
  <PresentationFormat>Widescreen</PresentationFormat>
  <Paragraphs>50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Arial</vt:lpstr>
      <vt:lpstr>Calibri Light</vt:lpstr>
      <vt:lpstr>AweSomE JouRneY</vt:lpstr>
      <vt:lpstr>Office Theme</vt:lpstr>
      <vt:lpstr>   </vt:lpstr>
      <vt:lpstr>Growth in the church</vt:lpstr>
      <vt:lpstr>Samaritans and Simon</vt:lpstr>
      <vt:lpstr>Samaritans and Simon</vt:lpstr>
      <vt:lpstr>Samaritans and Simon</vt:lpstr>
      <vt:lpstr>The Ethiopian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Josh Blackmer</dc:creator>
  <cp:lastModifiedBy>Cindy Nelson</cp:lastModifiedBy>
  <cp:revision>55</cp:revision>
  <cp:lastPrinted>2020-11-18T22:11:16Z</cp:lastPrinted>
  <dcterms:created xsi:type="dcterms:W3CDTF">2020-11-10T15:20:33Z</dcterms:created>
  <dcterms:modified xsi:type="dcterms:W3CDTF">2020-11-19T20:35:40Z</dcterms:modified>
</cp:coreProperties>
</file>