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2BA1FC-271B-48E8-9568-1826A10A6C1B}" v="2073" dt="2020-11-08T01:20:57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67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07182C-5736-424E-BE41-549A4DB79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34F8E-4465-4215-9579-1DF16FB182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7E0EF-3916-476A-BC33-23A5901C3E00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9B930-B1B1-4FF0-9D55-E64E346FB1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E7EC8-C553-43B8-945A-887DA01623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B9650-5DFD-4A04-956B-48A9CB26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02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5231-45A6-4628-8DB1-F364E2964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66DCF-FF22-45E0-9A83-42CB21C37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D07C-D03B-4724-BFFA-3AA31F02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5871-EF08-4825-B7D1-2C536B853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0BF31-73E7-4E76-AE12-6B486C0A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CDAC542C-A26A-4E79-81C5-DC71D93DF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1BAF1FC-1322-4100-B775-AE9B112ECB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FF4D-C339-4CE1-951E-E6B65D00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ABC62-BA33-4CD7-AAE7-D0813F16A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C433A-919F-495C-B0D0-17AAB300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2243F-7BB1-4EE2-941E-6E22B3DA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02C45-B6D6-4A61-BEE0-9C4A3AD1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9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9AC0-B59D-4445-82AC-AA350A2C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439E1-F46A-4DF8-9429-9726D59D3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7B6EE-FCEC-4600-AFB3-8FA3EC4AA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1239-C8C1-455A-AE50-B7E3FE9F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72B97-C74B-4F0C-8EAA-95259F40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3F2BA-8308-493E-AB64-EDCAE08E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95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29B2-46C2-4AE5-8DCB-86220127F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75C28-E556-4E4B-B4CC-6BD1800B6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B9F5C-A225-4B5A-A91C-FDEE15111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5DED9E-111F-46BB-9AD4-AD4068373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A30AD-73E1-4013-A19C-87AE4B35AD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905506-5018-4245-BB97-CFCE7228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26E04-AC84-4382-BF1E-C8F265E7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7DF7D-5039-461B-8B1C-62F91BA3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39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20C6-0771-4DCB-A5FB-F8ED9E03B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976CE-3C35-4319-B044-2EEB87DB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38511-B712-4DBD-8BD1-5D0B00ED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741CA-09DF-4C29-BEEF-18B27E48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81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5BD18-12F8-42AD-9F26-741D426F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C4776-4C76-4097-9E0C-B1EE5AB8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D9C1E-49EA-4913-9CA5-737056A0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13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E54D-3F81-4A7B-956C-0F614857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3A547-E8FD-426A-95A6-AECCA7A3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306D9-F1AC-4C2E-9313-35F40E22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91A4D-6E16-498A-8F2D-8B522509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2BCBC-2209-4857-9C44-AEED9185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6D757-6C83-4BA6-AC28-5AF713AB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37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34AB-9702-498C-AD93-48944764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BC2B3A-08DC-4EFC-86EB-B493DEC06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C0240-53A0-4600-A2FE-7202C4BF2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7DF24-DF28-4B0B-8108-04C79ACA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9DA44-D1BE-44AF-BE77-A66DF6586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ADB8C-B6B5-4D17-8395-D3D2EBB0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07E9-F533-4CD3-8AA2-C437A540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2EA66-89F9-4E43-A91A-BF14D077F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78D1F-84D6-45A4-9396-63AC6B388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0EBF5-5D7A-4707-8F31-8C784C1C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F9B57-E62C-4F9F-8E31-74880063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70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1FCEF5-FF64-4B28-B939-68AFEBBB00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F2824-41C4-4969-8367-A526F67F1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506A4-D942-4DF9-9617-00FE9152A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D3593-20B0-4CD1-8138-F401947C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DD914-E3C7-4A56-81B0-03068114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5231-45A6-4628-8DB1-F364E2964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66DCF-FF22-45E0-9A83-42CB21C37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D07C-D03B-4724-BFFA-3AA31F02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5871-EF08-4825-B7D1-2C536B853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0BF31-73E7-4E76-AE12-6B486C0A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FD53F14-262C-4850-BFA6-FE82D10D2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ooden, table&#10;&#10;Description automatically generated">
            <a:extLst>
              <a:ext uri="{FF2B5EF4-FFF2-40B4-BE49-F238E27FC236}">
                <a16:creationId xmlns:a16="http://schemas.microsoft.com/office/drawing/2014/main" id="{DCFA9CCA-5B51-4051-9C4C-280B61EAD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96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ooden, table, clock&#10;&#10;Description automatically generated">
            <a:extLst>
              <a:ext uri="{FF2B5EF4-FFF2-40B4-BE49-F238E27FC236}">
                <a16:creationId xmlns:a16="http://schemas.microsoft.com/office/drawing/2014/main" id="{C4828932-2845-42F4-A06B-C02886C0A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291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oden, clock&#10;&#10;Description automatically generated">
            <a:extLst>
              <a:ext uri="{FF2B5EF4-FFF2-40B4-BE49-F238E27FC236}">
                <a16:creationId xmlns:a16="http://schemas.microsoft.com/office/drawing/2014/main" id="{FF2DEACC-84A3-4549-87F5-FF51DCB15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26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ooden, board, table, clock&#10;&#10;Description automatically generated">
            <a:extLst>
              <a:ext uri="{FF2B5EF4-FFF2-40B4-BE49-F238E27FC236}">
                <a16:creationId xmlns:a16="http://schemas.microsoft.com/office/drawing/2014/main" id="{0AFA8149-5D96-4419-B6FA-BA7833E3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768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oden, clock, table&#10;&#10;Description automatically generated">
            <a:extLst>
              <a:ext uri="{FF2B5EF4-FFF2-40B4-BE49-F238E27FC236}">
                <a16:creationId xmlns:a16="http://schemas.microsoft.com/office/drawing/2014/main" id="{ACD12FBD-A6FD-4BC4-96EF-063B43175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35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ooden, box, table&#10;&#10;Description automatically generated">
            <a:extLst>
              <a:ext uri="{FF2B5EF4-FFF2-40B4-BE49-F238E27FC236}">
                <a16:creationId xmlns:a16="http://schemas.microsoft.com/office/drawing/2014/main" id="{BEAD2EF4-5389-4250-8E36-80CF021E2D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82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3C19524-3F63-4B2A-8926-DE48DD48E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5493-92E9-474E-AAAD-99902184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451649" cy="5007836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1pPr>
            <a:lvl2pPr marL="914400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2pPr>
            <a:lvl3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3pPr>
            <a:lvl4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4pPr>
            <a:lvl5pPr>
              <a:defRPr b="1">
                <a:effectLst>
                  <a:glow rad="63500">
                    <a:schemeClr val="bg1">
                      <a:alpha val="75000"/>
                    </a:schemeClr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51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F5A43-D630-4BF1-84DB-FF184865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6AB2F-0D0D-4253-AA4E-1804D6AC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73EA5-0B3A-4F15-AA75-6BC1B1805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77945-3FD1-4F2E-B4FF-9A995D6DBDE4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36EEB-836B-433E-8D9D-DF9802D41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7E5C5-5479-4ADC-84AB-4A60E3ED1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7C189-BE3F-4EB2-AD8D-324247E75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0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2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586557" cy="5007836"/>
          </a:xfrm>
        </p:spPr>
        <p:txBody>
          <a:bodyPr>
            <a:normAutofit/>
          </a:bodyPr>
          <a:lstStyle/>
          <a:p>
            <a:r>
              <a:rPr lang="en-US" u="sng" dirty="0"/>
              <a:t>Chapters 1-6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Historical Narratives and Experiences of Daniel</a:t>
            </a:r>
          </a:p>
          <a:p>
            <a:pPr lvl="1"/>
            <a:r>
              <a:rPr lang="en-US" dirty="0"/>
              <a:t>God’s rule in Daniel’s life</a:t>
            </a:r>
          </a:p>
          <a:p>
            <a:r>
              <a:rPr lang="en-US" u="sng" dirty="0"/>
              <a:t>Chapters 7-12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Visions &amp; Prophecies of World Kingdoms and Christ’s Kingdom </a:t>
            </a:r>
          </a:p>
          <a:p>
            <a:pPr lvl="1"/>
            <a:r>
              <a:rPr lang="en-US" dirty="0"/>
              <a:t>Since God is in control of the present, He is sovereign over Israel’s future</a:t>
            </a:r>
          </a:p>
          <a:p>
            <a:pPr lvl="1"/>
            <a:r>
              <a:rPr lang="en-US" dirty="0"/>
              <a:t>The book contains apocalyptic language, especially in the second half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586557" cy="50078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content is not chronological</a:t>
            </a:r>
          </a:p>
          <a:p>
            <a:pPr lvl="1"/>
            <a:r>
              <a:rPr lang="en-US" dirty="0"/>
              <a:t>Reign of Nebuchadnezzar (605-562 B.C.)</a:t>
            </a:r>
          </a:p>
          <a:p>
            <a:pPr lvl="2"/>
            <a:r>
              <a:rPr lang="en-US" dirty="0"/>
              <a:t>Chapter 1 (604 B.C.)</a:t>
            </a:r>
          </a:p>
          <a:p>
            <a:pPr lvl="2"/>
            <a:r>
              <a:rPr lang="en-US" dirty="0"/>
              <a:t>Chapter 2 (602 B.C.)</a:t>
            </a:r>
          </a:p>
          <a:p>
            <a:pPr lvl="2"/>
            <a:r>
              <a:rPr lang="en-US" dirty="0"/>
              <a:t>Chapter 3 (600 B.C.?)</a:t>
            </a:r>
          </a:p>
          <a:p>
            <a:pPr lvl="2"/>
            <a:r>
              <a:rPr lang="en-US" dirty="0"/>
              <a:t>Chapter 4 (570 B.C.?)</a:t>
            </a:r>
          </a:p>
          <a:p>
            <a:pPr lvl="1"/>
            <a:r>
              <a:rPr lang="en-US" dirty="0"/>
              <a:t>Reign of Nabonidus/Belshazzar (556-539 B.C.)</a:t>
            </a:r>
          </a:p>
          <a:p>
            <a:pPr lvl="2"/>
            <a:r>
              <a:rPr lang="en-US" dirty="0"/>
              <a:t>Chapter 7 (c. 553 B.C.)</a:t>
            </a:r>
          </a:p>
          <a:p>
            <a:pPr lvl="2"/>
            <a:r>
              <a:rPr lang="en-US" dirty="0"/>
              <a:t>Chapter 8 (c. 551 B.C.)</a:t>
            </a:r>
          </a:p>
          <a:p>
            <a:pPr lvl="2"/>
            <a:r>
              <a:rPr lang="en-US" dirty="0"/>
              <a:t>Chapter 5 (539 B.C.)</a:t>
            </a:r>
          </a:p>
          <a:p>
            <a:pPr lvl="1"/>
            <a:r>
              <a:rPr lang="en-US" dirty="0"/>
              <a:t>Reign of Cyrus/Darius (539-530 B.C.)</a:t>
            </a:r>
          </a:p>
          <a:p>
            <a:pPr lvl="2"/>
            <a:r>
              <a:rPr lang="en-US" dirty="0"/>
              <a:t>Chapter 9 (538 B.C.)</a:t>
            </a:r>
          </a:p>
          <a:p>
            <a:pPr lvl="2"/>
            <a:r>
              <a:rPr lang="en-US" dirty="0"/>
              <a:t>Chapter 6 (537 B.C.)</a:t>
            </a:r>
          </a:p>
          <a:p>
            <a:pPr lvl="2"/>
            <a:r>
              <a:rPr lang="en-US" dirty="0"/>
              <a:t>Chapters 10-12 (536 B.C.)</a:t>
            </a:r>
          </a:p>
        </p:txBody>
      </p:sp>
    </p:spTree>
    <p:extLst>
      <p:ext uri="{BB962C8B-B14F-4D97-AF65-F5344CB8AC3E}">
        <p14:creationId xmlns:p14="http://schemas.microsoft.com/office/powerpoint/2010/main" val="733311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6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032A9-CEB2-402E-9B98-E060C1CD8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4675" indent="-574675">
              <a:lnSpc>
                <a:spcPct val="100000"/>
              </a:lnSpc>
            </a:pPr>
            <a:r>
              <a:rPr lang="en-US" sz="3600" dirty="0"/>
              <a:t>The Trial of Faith (1:1-7)</a:t>
            </a:r>
          </a:p>
          <a:p>
            <a:pPr marL="1139825" lvl="1" indent="-450850">
              <a:lnSpc>
                <a:spcPct val="100000"/>
              </a:lnSpc>
            </a:pPr>
            <a:r>
              <a:rPr lang="en-US" sz="3200" dirty="0"/>
              <a:t>Taken to Babylon and trained for service</a:t>
            </a:r>
          </a:p>
          <a:p>
            <a:pPr marL="574675" indent="-574675">
              <a:lnSpc>
                <a:spcPct val="100000"/>
              </a:lnSpc>
            </a:pPr>
            <a:r>
              <a:rPr lang="en-US" sz="3600" dirty="0"/>
              <a:t>The Choice of Faith (1:8-14)</a:t>
            </a:r>
          </a:p>
          <a:p>
            <a:pPr marL="1139825" lvl="1" indent="-450850">
              <a:lnSpc>
                <a:spcPct val="100000"/>
              </a:lnSpc>
            </a:pPr>
            <a:r>
              <a:rPr lang="en-US" sz="3200" dirty="0"/>
              <a:t>Determined to follow the Law</a:t>
            </a:r>
          </a:p>
          <a:p>
            <a:pPr marL="574675" indent="-574675">
              <a:lnSpc>
                <a:spcPct val="100000"/>
              </a:lnSpc>
            </a:pPr>
            <a:r>
              <a:rPr lang="en-US" sz="3600" dirty="0"/>
              <a:t>The Reward of Faith (1:15-21)</a:t>
            </a:r>
          </a:p>
          <a:p>
            <a:pPr marL="1139825" lvl="1" indent="-450850">
              <a:lnSpc>
                <a:spcPct val="100000"/>
              </a:lnSpc>
            </a:pPr>
            <a:r>
              <a:rPr lang="en-US" sz="3200" dirty="0"/>
              <a:t>Health, Knowledge, Wisdom &amp; Favor</a:t>
            </a:r>
          </a:p>
        </p:txBody>
      </p:sp>
    </p:spTree>
    <p:extLst>
      <p:ext uri="{BB962C8B-B14F-4D97-AF65-F5344CB8AC3E}">
        <p14:creationId xmlns:p14="http://schemas.microsoft.com/office/powerpoint/2010/main" val="2080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722 B.C., the northern kingdom of Israel was taken captive by Assyria (Babylon was a vassal state to Assyria)</a:t>
            </a:r>
          </a:p>
          <a:p>
            <a:r>
              <a:rPr lang="en-US" dirty="0"/>
              <a:t>In 712 B.C., Hezekiah showed Babylon all of his treasures</a:t>
            </a:r>
          </a:p>
          <a:p>
            <a:r>
              <a:rPr lang="en-US" dirty="0"/>
              <a:t>In 626 B.C., </a:t>
            </a:r>
            <a:r>
              <a:rPr lang="en-US" dirty="0" err="1"/>
              <a:t>Nabopolassar</a:t>
            </a:r>
            <a:r>
              <a:rPr lang="en-US" dirty="0"/>
              <a:t> revolted against Assyria and became the king of Babylon </a:t>
            </a:r>
          </a:p>
          <a:p>
            <a:r>
              <a:rPr lang="en-US" dirty="0"/>
              <a:t>In 612 B.C., Babylon and its allies defeated Nineveh</a:t>
            </a:r>
          </a:p>
          <a:p>
            <a:r>
              <a:rPr lang="en-US" dirty="0"/>
              <a:t>In 606 B.C., General Nebuchadnezzar completely defeated the Assyrians (and Egyptian allies) at Battle of Carchemish </a:t>
            </a:r>
          </a:p>
        </p:txBody>
      </p:sp>
    </p:spTree>
    <p:extLst>
      <p:ext uri="{BB962C8B-B14F-4D97-AF65-F5344CB8AC3E}">
        <p14:creationId xmlns:p14="http://schemas.microsoft.com/office/powerpoint/2010/main" val="22602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3"/>
            <a:ext cx="9504364" cy="50078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609 B.C., Josiah was killed by the Egyptians at Megiddo</a:t>
            </a:r>
          </a:p>
          <a:p>
            <a:r>
              <a:rPr lang="en-US" dirty="0"/>
              <a:t>Josiah’s son, </a:t>
            </a:r>
            <a:r>
              <a:rPr lang="en-US" dirty="0" err="1"/>
              <a:t>Jehoahaz</a:t>
            </a:r>
            <a:r>
              <a:rPr lang="en-US" dirty="0"/>
              <a:t>, reigned 3 months, deposed by </a:t>
            </a:r>
            <a:r>
              <a:rPr lang="en-US" dirty="0" err="1"/>
              <a:t>Necho</a:t>
            </a:r>
            <a:endParaRPr lang="en-US" dirty="0"/>
          </a:p>
          <a:p>
            <a:r>
              <a:rPr lang="en-US" dirty="0"/>
              <a:t>Pharaoh </a:t>
            </a:r>
            <a:r>
              <a:rPr lang="en-US" dirty="0" err="1"/>
              <a:t>Necho</a:t>
            </a:r>
            <a:r>
              <a:rPr lang="en-US" dirty="0"/>
              <a:t> set Jehoiakim as king (609-598 B.C.)</a:t>
            </a:r>
          </a:p>
          <a:p>
            <a:r>
              <a:rPr lang="en-US" dirty="0"/>
              <a:t>In 606 B.C., Nebuchadnezzar laid siege to Jerusalem, carrying off the first wave of captives (incl. Daniel &amp; other young men)</a:t>
            </a:r>
          </a:p>
          <a:p>
            <a:r>
              <a:rPr lang="en-US" dirty="0"/>
              <a:t>In 598 B.C., Jehoiakim died, succeeded by son, Jehoiachin</a:t>
            </a:r>
          </a:p>
          <a:p>
            <a:pPr lvl="1"/>
            <a:r>
              <a:rPr lang="en-US" dirty="0"/>
              <a:t>Ruled for 3 months, deposed by Nebuchadnezzar</a:t>
            </a:r>
          </a:p>
          <a:p>
            <a:pPr lvl="1"/>
            <a:r>
              <a:rPr lang="en-US" dirty="0"/>
              <a:t>Taken captive to Babylon with 10,000 leading citizens (597 B.C.)</a:t>
            </a:r>
          </a:p>
          <a:p>
            <a:r>
              <a:rPr lang="en-US" dirty="0"/>
              <a:t>In 597 B.C., Jehoiachin was succeeded by Zedekiah (597-586)</a:t>
            </a:r>
          </a:p>
          <a:p>
            <a:r>
              <a:rPr lang="en-US" dirty="0"/>
              <a:t>In 588 B.C., Babylon besieged Jerusalem for two years</a:t>
            </a:r>
          </a:p>
          <a:p>
            <a:r>
              <a:rPr lang="en-US" dirty="0"/>
              <a:t>In 586 B.C., Jerusalem fell to Babylon and was destroyed</a:t>
            </a:r>
          </a:p>
        </p:txBody>
      </p:sp>
    </p:spTree>
    <p:extLst>
      <p:ext uri="{BB962C8B-B14F-4D97-AF65-F5344CB8AC3E}">
        <p14:creationId xmlns:p14="http://schemas.microsoft.com/office/powerpoint/2010/main" val="1331241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98" y="1538242"/>
            <a:ext cx="9504364" cy="5053057"/>
          </a:xfrm>
        </p:spPr>
        <p:txBody>
          <a:bodyPr>
            <a:normAutofit/>
          </a:bodyPr>
          <a:lstStyle/>
          <a:p>
            <a:r>
              <a:rPr lang="en-US" dirty="0"/>
              <a:t>The book of Daniel is written from Babylonian captivity </a:t>
            </a:r>
          </a:p>
          <a:p>
            <a:r>
              <a:rPr lang="en-US" dirty="0"/>
              <a:t>God used the nation of Babylon as a “boiling pot” (Jer. 1:13) and “furnace of affliction” (Isa. 48:10) to purge Israel of sin</a:t>
            </a:r>
          </a:p>
          <a:p>
            <a:pPr lvl="1"/>
            <a:r>
              <a:rPr lang="en-US" dirty="0"/>
              <a:t>Captivity was the result of Judah’s persistent, escalating rebellion</a:t>
            </a:r>
          </a:p>
          <a:p>
            <a:r>
              <a:rPr lang="en-US" dirty="0"/>
              <a:t>The Babylonian captivity should have been expected:</a:t>
            </a:r>
          </a:p>
          <a:p>
            <a:pPr lvl="1"/>
            <a:r>
              <a:rPr lang="en-US" dirty="0"/>
              <a:t>Promised by Moses (Deut. 28:15, 32, 36, 37, 49-52, 64)</a:t>
            </a:r>
          </a:p>
          <a:p>
            <a:pPr lvl="1"/>
            <a:r>
              <a:rPr lang="en-US" dirty="0"/>
              <a:t>Predicted by the prophets (Isa. 39:5-7; Jer. 25:8-12; 29:10; 32:26-32)</a:t>
            </a:r>
          </a:p>
          <a:p>
            <a:pPr lvl="1"/>
            <a:r>
              <a:rPr lang="en-US" dirty="0"/>
              <a:t>Wicked kings provoked God’s wrath, like Manasseh (2 Kgs. 21:1-18) and Jehoiakim (Jer. 36:23-31)</a:t>
            </a:r>
          </a:p>
          <a:p>
            <a:pPr lvl="1"/>
            <a:r>
              <a:rPr lang="en-US" dirty="0"/>
              <a:t>The people followed in the way of their corrupt leaders and would spend 70 years in exile (Jer. 25:11, 12; 29:10)</a:t>
            </a:r>
          </a:p>
          <a:p>
            <a:r>
              <a:rPr lang="en-US" dirty="0"/>
              <a:t>God would use Daniel as His instrument in Babylon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69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Daniel is identified as the author throughout the book (7:1, 2, 15; 8:1, 15, 27; 9:2, 22; 10:1, 2; 12:5; etc.)</a:t>
            </a:r>
          </a:p>
          <a:p>
            <a:r>
              <a:rPr lang="en-US" dirty="0"/>
              <a:t>His name means, “God is my judge”</a:t>
            </a:r>
          </a:p>
          <a:p>
            <a:r>
              <a:rPr lang="en-US" dirty="0"/>
              <a:t>He was of “the royal family” (1:3) = of the tribe of Judah</a:t>
            </a:r>
          </a:p>
          <a:p>
            <a:r>
              <a:rPr lang="en-US" dirty="0"/>
              <a:t>Ezekiel noted his righteousness (Ezek. 14:14, 20) and his wisdom to reveal “secrets” (28:3)</a:t>
            </a:r>
          </a:p>
          <a:p>
            <a:r>
              <a:rPr lang="en-US" dirty="0"/>
              <a:t>Credited as author by Jesus Himself (Matt. 24:15; Mark 13:14)</a:t>
            </a:r>
          </a:p>
          <a:p>
            <a:r>
              <a:rPr lang="en-US" dirty="0"/>
              <a:t>Daniel was a Hebrew teenager when taken into Babylonian captivity by Nebuchadnezzar in 606 B.C.</a:t>
            </a:r>
          </a:p>
          <a:p>
            <a:r>
              <a:rPr lang="en-US" dirty="0"/>
              <a:t>Served in very high positions in Babylonian (2:48; 5:29) and Persian (6:1-3) administrations</a:t>
            </a:r>
          </a:p>
          <a:p>
            <a:r>
              <a:rPr lang="en-US" dirty="0"/>
              <a:t>His ministry spanned more than 70 years (1:1-2, 21; 10:1)</a:t>
            </a:r>
          </a:p>
          <a:p>
            <a:r>
              <a:rPr lang="en-US" dirty="0"/>
              <a:t>His contemporaries were Jeremiah, Habakkuk, Ezekiel and Obadiah</a:t>
            </a:r>
          </a:p>
        </p:txBody>
      </p:sp>
    </p:spTree>
    <p:extLst>
      <p:ext uri="{BB962C8B-B14F-4D97-AF65-F5344CB8AC3E}">
        <p14:creationId xmlns:p14="http://schemas.microsoft.com/office/powerpoint/2010/main" val="4269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writing was completed around 535-534 B.C.</a:t>
            </a:r>
          </a:p>
          <a:p>
            <a:pPr lvl="1"/>
            <a:r>
              <a:rPr lang="en-US" dirty="0"/>
              <a:t>The book covers from 606 to 536 B.C.</a:t>
            </a:r>
          </a:p>
          <a:p>
            <a:r>
              <a:rPr lang="en-US" dirty="0"/>
              <a:t>Many have attacked the book because of its predictive prophecy, not believing that such precision is possible</a:t>
            </a:r>
          </a:p>
          <a:p>
            <a:pPr lvl="1"/>
            <a:r>
              <a:rPr lang="en-US" dirty="0"/>
              <a:t>Some have tried to assign to a scribe around 168-165 B.C.</a:t>
            </a:r>
          </a:p>
          <a:p>
            <a:r>
              <a:rPr lang="en-US" dirty="0"/>
              <a:t>The prophecies are so accurate that they read like actual history being recorded rather than written centuries before</a:t>
            </a:r>
          </a:p>
          <a:p>
            <a:pPr lvl="1"/>
            <a:r>
              <a:rPr lang="en-US" dirty="0"/>
              <a:t>The historical accuracy and exact fulfillment of the prophecies are strong evidence of Divine inspiration</a:t>
            </a:r>
          </a:p>
          <a:p>
            <a:r>
              <a:rPr lang="en-US" dirty="0"/>
              <a:t>Information in the Dead Sea Scrolls and the linguistic evidence confirm the authenticity and the early date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large portion of the book (2:4-7:28) was written in Aramaic</a:t>
            </a:r>
          </a:p>
          <a:p>
            <a:pPr lvl="1"/>
            <a:r>
              <a:rPr lang="en-US" dirty="0"/>
              <a:t>Aramaic was the international language of the Assyrian, Babylonian &amp; Persian Empires (2 Kgs. 18:26; Dan. 2:4; Ezra 4:7)</a:t>
            </a:r>
          </a:p>
          <a:p>
            <a:r>
              <a:rPr lang="en-US" dirty="0"/>
              <a:t>The book was likely intended for both the Jews and Gentiles of that day (thus, written in both Hebrew and Aramaic)</a:t>
            </a:r>
          </a:p>
        </p:txBody>
      </p:sp>
    </p:spTree>
    <p:extLst>
      <p:ext uri="{BB962C8B-B14F-4D97-AF65-F5344CB8AC3E}">
        <p14:creationId xmlns:p14="http://schemas.microsoft.com/office/powerpoint/2010/main" val="14801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Theme</a:t>
            </a:r>
            <a:r>
              <a:rPr lang="en-US" dirty="0"/>
              <a:t>: The overruling sovereignty of the one true God over the affairs of men and nations</a:t>
            </a:r>
          </a:p>
          <a:p>
            <a:r>
              <a:rPr lang="en-US" u="sng" dirty="0"/>
              <a:t>Purpose</a:t>
            </a:r>
            <a:r>
              <a:rPr lang="en-US" dirty="0"/>
              <a:t>:  To reveal and get all men to acknowledge that “the Most High rules in the kingdom of men” (4:17, 25, 32; 5:21)</a:t>
            </a:r>
          </a:p>
          <a:p>
            <a:r>
              <a:rPr lang="en-US" u="sng" dirty="0"/>
              <a:t>Message of Hope</a:t>
            </a:r>
            <a:r>
              <a:rPr lang="en-US" dirty="0"/>
              <a:t>: God’s people would ultimately be victorious </a:t>
            </a:r>
          </a:p>
          <a:p>
            <a:pPr lvl="1"/>
            <a:r>
              <a:rPr lang="en-US" dirty="0"/>
              <a:t>The end of captivity would come</a:t>
            </a:r>
          </a:p>
          <a:p>
            <a:pPr lvl="1"/>
            <a:r>
              <a:rPr lang="en-US" dirty="0"/>
              <a:t>The end of Jewish persecution would come</a:t>
            </a:r>
          </a:p>
          <a:p>
            <a:pPr lvl="1"/>
            <a:r>
              <a:rPr lang="en-US" dirty="0"/>
              <a:t>The Messiah would come</a:t>
            </a:r>
          </a:p>
          <a:p>
            <a:pPr lvl="1"/>
            <a:r>
              <a:rPr lang="en-US" dirty="0"/>
              <a:t>The Lord’s kingdom would come</a:t>
            </a:r>
          </a:p>
        </p:txBody>
      </p:sp>
    </p:spTree>
    <p:extLst>
      <p:ext uri="{BB962C8B-B14F-4D97-AF65-F5344CB8AC3E}">
        <p14:creationId xmlns:p14="http://schemas.microsoft.com/office/powerpoint/2010/main" val="17041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329AE-9B1C-4335-A875-E2376D9D2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Four major world empires detailed in the book:</a:t>
            </a:r>
          </a:p>
          <a:p>
            <a:pPr lvl="1"/>
            <a:r>
              <a:rPr lang="en-US" u="sng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Babylon</a:t>
            </a:r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 (606-539 B.C.)</a:t>
            </a:r>
          </a:p>
          <a:p>
            <a:pPr lvl="2"/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Nebuchadnezzar</a:t>
            </a:r>
          </a:p>
          <a:p>
            <a:pPr lvl="2"/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Belshazzar</a:t>
            </a:r>
          </a:p>
          <a:p>
            <a:pPr lvl="1"/>
            <a:r>
              <a:rPr lang="en-US" u="sng" dirty="0" err="1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Medo</a:t>
            </a:r>
            <a:r>
              <a:rPr lang="en-US" u="sng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-Persia</a:t>
            </a:r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 (539-331 B.C.)</a:t>
            </a:r>
          </a:p>
          <a:p>
            <a:pPr lvl="2"/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Darius</a:t>
            </a:r>
          </a:p>
          <a:p>
            <a:pPr lvl="2"/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Cyrus</a:t>
            </a:r>
          </a:p>
          <a:p>
            <a:pPr lvl="1"/>
            <a:r>
              <a:rPr lang="en-US" u="sng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Greece</a:t>
            </a:r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 (331-146/63 B.C.)</a:t>
            </a:r>
          </a:p>
          <a:p>
            <a:pPr lvl="2"/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Alexander the Great</a:t>
            </a:r>
          </a:p>
          <a:p>
            <a:pPr lvl="1"/>
            <a:r>
              <a:rPr lang="en-US" u="sng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Rome</a:t>
            </a:r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 (63 B.C. – 476 A.D.)</a:t>
            </a:r>
          </a:p>
          <a:p>
            <a:pPr lvl="2"/>
            <a:r>
              <a:rPr lang="en-US" dirty="0">
                <a:solidFill>
                  <a:prstClr val="black"/>
                </a:solidFill>
                <a:effectLst>
                  <a:glow rad="63500">
                    <a:prstClr val="white">
                      <a:alpha val="75000"/>
                    </a:prstClr>
                  </a:glow>
                </a:effectLst>
              </a:rPr>
              <a:t>Grew out of the Syrian Empire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22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1052</Words>
  <Application>Microsoft Office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</cp:revision>
  <dcterms:created xsi:type="dcterms:W3CDTF">2020-11-03T15:27:22Z</dcterms:created>
  <dcterms:modified xsi:type="dcterms:W3CDTF">2020-11-08T13:34:44Z</dcterms:modified>
</cp:coreProperties>
</file>