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1" r:id="rId10"/>
    <p:sldId id="266" r:id="rId11"/>
    <p:sldId id="267" r:id="rId12"/>
  </p:sldIdLst>
  <p:sldSz cx="12192000" cy="6858000"/>
  <p:notesSz cx="6858000" cy="9144000"/>
  <p:embeddedFontLst>
    <p:embeddedFont>
      <p:font typeface="AweSomE JouRneY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5779-3E48-4044-8A98-CE499888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FEACB-E5D2-41D4-AD59-3DFBEFD6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2D6E0-913E-464C-A056-0F047E843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627FD-66E0-4C23-91B5-62D52270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1D326-8A36-4CCB-B80A-E209360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FB65-D163-4939-B643-7A804A84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615E-E1E2-44B4-8E6B-DC812526B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6893-663A-4AA8-8031-FE0FB853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1BE4B-9F7A-42BD-9F0A-3F4698AE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CB00D-6D30-43B4-9F0D-7671BA7A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DF4F6-703C-4830-9718-B4BAA01FA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637F4-0ED7-425D-995A-FC9D33B5D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E2900-C6EE-4CBB-8A9A-38F4E443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8594F-F161-4BEA-93D4-62160A83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6191-953F-4C2D-A244-7AEAD11B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7D4B-8DDF-4DF9-976F-7475A830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7EFB-19B1-4E8B-A76A-1702F9E2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743F-7E96-43A1-8DD2-3BEE9CCC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26D5-66B3-4575-9549-EBE5D92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C58E4-FA31-4CFD-AEB1-0ABE58F1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307A-FF2C-46D7-A405-AB860F39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21436-159F-4A5F-B2CB-B99606D1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A60B-9F2B-4172-AD1A-0E2BEB0F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5244-0C86-4BB7-BE7C-7E3EFBCD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191D-6A03-4C5B-995E-185747C0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7E4EA-8792-447B-9C71-12C981F2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73FB-44DE-4AF8-96DD-9C4621B2E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5BD-B75B-418D-898B-ADD83954F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748B-419F-4878-86E3-69BBEC76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69E42-F14B-450B-8245-B1324350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A425A-FBB5-4DAA-A1A0-4D79E663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CBF6-5A61-4080-8F5F-E547F5F4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E474D-FDA2-4FE9-BB1F-AFFDDD2B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0CAC1-7EA1-41FE-8BB4-265A1404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E856C-634F-4617-B56E-A151D834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5E507-4776-4F24-88B6-448055BC0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DF79A-DF54-4B0B-9379-8FEF828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1D8D82-3AED-4E3D-AFCE-7CD5977E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F2742-52F2-46CC-990C-D330848F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069E-EC12-428D-8DAB-19458675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74AF4-424D-4855-BBC2-B6DDCBFB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D5716-DDE8-4256-83B5-47925C8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3C55-1855-4A7F-ACC5-4124271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EE0D-6EC5-4E4B-978F-4E04FD64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AD51-D9CC-4435-91A2-3FF08E6C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B9814-D091-4B14-A6DC-58F0225A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28CB-79DF-4853-8DB1-612ACDD5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D206-680C-41E0-9E68-6AF1B7985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65E61-0A3A-4C34-9501-DFC3F0CB6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5D90C-DDAB-46E9-A38C-FB33BA1A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7877-A6EA-4EF7-90D2-2971D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7588B-2E92-4710-9939-0EDF68C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1635-4C22-45BD-B92D-A75972E5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63C01-9505-41EF-9911-65BA026AD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3C1B9-A042-4453-961C-CA1EB5494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8FB89-78A0-4153-AD5D-DC2886BF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9DF0B-7E43-42C5-8A01-F0728227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8149-ABFC-414E-A9BF-B2ED42B1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F6161-E6B0-441D-8D49-A89FDA92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611F-CBC7-4F77-928F-D9B0485D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B167-6993-4A43-ABFD-C61525D23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934A-683C-4ACE-B4BA-1397DA902C2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012E-A2A9-4E91-9831-7C0CEC7DE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B0256-0570-4226-BFCA-18C915FD8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856AD-96C9-4D66-837A-EB8D7A053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E566-0F68-41A8-9A6C-5DE5FD35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3822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2"/>
            </a:pPr>
            <a:r>
              <a:rPr lang="en-US" sz="3600" dirty="0"/>
              <a:t>The sermon and response </a:t>
            </a:r>
          </a:p>
          <a:p>
            <a:pPr marL="1028700" lvl="1" indent="-571500">
              <a:buFont typeface="+mj-lt"/>
              <a:buAutoNum type="alphaUcPeriod" startAt="2"/>
            </a:pPr>
            <a:r>
              <a:rPr lang="en-US" sz="3200" dirty="0"/>
              <a:t>The Response (continued)</a:t>
            </a:r>
          </a:p>
          <a:p>
            <a:pPr marL="1485900" lvl="2" indent="-571500">
              <a:buFont typeface="+mj-lt"/>
              <a:buAutoNum type="arabicPeriod" startAt="2"/>
            </a:pPr>
            <a:r>
              <a:rPr lang="en-US" sz="2800" dirty="0"/>
              <a:t>Peter replies with commands and a promise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Repent AND be baptized FOR the remission of sins.</a:t>
            </a:r>
          </a:p>
          <a:p>
            <a:pPr marL="2400300" lvl="4" indent="-571500">
              <a:buFont typeface="+mj-lt"/>
              <a:buAutoNum type="arabicParenR"/>
            </a:pPr>
            <a:r>
              <a:rPr lang="en-US" sz="2400" dirty="0"/>
              <a:t>Jesus taught repentance (Luke 24:45-49)</a:t>
            </a:r>
          </a:p>
          <a:p>
            <a:pPr marL="2400300" lvl="4" indent="-571500">
              <a:buFont typeface="+mj-lt"/>
              <a:buAutoNum type="arabicParenR"/>
            </a:pPr>
            <a:r>
              <a:rPr lang="en-US" sz="2400" dirty="0"/>
              <a:t>Jesus taught baptism (Matthew 28:19; Mark 16:15-16)</a:t>
            </a:r>
          </a:p>
          <a:p>
            <a:pPr marL="2400300" lvl="4" indent="-571500">
              <a:buFont typeface="+mj-lt"/>
              <a:buAutoNum type="arabicParenR"/>
            </a:pPr>
            <a:r>
              <a:rPr lang="en-US" sz="2400" dirty="0"/>
              <a:t>FOR is “in order to” (Romans 6:3-6)    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“and you will receive the gift of the Holy Spirit” </a:t>
            </a:r>
          </a:p>
          <a:p>
            <a:pPr marL="2400300" lvl="4" indent="-571500">
              <a:buFont typeface="+mj-lt"/>
              <a:buAutoNum type="arabicParenR"/>
            </a:pPr>
            <a:r>
              <a:rPr lang="en-US" sz="2400" dirty="0"/>
              <a:t>Not all received the miraculous gift of the HS (Acts 8:17-18)</a:t>
            </a:r>
          </a:p>
          <a:p>
            <a:pPr marL="2400300" lvl="4" indent="-571500">
              <a:buFont typeface="+mj-lt"/>
              <a:buAutoNum type="arabicParenR"/>
            </a:pPr>
            <a:r>
              <a:rPr lang="en-US" sz="2400" dirty="0"/>
              <a:t>We only see Apostles doing the miraculous early on (Acts 2:43; 4:16)</a:t>
            </a:r>
          </a:p>
          <a:p>
            <a:pPr marL="2400300" lvl="4" indent="-571500">
              <a:buFont typeface="+mj-lt"/>
              <a:buAutoNum type="arabicParenR"/>
            </a:pPr>
            <a:r>
              <a:rPr lang="en-US" sz="2400" dirty="0"/>
              <a:t>Non-miraculous indwelling (Ephesians 1:13-14; 1 Corinthians 6:19)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Promise, “as many as the Lord our God shall call” (2 Thessalonians 2:13-14)</a:t>
            </a:r>
          </a:p>
        </p:txBody>
      </p:sp>
    </p:spTree>
    <p:extLst>
      <p:ext uri="{BB962C8B-B14F-4D97-AF65-F5344CB8AC3E}">
        <p14:creationId xmlns:p14="http://schemas.microsoft.com/office/powerpoint/2010/main" val="19035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2"/>
            </a:pPr>
            <a:r>
              <a:rPr lang="en-US" sz="3600" dirty="0"/>
              <a:t>The sermon and response </a:t>
            </a:r>
          </a:p>
          <a:p>
            <a:pPr marL="1028700" lvl="1" indent="-571500">
              <a:buFont typeface="+mj-lt"/>
              <a:buAutoNum type="alphaUcPeriod" startAt="2"/>
            </a:pPr>
            <a:r>
              <a:rPr lang="en-US" sz="3200" dirty="0"/>
              <a:t>The Response (continued)</a:t>
            </a:r>
          </a:p>
          <a:p>
            <a:pPr marL="1485900" lvl="2" indent="-571500">
              <a:buFont typeface="+mj-lt"/>
              <a:buAutoNum type="arabicPeriod" startAt="3"/>
            </a:pPr>
            <a:r>
              <a:rPr lang="en-US" sz="2800" dirty="0"/>
              <a:t>Luke summarizes what followed 2:40-41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Further exhortation and instruction 2:40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“Then those, indeed, who did gladly receive his word were baptized” 2:41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And the Lord was adding to their number day by day those who were being saved. 2:47</a:t>
            </a:r>
          </a:p>
        </p:txBody>
      </p:sp>
    </p:spTree>
    <p:extLst>
      <p:ext uri="{BB962C8B-B14F-4D97-AF65-F5344CB8AC3E}">
        <p14:creationId xmlns:p14="http://schemas.microsoft.com/office/powerpoint/2010/main" val="31543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The Role of Acts in the New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/>
              <a:t>The nexus of God’s plan concerning our redemption</a:t>
            </a:r>
          </a:p>
          <a:p>
            <a:pPr marL="514350" indent="-514350">
              <a:buAutoNum type="arabicPeriod"/>
            </a:pPr>
            <a:r>
              <a:rPr lang="en-US" sz="3600" dirty="0"/>
              <a:t>Origin story of the church</a:t>
            </a:r>
          </a:p>
          <a:p>
            <a:pPr marL="514350" indent="-514350">
              <a:buAutoNum type="arabicPeriod"/>
            </a:pPr>
            <a:r>
              <a:rPr lang="en-US" sz="3600" dirty="0"/>
              <a:t>The spread of the gospel</a:t>
            </a:r>
          </a:p>
          <a:p>
            <a:pPr marL="514350" indent="-514350">
              <a:buAutoNum type="arabicPeriod"/>
            </a:pPr>
            <a:r>
              <a:rPr lang="en-US" sz="3600" dirty="0"/>
              <a:t>The work of the Holy Spirit</a:t>
            </a:r>
          </a:p>
          <a:p>
            <a:pPr marL="514350" indent="-514350">
              <a:buAutoNum type="arabicPeriod"/>
            </a:pPr>
            <a:r>
              <a:rPr lang="en-US" sz="3600" dirty="0"/>
              <a:t>The labor of the Apostles</a:t>
            </a:r>
          </a:p>
          <a:p>
            <a:pPr marL="514350" indent="-514350">
              <a:buAutoNum type="arabicPeriod"/>
            </a:pPr>
            <a:r>
              <a:rPr lang="en-US" sz="3600" dirty="0"/>
              <a:t>The blueprint of the church for future generations  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Reasons to Study the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dirty="0"/>
              <a:t>We learn about God’s instruction for salvation.</a:t>
            </a:r>
          </a:p>
          <a:p>
            <a:pPr marL="514350" indent="-514350">
              <a:buAutoNum type="arabicPeriod"/>
            </a:pPr>
            <a:r>
              <a:rPr lang="en-US" sz="3600" dirty="0"/>
              <a:t>We see how to teach and reason with people concerning the scriptures.</a:t>
            </a:r>
          </a:p>
          <a:p>
            <a:pPr marL="514350" indent="-514350">
              <a:buAutoNum type="arabicPeriod"/>
            </a:pPr>
            <a:r>
              <a:rPr lang="en-US" sz="3600" dirty="0"/>
              <a:t>Compare what is currently being taught to what was originally taught.</a:t>
            </a:r>
          </a:p>
          <a:p>
            <a:pPr marL="514350" indent="-514350">
              <a:buAutoNum type="arabicPeriod"/>
            </a:pPr>
            <a:r>
              <a:rPr lang="en-US" sz="3600" dirty="0"/>
              <a:t>It validates current events related to teaching the gospel and salvation.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3200" dirty="0"/>
              <a:t>Circumstances of the conversion account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2800" dirty="0"/>
              <a:t>It was the day of Pentecost 2:1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400" dirty="0"/>
              <a:t>50 days after the Passover.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400" dirty="0"/>
              <a:t>The first fruits of the wheat harvest were brought in the form of two loves of fine flour.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400" dirty="0"/>
              <a:t>In the OT it is referred to as the Feast of Weeks as it is 7 week between the Passover and this day.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400" dirty="0"/>
              <a:t>In later times it became known as Pentecost due to the Greek influence. 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400" dirty="0"/>
              <a:t>It is a feast that requires all male Jews to be present.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3600" dirty="0"/>
              <a:t>Circumstances of the conversion account (continued)</a:t>
            </a:r>
          </a:p>
          <a:p>
            <a:pPr marL="1028700" lvl="1" indent="-571500">
              <a:buFont typeface="+mj-lt"/>
              <a:buAutoNum type="alphaUcPeriod" startAt="2"/>
            </a:pPr>
            <a:r>
              <a:rPr lang="en-US" sz="3200" dirty="0"/>
              <a:t>The Holy Spirit fell on the Apostles 2:2-13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On whom did the Holy Spirit fall?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Jesus spoke specifically of this event.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Acts 1:4; Mark 9:1; John 14:26; 16:7-8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Chain of Authority John 12:48-50; 16:13-15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Those present 2:7-11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The response 2:12-13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Amazed 2:12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Dismissive 2:13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3600" dirty="0"/>
              <a:t>Circumstances of the conversion account (continued)</a:t>
            </a:r>
          </a:p>
          <a:p>
            <a:pPr marL="1028700" lvl="1" indent="-571500">
              <a:buFont typeface="+mj-lt"/>
              <a:buAutoNum type="alphaUcPeriod" startAt="3"/>
            </a:pPr>
            <a:r>
              <a:rPr lang="en-US" sz="3200" dirty="0"/>
              <a:t>Peter Explains what is happening 2:14-21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Too early to be drunk 2:14-15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Fulfilment of Joel’s prophecy 2:16-21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Joel 2:28-32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“I will pour out My Spirit on all mankind”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2"/>
            </a:pPr>
            <a:r>
              <a:rPr lang="en-US" sz="3600" dirty="0"/>
              <a:t>The sermon and response 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200" dirty="0"/>
              <a:t>The Gospel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Life, death, and resurrection of Jesus 2:22-24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Testimony of David 2:25-31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Prophecy of the resurrection of God’s anointed (Psalm 16:8-11)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Must be speaking of Jesus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Testimony of the twelve 2:32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These were eye witnesses (Acts 1:21-26)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More than enough to qualify for the “2 or 3 witnesses” clause (Deuteronomy 17:6)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Penalty of perjury is death.</a:t>
            </a:r>
          </a:p>
        </p:txBody>
      </p:sp>
    </p:spTree>
    <p:extLst>
      <p:ext uri="{BB962C8B-B14F-4D97-AF65-F5344CB8AC3E}">
        <p14:creationId xmlns:p14="http://schemas.microsoft.com/office/powerpoint/2010/main" val="34698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2"/>
            </a:pPr>
            <a:r>
              <a:rPr lang="en-US" sz="3600" dirty="0"/>
              <a:t>The sermon and response 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200" dirty="0"/>
              <a:t>The Gospel (continued)</a:t>
            </a:r>
          </a:p>
          <a:p>
            <a:pPr marL="1485900" lvl="2" indent="-571500">
              <a:buFont typeface="+mj-lt"/>
              <a:buAutoNum type="arabicPeriod" startAt="4"/>
            </a:pPr>
            <a:r>
              <a:rPr lang="en-US" sz="2800" dirty="0"/>
              <a:t>Testimony of the Spirit 2:33-35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The Holy Spirit is evidence of God’s work.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Prophecy of David fulfilled (Psalm 110:1-7)</a:t>
            </a:r>
          </a:p>
          <a:p>
            <a:pPr marL="1485900" lvl="2" indent="-571500">
              <a:buFont typeface="+mj-lt"/>
              <a:buAutoNum type="arabicPeriod" startAt="4"/>
            </a:pPr>
            <a:r>
              <a:rPr lang="en-US" sz="2800" dirty="0"/>
              <a:t>Conclusion 2:36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“This Jesus”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Lord, ruler of all (Matthew 28:18)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Christ, the anointed one, prophesied from scripture</a:t>
            </a:r>
          </a:p>
        </p:txBody>
      </p:sp>
    </p:spTree>
    <p:extLst>
      <p:ext uri="{BB962C8B-B14F-4D97-AF65-F5344CB8AC3E}">
        <p14:creationId xmlns:p14="http://schemas.microsoft.com/office/powerpoint/2010/main" val="7279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C671-E915-473F-B1DD-49C3F2D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96" y="82586"/>
            <a:ext cx="1191202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weSomE JouRneY" panose="02000600000000000000" pitchFamily="50" charset="0"/>
              </a:rPr>
              <a:t>Those in Acts Chapter 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7B25-D266-4815-8BF6-37A692D5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7" y="1304818"/>
            <a:ext cx="11912030" cy="5429891"/>
          </a:xfrm>
        </p:spPr>
        <p:txBody>
          <a:bodyPr>
            <a:normAutofit/>
          </a:bodyPr>
          <a:lstStyle/>
          <a:p>
            <a:pPr marL="571500" indent="-571500">
              <a:buAutoNum type="romanUcPeriod" startAt="2"/>
            </a:pPr>
            <a:r>
              <a:rPr lang="en-US" sz="3600" dirty="0"/>
              <a:t>The sermon and response (continued)</a:t>
            </a:r>
          </a:p>
          <a:p>
            <a:pPr marL="1028700" lvl="1" indent="-571500">
              <a:buFont typeface="+mj-lt"/>
              <a:buAutoNum type="alphaUcPeriod" startAt="2"/>
            </a:pPr>
            <a:r>
              <a:rPr lang="en-US" sz="3200" dirty="0"/>
              <a:t>The Response</a:t>
            </a:r>
          </a:p>
          <a:p>
            <a:pPr marL="1485900" lvl="2" indent="-571500">
              <a:buFont typeface="+mj-lt"/>
              <a:buAutoNum type="arabicPeriod"/>
            </a:pPr>
            <a:r>
              <a:rPr lang="en-US" sz="2800" dirty="0"/>
              <a:t>Listeners are convicted 2:37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“Cut/pricked to the heart” vs “Cut/sawn to the heart” (Acts 7:54)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What shall we do?</a:t>
            </a:r>
          </a:p>
          <a:p>
            <a:pPr marL="1943100" lvl="3" indent="-571500">
              <a:buFont typeface="+mj-lt"/>
              <a:buAutoNum type="alphaLcPeriod"/>
            </a:pPr>
            <a:r>
              <a:rPr lang="en-US" sz="2400" dirty="0"/>
              <a:t>Power of God’s word to convict (Romans 1:16; Hebrews 4:12)</a:t>
            </a:r>
          </a:p>
        </p:txBody>
      </p:sp>
    </p:spTree>
    <p:extLst>
      <p:ext uri="{BB962C8B-B14F-4D97-AF65-F5344CB8AC3E}">
        <p14:creationId xmlns:p14="http://schemas.microsoft.com/office/powerpoint/2010/main" val="31789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674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AweSomE JouRneY</vt:lpstr>
      <vt:lpstr>Calibri Light</vt:lpstr>
      <vt:lpstr>Office Theme</vt:lpstr>
      <vt:lpstr>   </vt:lpstr>
      <vt:lpstr>The Role of Acts in the New Testament</vt:lpstr>
      <vt:lpstr>Reasons to Study the Conversions</vt:lpstr>
      <vt:lpstr>Those in Acts Chapter two</vt:lpstr>
      <vt:lpstr>Those in Acts Chapter two</vt:lpstr>
      <vt:lpstr>Those in Acts Chapter two</vt:lpstr>
      <vt:lpstr>Those in Acts Chapter two</vt:lpstr>
      <vt:lpstr>Those in Acts Chapter two</vt:lpstr>
      <vt:lpstr>Those in Acts Chapter two</vt:lpstr>
      <vt:lpstr>Those in Acts Chapter two</vt:lpstr>
      <vt:lpstr>Those in Acts Chapter 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Josh Blackmer</dc:creator>
  <cp:lastModifiedBy>Cindy Nelson</cp:lastModifiedBy>
  <cp:revision>37</cp:revision>
  <cp:lastPrinted>2020-11-11T22:13:36Z</cp:lastPrinted>
  <dcterms:created xsi:type="dcterms:W3CDTF">2020-11-10T15:20:33Z</dcterms:created>
  <dcterms:modified xsi:type="dcterms:W3CDTF">2020-11-16T15:50:01Z</dcterms:modified>
</cp:coreProperties>
</file>