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A0C0C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455D-B5D9-4031-8553-63A7CB4B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8C4CA-7456-4072-A5A5-4A2796F14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86A5F-568C-4122-B0BD-B33BEB25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BE8AA-BE52-4546-97B9-1CF513DE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0E63-532D-44CA-BC4F-590D9F7D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AD162CA-B0DE-4F12-A3D9-384749A26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2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A1015-E558-4720-9E51-A12C9D96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9ABCF-93F1-442F-AEB3-E2E0C32C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1040A-6DF0-49B0-9920-6B2BBDCB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7FEAD-8B3C-48A8-B61B-B0CF349A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DD7C-1326-4647-81B4-604BB680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9940-A5B6-4E57-8DE4-E551C1357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149E3-8628-4470-B44A-1B138394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4AB99-DAC3-46B6-AAC9-B47CF4C1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08F02-560D-43BD-BA33-25B5673C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F3F8-20F8-4F4D-A702-E66ACBF9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628D0-9877-4FC0-9CF3-95EDCA0CF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5A464-84A0-49C9-AA30-90839969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1B4C3-84B4-4AB5-B0BA-9FC69A62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5556-9257-4BC7-B4F4-8FCA2956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F9CD5-9B60-48CD-A615-08271386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0D29-675D-4631-99DA-D0E63DCE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80132-DBF3-4378-9951-B7214702E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9CCF6-94FA-4F9B-9544-BE39BBE3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17384-3C85-491B-AFBA-7622E7A2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045E-EAEA-4C19-8188-60764166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5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98AD2-9DA1-4D85-89B2-73B615A1D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6A73-1EFA-4E39-9234-98B34EBBB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F8018-D42E-4F51-8D85-C26963FA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2FD40-DC5B-42D9-8CED-8EE3471C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8DDB-96F9-40E6-A6DC-E2EE450C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1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002BC9B-4359-418F-A872-52705EE48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4009-18DC-4E08-B2E0-E0E26429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478422"/>
            <a:ext cx="11789635" cy="4732724"/>
          </a:xfrm>
        </p:spPr>
        <p:txBody>
          <a:bodyPr/>
          <a:lstStyle>
            <a:lvl1pPr>
              <a:defRPr b="1">
                <a:solidFill>
                  <a:srgbClr val="090909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6A0C0C"/>
                </a:solidFill>
              </a:defRPr>
            </a:lvl2pPr>
            <a:lvl3pPr>
              <a:defRPr b="1">
                <a:solidFill>
                  <a:srgbClr val="090909"/>
                </a:solidFill>
              </a:defRPr>
            </a:lvl3pPr>
            <a:lvl4pPr>
              <a:defRPr b="1">
                <a:solidFill>
                  <a:srgbClr val="090909"/>
                </a:solidFill>
              </a:defRPr>
            </a:lvl4pPr>
            <a:lvl5pPr>
              <a:defRPr b="1">
                <a:solidFill>
                  <a:srgbClr val="09090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63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5AD852E-E79B-4E2E-B5B3-1509622E3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4009-18DC-4E08-B2E0-E0E26429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478422"/>
            <a:ext cx="11789635" cy="4732724"/>
          </a:xfrm>
        </p:spPr>
        <p:txBody>
          <a:bodyPr/>
          <a:lstStyle>
            <a:lvl1pPr>
              <a:defRPr b="1">
                <a:solidFill>
                  <a:srgbClr val="090909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6A0C0C"/>
                </a:solidFill>
              </a:defRPr>
            </a:lvl2pPr>
            <a:lvl3pPr>
              <a:defRPr b="1">
                <a:solidFill>
                  <a:srgbClr val="090909"/>
                </a:solidFill>
              </a:defRPr>
            </a:lvl3pPr>
            <a:lvl4pPr>
              <a:defRPr b="1">
                <a:solidFill>
                  <a:srgbClr val="090909"/>
                </a:solidFill>
              </a:defRPr>
            </a:lvl4pPr>
            <a:lvl5pPr>
              <a:defRPr b="1">
                <a:solidFill>
                  <a:srgbClr val="09090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9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F2F2C27-B81A-4656-A2B6-1C803E590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4009-18DC-4E08-B2E0-E0E26429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478422"/>
            <a:ext cx="11789635" cy="4732724"/>
          </a:xfrm>
        </p:spPr>
        <p:txBody>
          <a:bodyPr/>
          <a:lstStyle>
            <a:lvl1pPr>
              <a:defRPr b="1">
                <a:solidFill>
                  <a:srgbClr val="090909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6A0C0C"/>
                </a:solidFill>
              </a:defRPr>
            </a:lvl2pPr>
            <a:lvl3pPr>
              <a:defRPr b="1">
                <a:solidFill>
                  <a:srgbClr val="090909"/>
                </a:solidFill>
              </a:defRPr>
            </a:lvl3pPr>
            <a:lvl4pPr>
              <a:defRPr b="1">
                <a:solidFill>
                  <a:srgbClr val="090909"/>
                </a:solidFill>
              </a:defRPr>
            </a:lvl4pPr>
            <a:lvl5pPr>
              <a:defRPr b="1">
                <a:solidFill>
                  <a:srgbClr val="09090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7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80A165F-E911-4FEC-9BB3-3387B6F46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4009-18DC-4E08-B2E0-E0E26429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589518"/>
            <a:ext cx="11789635" cy="4621627"/>
          </a:xfrm>
        </p:spPr>
        <p:txBody>
          <a:bodyPr/>
          <a:lstStyle>
            <a:lvl1pPr>
              <a:defRPr b="1">
                <a:solidFill>
                  <a:srgbClr val="090909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6A0C0C"/>
                </a:solidFill>
              </a:defRPr>
            </a:lvl2pPr>
            <a:lvl3pPr>
              <a:defRPr b="1">
                <a:solidFill>
                  <a:srgbClr val="090909"/>
                </a:solidFill>
              </a:defRPr>
            </a:lvl3pPr>
            <a:lvl4pPr>
              <a:defRPr b="1">
                <a:solidFill>
                  <a:srgbClr val="090909"/>
                </a:solidFill>
              </a:defRPr>
            </a:lvl4pPr>
            <a:lvl5pPr>
              <a:defRPr b="1">
                <a:solidFill>
                  <a:srgbClr val="09090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78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8AC3-878D-4E05-9190-E19E95E7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F03D-6876-4960-BA0E-1B428748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5451-2CD8-44CE-9BCF-53115529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ADEE-9A8D-4C94-9D32-A30A9E7D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A3B26-8573-40A2-8AF4-12205833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5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E29C-E1CA-4386-99C0-3083456F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884E-7A62-4B0A-A5AF-355285520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11D09-60D1-4E06-B28B-8C1C530FA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75644-9E64-4B7B-BE58-0EA9D47D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C2D97-5CCB-49CA-9E4A-4F6753F1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C3942-B27A-4F3C-9EE4-541A7E33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2FFC-ECBC-4CA4-A4D2-847AE0CD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1522B-BCCD-46E2-835F-78683549C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47345-AA8B-481A-9ABC-D052A428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69C3B-357B-4AC8-82A3-6FAECCC6E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72C8E-4980-47F4-BFD0-DD5875A81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B806B-0D15-4D61-A445-F18260AC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6FF09-FFC3-4275-80D6-A0177C97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29D7D-0ACD-49A0-B5C0-BD1FBEBB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800F-58AA-4B81-8C03-452CAE10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A7E16-6558-48B6-9596-6E758C5B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A1035-D717-46FD-A4F9-1757B616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CC340-A867-4B3F-9D8B-ADCDD2E6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919E1-2542-40B2-B73A-BD3DE213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D515A-5422-4609-9BB7-097DB1CC0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B724-8F6B-4B8A-95C9-BA32B5576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F7C0-D4E5-432E-8E0E-4969AE83E0D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E831-ABC9-4D0B-AC96-3ADB0941C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D88C7-86BD-41AA-9165-AA7F1453F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18BD-1A9F-4502-B72B-A5EB2FD0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3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3C28469-E86D-48E9-9335-6E8DEEE18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8"/>
          <a:stretch/>
        </p:blipFill>
        <p:spPr>
          <a:xfrm>
            <a:off x="0" y="5469146"/>
            <a:ext cx="12192000" cy="138885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6B5AF-6D27-4F4F-81FF-E3B9759AA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478421"/>
            <a:ext cx="11789635" cy="48706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 enslaves!</a:t>
            </a:r>
          </a:p>
          <a:p>
            <a:pPr lvl="1"/>
            <a:r>
              <a:rPr lang="en-US" dirty="0"/>
              <a:t>Jesus taught that one can become a slave of sin (John 8:34; cf. 2 Pet. 2:19)</a:t>
            </a:r>
          </a:p>
          <a:p>
            <a:pPr lvl="1"/>
            <a:r>
              <a:rPr lang="en-US" dirty="0"/>
              <a:t>One becomes a slave of sin by yielding himself to sin (Rom. 6:12-14)</a:t>
            </a:r>
          </a:p>
          <a:p>
            <a:pPr lvl="1"/>
            <a:r>
              <a:rPr lang="en-US" dirty="0"/>
              <a:t>Upon yielding self to sin, one obeys (like a slave) sin (Rom. 6:16)</a:t>
            </a:r>
          </a:p>
          <a:p>
            <a:pPr lvl="1"/>
            <a:r>
              <a:rPr lang="en-US" dirty="0"/>
              <a:t>As a slave of sin, one will yield to one sin after another (Rom. 6:19)</a:t>
            </a:r>
          </a:p>
          <a:p>
            <a:pPr lvl="1"/>
            <a:r>
              <a:rPr lang="en-US" dirty="0"/>
              <a:t>A slave of sin is entrapped in the cords of his own sin (Prov. 5:22)</a:t>
            </a:r>
          </a:p>
          <a:p>
            <a:r>
              <a:rPr lang="en-US" dirty="0"/>
              <a:t>Jesus frees!</a:t>
            </a:r>
          </a:p>
          <a:p>
            <a:pPr lvl="1"/>
            <a:r>
              <a:rPr lang="en-US" dirty="0"/>
              <a:t>Only “the Son” can make you “free” (John 8:36)</a:t>
            </a:r>
          </a:p>
          <a:p>
            <a:pPr lvl="1"/>
            <a:r>
              <a:rPr lang="en-US" dirty="0"/>
              <a:t>And when He makes you free, you are “free indeed” (8:36)</a:t>
            </a:r>
          </a:p>
          <a:p>
            <a:pPr lvl="1"/>
            <a:r>
              <a:rPr lang="en-US" dirty="0"/>
              <a:t>Free from the bondage of sin = free from bondage to the world (2 Pet. 2:20), to the flesh </a:t>
            </a:r>
            <a:br>
              <a:rPr lang="en-US" dirty="0"/>
            </a:br>
            <a:r>
              <a:rPr lang="en-US" dirty="0"/>
              <a:t>(Rom. 13:14), to the devil (Heb. 2:14), to an evil conscience (Heb. 10:22), to death (Heb. 2:15)</a:t>
            </a:r>
          </a:p>
          <a:p>
            <a:r>
              <a:rPr lang="en-US" dirty="0"/>
              <a:t>You decide!</a:t>
            </a:r>
          </a:p>
          <a:p>
            <a:pPr lvl="1"/>
            <a:r>
              <a:rPr lang="en-US" dirty="0"/>
              <a:t>You decide if you will be freed from the yoke of sin (Acts 2:40)</a:t>
            </a:r>
          </a:p>
          <a:p>
            <a:pPr lvl="1"/>
            <a:r>
              <a:rPr lang="en-US" dirty="0"/>
              <a:t>You decide if you will stay untangled from the yoke sin (Gal. 5:1)</a:t>
            </a:r>
          </a:p>
        </p:txBody>
      </p:sp>
    </p:spTree>
    <p:extLst>
      <p:ext uri="{BB962C8B-B14F-4D97-AF65-F5344CB8AC3E}">
        <p14:creationId xmlns:p14="http://schemas.microsoft.com/office/powerpoint/2010/main" val="345374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6B5AF-6D27-4F4F-81FF-E3B9759A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TRUTH that frees from sin (John 8:32)</a:t>
            </a:r>
          </a:p>
          <a:p>
            <a:r>
              <a:rPr lang="en-US" dirty="0"/>
              <a:t>It is HIS TRUTH that frees from sin (John 8:45-46, 14, 16, 40, 51)</a:t>
            </a:r>
          </a:p>
          <a:p>
            <a:r>
              <a:rPr lang="en-US" dirty="0"/>
              <a:t>It is THE TRUTH that frees from sin</a:t>
            </a:r>
          </a:p>
          <a:p>
            <a:pPr lvl="1"/>
            <a:r>
              <a:rPr lang="en-US" dirty="0"/>
              <a:t>There is only ONE truth that frees from sin – “THE truth”</a:t>
            </a:r>
          </a:p>
          <a:p>
            <a:pPr lvl="1"/>
            <a:r>
              <a:rPr lang="en-US" dirty="0"/>
              <a:t>Christ’s truth is absolute truth (John 8:32; 16:13; Eph. 1:13)</a:t>
            </a:r>
          </a:p>
          <a:p>
            <a:pPr lvl="1"/>
            <a:r>
              <a:rPr lang="en-US" dirty="0"/>
              <a:t>Christ’s truth is eternal truth (Matt. 24:35; 1 Pet. 1:23)</a:t>
            </a:r>
          </a:p>
          <a:p>
            <a:pPr lvl="1"/>
            <a:r>
              <a:rPr lang="en-US" dirty="0"/>
              <a:t>Christ’s truth is unchanging &amp; unchangeable truth (Psa. 119:89; Gal. 1:8-9)</a:t>
            </a:r>
          </a:p>
          <a:p>
            <a:pPr lvl="1"/>
            <a:r>
              <a:rPr lang="en-US" dirty="0"/>
              <a:t>Christ’s truth is authoritative truth (John 12:48; Col. 3:17)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6B5AF-6D27-4F4F-81FF-E3B9759AA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478422"/>
            <a:ext cx="11789635" cy="4398396"/>
          </a:xfrm>
        </p:spPr>
        <p:txBody>
          <a:bodyPr>
            <a:normAutofit fontScale="92500"/>
          </a:bodyPr>
          <a:lstStyle/>
          <a:p>
            <a:r>
              <a:rPr lang="en-US" dirty="0"/>
              <a:t>The Greek word in John 8:32 (</a:t>
            </a:r>
            <a:r>
              <a:rPr lang="en-US" i="1" dirty="0" err="1"/>
              <a:t>ginosko</a:t>
            </a:r>
            <a:r>
              <a:rPr lang="en-US" dirty="0"/>
              <a:t>) suggests inception or progress in knowledge</a:t>
            </a:r>
          </a:p>
          <a:p>
            <a:r>
              <a:rPr lang="en-US" dirty="0"/>
              <a:t>God has given us the ability to reason (</a:t>
            </a:r>
            <a:r>
              <a:rPr lang="en-US" dirty="0" err="1"/>
              <a:t>Ecc</a:t>
            </a:r>
            <a:r>
              <a:rPr lang="en-US" dirty="0"/>
              <a:t>. 7:24-25)</a:t>
            </a:r>
            <a:endParaRPr lang="en-US" sz="4000" dirty="0"/>
          </a:p>
          <a:p>
            <a:r>
              <a:rPr lang="en-US" dirty="0"/>
              <a:t>God expects us to reason with our minds (Isa. 1:18; cf. Acts 17:2, 17; 18:4; 19:8-9)</a:t>
            </a:r>
            <a:endParaRPr lang="en-US" sz="4000" dirty="0"/>
          </a:p>
          <a:p>
            <a:pPr lvl="1"/>
            <a:r>
              <a:rPr lang="en-US" dirty="0"/>
              <a:t>In order to be able to discern right from wrong (Heb. 4:12)</a:t>
            </a:r>
            <a:endParaRPr lang="en-US" sz="3600" dirty="0"/>
          </a:p>
          <a:p>
            <a:pPr lvl="1"/>
            <a:r>
              <a:rPr lang="en-US" dirty="0"/>
              <a:t>In order to be able to discern truth from error (1 John 4:1)</a:t>
            </a:r>
            <a:endParaRPr lang="en-US" sz="3600" dirty="0"/>
          </a:p>
          <a:p>
            <a:r>
              <a:rPr lang="en-US" dirty="0"/>
              <a:t>God expects us to listen, read, research, dissect His truth (Acts 17:11; 2 Tim. 2:15)</a:t>
            </a:r>
            <a:endParaRPr lang="en-US" sz="4000" dirty="0"/>
          </a:p>
          <a:p>
            <a:r>
              <a:rPr lang="en-US" dirty="0"/>
              <a:t>God expects us to refuse to accept just anything as truth (1 Th. 5:21; 2 John 9-11)</a:t>
            </a:r>
            <a:endParaRPr lang="en-US" sz="4000" dirty="0"/>
          </a:p>
          <a:p>
            <a:r>
              <a:rPr lang="en-US" dirty="0"/>
              <a:t>God expects us to learn, accept, know and respond to His truth (1 John 5:20)</a:t>
            </a:r>
            <a:endParaRPr lang="en-US" sz="4000" dirty="0"/>
          </a:p>
          <a:p>
            <a:r>
              <a:rPr lang="en-US" dirty="0"/>
              <a:t>Knowing the truth involves believing and obeying the truth (1 John 2:3-5)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964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6B5AF-6D27-4F4F-81FF-E3B9759AA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589518"/>
            <a:ext cx="11789635" cy="4965394"/>
          </a:xfrm>
        </p:spPr>
        <p:txBody>
          <a:bodyPr>
            <a:normAutofit/>
          </a:bodyPr>
          <a:lstStyle/>
          <a:p>
            <a:r>
              <a:rPr lang="en-US" sz="3200" dirty="0"/>
              <a:t>Believe Jesus is God’s Son – Acts 16:31</a:t>
            </a:r>
          </a:p>
          <a:p>
            <a:r>
              <a:rPr lang="en-US" sz="3200" dirty="0"/>
              <a:t>Repent of your sins and turn to God – Acts 2:38</a:t>
            </a:r>
          </a:p>
          <a:p>
            <a:r>
              <a:rPr lang="en-US" sz="3200" dirty="0"/>
              <a:t>Confess your faith in Jesus Christ – Romans 10:10</a:t>
            </a:r>
          </a:p>
          <a:p>
            <a:r>
              <a:rPr lang="en-US" sz="3200" dirty="0"/>
              <a:t>Be immersed into Christ – Mark 16:16</a:t>
            </a:r>
          </a:p>
          <a:p>
            <a:pPr lvl="1"/>
            <a:r>
              <a:rPr lang="en-US" sz="2800" dirty="0"/>
              <a:t>God will forgive all of your sins – Acts 22:16</a:t>
            </a:r>
          </a:p>
          <a:p>
            <a:pPr lvl="1"/>
            <a:r>
              <a:rPr lang="en-US" sz="2800" dirty="0"/>
              <a:t>God will add you to His church – Acts 2:47</a:t>
            </a:r>
          </a:p>
          <a:p>
            <a:pPr lvl="1"/>
            <a:r>
              <a:rPr lang="en-US" sz="2800" dirty="0"/>
              <a:t>God will register you in heaven – Hebrews 12:23</a:t>
            </a:r>
          </a:p>
          <a:p>
            <a:r>
              <a:rPr lang="en-US" sz="3200" dirty="0"/>
              <a:t>Remain steadfast in the liberty of Christ – Galatians 5:1</a:t>
            </a:r>
          </a:p>
        </p:txBody>
      </p:sp>
    </p:spTree>
    <p:extLst>
      <p:ext uri="{BB962C8B-B14F-4D97-AF65-F5344CB8AC3E}">
        <p14:creationId xmlns:p14="http://schemas.microsoft.com/office/powerpoint/2010/main" val="378003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561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2020-11-28T21:31:46Z</dcterms:created>
  <dcterms:modified xsi:type="dcterms:W3CDTF">2020-11-29T13:36:50Z</dcterms:modified>
</cp:coreProperties>
</file>