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1440" r:id="rId2"/>
    <p:sldId id="2483" r:id="rId3"/>
    <p:sldId id="2439" r:id="rId4"/>
    <p:sldId id="2485" r:id="rId5"/>
    <p:sldId id="2441" r:id="rId6"/>
    <p:sldId id="2478" r:id="rId7"/>
    <p:sldId id="2479" r:id="rId8"/>
    <p:sldId id="2482" r:id="rId9"/>
    <p:sldId id="2383" r:id="rId10"/>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autoAdjust="0"/>
  </p:normalViewPr>
  <p:slideViewPr>
    <p:cSldViewPr snapToGrid="0">
      <p:cViewPr varScale="1">
        <p:scale>
          <a:sx n="100" d="100"/>
          <a:sy n="100" d="100"/>
        </p:scale>
        <p:origin x="114" y="312"/>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3162"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5" tIns="94175" rIns="94175" bIns="9417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8"/>
            <a:ext cx="5679440" cy="4223385"/>
          </a:xfrm>
          <a:prstGeom prst="rect">
            <a:avLst/>
          </a:prstGeom>
        </p:spPr>
        <p:txBody>
          <a:bodyPr spcFirstLastPara="1" wrap="square" lIns="94175" tIns="94175" rIns="94175" bIns="94175"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1787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2853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8507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3643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8737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2745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7058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97706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400" b="1" dirty="0"/>
              <a:t>Letters to the Seven Churches</a:t>
            </a:r>
            <a:br>
              <a:rPr lang="en-US" sz="5400" b="1" dirty="0"/>
            </a:br>
            <a:r>
              <a:rPr lang="en-US" sz="5400" b="1" dirty="0"/>
              <a:t>Philadelphia</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Rev. 3:7-13</a:t>
            </a:r>
          </a:p>
          <a:p>
            <a:pPr marL="0" lvl="0" indent="0" rtl="0">
              <a:lnSpc>
                <a:spcPct val="90000"/>
              </a:lnSpc>
              <a:spcBef>
                <a:spcPts val="0"/>
              </a:spcBef>
              <a:spcAft>
                <a:spcPts val="0"/>
              </a:spcAft>
              <a:buClr>
                <a:schemeClr val="lt1"/>
              </a:buClr>
              <a:buSzPts val="3000"/>
              <a:buNone/>
            </a:pPr>
            <a:endParaRPr sz="3200" dirty="0"/>
          </a:p>
        </p:txBody>
      </p:sp>
    </p:spTree>
    <p:extLst>
      <p:ext uri="{BB962C8B-B14F-4D97-AF65-F5344CB8AC3E}">
        <p14:creationId xmlns:p14="http://schemas.microsoft.com/office/powerpoint/2010/main" val="144361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06045" y="898108"/>
            <a:ext cx="11324494" cy="5516895"/>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7  "And to the angel of the church in Philadelphia write, 'These things says He who is holy, He who is true, "HE WHO HAS THE KEY OF DAVID, HE WHO OPENS AND NO ONE SHUTS, AND SHUTS AND NO ONE OPENS": </a:t>
            </a:r>
          </a:p>
          <a:p>
            <a:pPr algn="just"/>
            <a:r>
              <a:rPr lang="en-US" sz="2350" b="1" dirty="0">
                <a:solidFill>
                  <a:schemeClr val="bg1"/>
                </a:solidFill>
                <a:latin typeface="Calibri" panose="020F0502020204030204" pitchFamily="34" charset="0"/>
                <a:cs typeface="Calibri" panose="020F0502020204030204" pitchFamily="34" charset="0"/>
              </a:rPr>
              <a:t>  8  "I know your works. See, I have set before you an open door, and no one can shut it; for you have a little strength, have kept My word, and have not denied My name. </a:t>
            </a:r>
          </a:p>
          <a:p>
            <a:pPr algn="just"/>
            <a:r>
              <a:rPr lang="en-US" sz="2350" b="1" dirty="0">
                <a:solidFill>
                  <a:schemeClr val="bg1"/>
                </a:solidFill>
                <a:latin typeface="Calibri" panose="020F0502020204030204" pitchFamily="34" charset="0"/>
                <a:cs typeface="Calibri" panose="020F0502020204030204" pitchFamily="34" charset="0"/>
              </a:rPr>
              <a:t>  9  Indeed I will make those of the synagogue of Satan, who say they are Jews and are not, but lie—indeed I will make them come and worship before your feet, and to know that I have loved you. </a:t>
            </a:r>
          </a:p>
          <a:p>
            <a:pPr algn="just"/>
            <a:r>
              <a:rPr lang="en-US" sz="2350" b="1" dirty="0">
                <a:solidFill>
                  <a:schemeClr val="bg1"/>
                </a:solidFill>
                <a:latin typeface="Calibri" panose="020F0502020204030204" pitchFamily="34" charset="0"/>
                <a:cs typeface="Calibri" panose="020F0502020204030204" pitchFamily="34" charset="0"/>
              </a:rPr>
              <a:t>  10  Because you have kept My command to persevere, I also will keep you from the hour of trial which shall come upon the whole world, to test those who dwell on the earth. </a:t>
            </a:r>
          </a:p>
          <a:p>
            <a:pPr algn="just"/>
            <a:r>
              <a:rPr lang="en-US" sz="2350" b="1" dirty="0">
                <a:solidFill>
                  <a:schemeClr val="bg1"/>
                </a:solidFill>
                <a:latin typeface="Calibri" panose="020F0502020204030204" pitchFamily="34" charset="0"/>
                <a:cs typeface="Calibri" panose="020F0502020204030204" pitchFamily="34" charset="0"/>
              </a:rPr>
              <a:t>  11  Behold, I am coming quickly! Hold fast what you have, that no one may take your crown. </a:t>
            </a: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Churches—Philadelphia</a:t>
            </a:r>
          </a:p>
        </p:txBody>
      </p:sp>
    </p:spTree>
    <p:extLst>
      <p:ext uri="{BB962C8B-B14F-4D97-AF65-F5344CB8AC3E}">
        <p14:creationId xmlns:p14="http://schemas.microsoft.com/office/powerpoint/2010/main" val="3934176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06045" y="898108"/>
            <a:ext cx="11324494" cy="5516895"/>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12  He who overcomes, I will make him a pillar in the temple of My God, and he shall go out no more. I will write on him the name of My God and the name of the city of My God, the New Jerusalem, which comes down out of heaven from My God. And I will write on him My new name. </a:t>
            </a:r>
          </a:p>
          <a:p>
            <a:pPr algn="just"/>
            <a:r>
              <a:rPr lang="en-US" sz="2350" b="1" dirty="0">
                <a:solidFill>
                  <a:schemeClr val="bg1"/>
                </a:solidFill>
                <a:latin typeface="Calibri" panose="020F0502020204030204" pitchFamily="34" charset="0"/>
                <a:cs typeface="Calibri" panose="020F0502020204030204" pitchFamily="34" charset="0"/>
              </a:rPr>
              <a:t>  13  "He who has an ear, let him hear what the Spirit says to the churches." ‘ </a:t>
            </a: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Churches—Philadelphia</a:t>
            </a:r>
          </a:p>
        </p:txBody>
      </p:sp>
    </p:spTree>
    <p:extLst>
      <p:ext uri="{BB962C8B-B14F-4D97-AF65-F5344CB8AC3E}">
        <p14:creationId xmlns:p14="http://schemas.microsoft.com/office/powerpoint/2010/main" val="217644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445080"/>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The seven churches of Asia—ESP-TSP-L</a:t>
            </a:r>
          </a:p>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 city of Philadelphia</a:t>
            </a: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Gateway to the east—on the road that tied Europe to the East</a:t>
            </a: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A volcanic city—destroyed in 17 A.D.</a:t>
            </a: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Rebuilt and renamed </a:t>
            </a:r>
            <a:r>
              <a:rPr lang="en-US" sz="2400" b="1" i="1" dirty="0">
                <a:solidFill>
                  <a:schemeClr val="bg1"/>
                </a:solidFill>
                <a:latin typeface="Calibri" panose="020F0502020204030204" pitchFamily="34" charset="0"/>
                <a:cs typeface="Calibri" panose="020F0502020204030204" pitchFamily="34" charset="0"/>
              </a:rPr>
              <a:t>Neo-Caesarea</a:t>
            </a:r>
          </a:p>
          <a:p>
            <a:pPr algn="just">
              <a:spcAft>
                <a:spcPts val="1200"/>
              </a:spcAft>
              <a:buClr>
                <a:schemeClr val="bg1"/>
              </a:buClr>
            </a:pPr>
            <a:r>
              <a:rPr lang="en-US" sz="2400" b="1" i="1" dirty="0">
                <a:solidFill>
                  <a:schemeClr val="bg1"/>
                </a:solidFill>
                <a:latin typeface="Calibri" panose="020F0502020204030204" pitchFamily="34" charset="0"/>
                <a:cs typeface="Calibri" panose="020F0502020204030204" pitchFamily="34" charset="0"/>
              </a:rPr>
              <a:t>        -  </a:t>
            </a:r>
            <a:r>
              <a:rPr lang="en-US" sz="2400" b="1" dirty="0">
                <a:solidFill>
                  <a:schemeClr val="bg1"/>
                </a:solidFill>
                <a:latin typeface="Calibri" panose="020F0502020204030204" pitchFamily="34" charset="0"/>
                <a:cs typeface="Calibri" panose="020F0502020204030204" pitchFamily="34" charset="0"/>
              </a:rPr>
              <a:t>Frequent earthquakes, people had to flee going in and out of houses/city</a:t>
            </a: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Center of heathen worship—called “Little Athens” </a:t>
            </a:r>
          </a:p>
          <a:p>
            <a:pPr algn="just">
              <a:spcAft>
                <a:spcPts val="1200"/>
              </a:spcAft>
              <a:buClr>
                <a:schemeClr val="bg1"/>
              </a:buClr>
            </a:pPr>
            <a:r>
              <a:rPr lang="en-US" sz="2400" b="1" dirty="0">
                <a:solidFill>
                  <a:schemeClr val="bg1"/>
                </a:solidFill>
                <a:latin typeface="Calibri" panose="020F0502020204030204" pitchFamily="34" charset="0"/>
                <a:cs typeface="Calibri" panose="020F0502020204030204" pitchFamily="34" charset="0"/>
              </a:rPr>
              <a:t>        -  Many temples with names of distinguished citizen on temple pillar </a:t>
            </a:r>
          </a:p>
          <a:p>
            <a:pPr algn="just">
              <a:spcAft>
                <a:spcPts val="19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a:p>
            <a:pPr algn="just">
              <a:spcAft>
                <a:spcPts val="1900"/>
              </a:spcAft>
              <a:buClr>
                <a:schemeClr val="bg1"/>
              </a:buClr>
            </a:pPr>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Churches—Philadelphia</a:t>
            </a:r>
          </a:p>
        </p:txBody>
      </p:sp>
    </p:spTree>
    <p:extLst>
      <p:ext uri="{BB962C8B-B14F-4D97-AF65-F5344CB8AC3E}">
        <p14:creationId xmlns:p14="http://schemas.microsoft.com/office/powerpoint/2010/main" val="1965435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539978"/>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 seven churches of Asia—ESP-TSP-L</a:t>
            </a:r>
          </a:p>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The city of Philadelphia</a:t>
            </a:r>
            <a:endParaRPr lang="en-US" sz="24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Design of each letter to the seven churches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Description of Jesus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“I know your works”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The good; the good and bad; the bad</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Encouragement or warning</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The overcoming blessing</a:t>
            </a:r>
          </a:p>
          <a:p>
            <a:pPr algn="just">
              <a:spcAft>
                <a:spcPts val="1200"/>
              </a:spcAft>
              <a:buClr>
                <a:schemeClr val="bg1"/>
              </a:buClr>
              <a:tabLst>
                <a:tab pos="461963" algn="l"/>
              </a:tabLst>
            </a:pPr>
            <a:endParaRPr lang="en-US" sz="3000" b="1" dirty="0">
              <a:solidFill>
                <a:srgbClr val="FFFF00"/>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Churches—Philadelphia</a:t>
            </a:r>
          </a:p>
        </p:txBody>
      </p:sp>
    </p:spTree>
    <p:extLst>
      <p:ext uri="{BB962C8B-B14F-4D97-AF65-F5344CB8AC3E}">
        <p14:creationId xmlns:p14="http://schemas.microsoft.com/office/powerpoint/2010/main" val="3643718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539978"/>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7  "And to the </a:t>
            </a:r>
            <a:r>
              <a:rPr lang="en-US" sz="2350" b="1" dirty="0">
                <a:solidFill>
                  <a:srgbClr val="FFFF00"/>
                </a:solidFill>
                <a:latin typeface="Calibri" panose="020F0502020204030204" pitchFamily="34" charset="0"/>
                <a:cs typeface="Calibri" panose="020F0502020204030204" pitchFamily="34" charset="0"/>
              </a:rPr>
              <a:t>angel of the church in Philadelphia </a:t>
            </a:r>
            <a:r>
              <a:rPr lang="en-US" sz="2350" b="1" dirty="0">
                <a:solidFill>
                  <a:schemeClr val="bg1"/>
                </a:solidFill>
                <a:latin typeface="Calibri" panose="020F0502020204030204" pitchFamily="34" charset="0"/>
                <a:cs typeface="Calibri" panose="020F0502020204030204" pitchFamily="34" charset="0"/>
              </a:rPr>
              <a:t>write . . .</a:t>
            </a:r>
          </a:p>
          <a:p>
            <a:pPr algn="ctr"/>
            <a:r>
              <a:rPr lang="en-US" sz="2400" b="1" dirty="0">
                <a:solidFill>
                  <a:srgbClr val="FFFF00"/>
                </a:solidFill>
                <a:latin typeface="Calibri" panose="020F0502020204030204" pitchFamily="34" charset="0"/>
                <a:cs typeface="Calibri" panose="020F0502020204030204" pitchFamily="34" charset="0"/>
              </a:rPr>
              <a:t>Description of Jesus</a:t>
            </a:r>
          </a:p>
          <a:p>
            <a:pPr algn="just"/>
            <a:r>
              <a:rPr lang="en-US" sz="2350" b="1" dirty="0">
                <a:solidFill>
                  <a:schemeClr val="bg1"/>
                </a:solidFill>
                <a:latin typeface="Calibri" panose="020F0502020204030204" pitchFamily="34" charset="0"/>
                <a:cs typeface="Calibri" panose="020F0502020204030204" pitchFamily="34" charset="0"/>
              </a:rPr>
              <a:t>'These things says He who is holy, He who is true, "He who has the key of David, He who opens and no one shuts, and shuts and no one opens": </a:t>
            </a:r>
            <a:endParaRPr lang="en-US" sz="2000" b="1" dirty="0">
              <a:solidFill>
                <a:schemeClr val="bg1"/>
              </a:solidFill>
              <a:latin typeface="Calibri" panose="020F0502020204030204" pitchFamily="34" charset="0"/>
              <a:cs typeface="Calibri" panose="020F0502020204030204" pitchFamily="34" charset="0"/>
            </a:endParaRPr>
          </a:p>
          <a:p>
            <a:pPr algn="ctr"/>
            <a:r>
              <a:rPr lang="en-US" sz="2400" b="1" dirty="0">
                <a:solidFill>
                  <a:srgbClr val="FFFF00"/>
                </a:solidFill>
                <a:latin typeface="Calibri" panose="020F0502020204030204" pitchFamily="34" charset="0"/>
                <a:cs typeface="Calibri" panose="020F0502020204030204" pitchFamily="34" charset="0"/>
              </a:rPr>
              <a:t>I Know Your Works and Make Promises to You</a:t>
            </a:r>
          </a:p>
          <a:p>
            <a:pPr algn="ctr"/>
            <a:r>
              <a:rPr lang="en-US" sz="2400" b="1" dirty="0">
                <a:solidFill>
                  <a:srgbClr val="FFFF00"/>
                </a:solidFill>
                <a:latin typeface="Calibri" panose="020F0502020204030204" pitchFamily="34" charset="0"/>
                <a:cs typeface="Calibri" panose="020F0502020204030204" pitchFamily="34" charset="0"/>
              </a:rPr>
              <a:t>(All works are good—nothing bad in this church)</a:t>
            </a:r>
          </a:p>
          <a:p>
            <a:pPr algn="just"/>
            <a:r>
              <a:rPr lang="en-US" sz="2350" b="1" dirty="0">
                <a:solidFill>
                  <a:schemeClr val="bg1"/>
                </a:solidFill>
                <a:latin typeface="Calibri" panose="020F0502020204030204" pitchFamily="34" charset="0"/>
                <a:cs typeface="Calibri" panose="020F0502020204030204" pitchFamily="34" charset="0"/>
              </a:rPr>
              <a:t>   8  "I know your works. See, I have set before you an open door, and no one can shut it; </a:t>
            </a:r>
            <a:r>
              <a:rPr lang="en-US" sz="2350" b="1" dirty="0">
                <a:solidFill>
                  <a:srgbClr val="FFFF00"/>
                </a:solidFill>
                <a:latin typeface="Calibri" panose="020F0502020204030204" pitchFamily="34" charset="0"/>
                <a:cs typeface="Calibri" panose="020F0502020204030204" pitchFamily="34" charset="0"/>
              </a:rPr>
              <a:t>for you have a little strength, have kept My word, and have not denied My name. </a:t>
            </a:r>
          </a:p>
          <a:p>
            <a:pPr algn="just"/>
            <a:r>
              <a:rPr lang="en-US" sz="2350" b="1" dirty="0">
                <a:solidFill>
                  <a:srgbClr val="FFFF00"/>
                </a:solidFill>
                <a:latin typeface="Calibri" panose="020F0502020204030204" pitchFamily="34" charset="0"/>
                <a:cs typeface="Calibri" panose="020F0502020204030204" pitchFamily="34" charset="0"/>
              </a:rPr>
              <a:t>        -  You have a little strength</a:t>
            </a:r>
          </a:p>
          <a:p>
            <a:pPr algn="just"/>
            <a:r>
              <a:rPr lang="en-US" sz="2350" b="1" dirty="0">
                <a:solidFill>
                  <a:srgbClr val="FFFF00"/>
                </a:solidFill>
                <a:latin typeface="Calibri" panose="020F0502020204030204" pitchFamily="34" charset="0"/>
                <a:cs typeface="Calibri" panose="020F0502020204030204" pitchFamily="34" charset="0"/>
              </a:rPr>
              <a:t>        -  You have kept My word</a:t>
            </a:r>
          </a:p>
          <a:p>
            <a:pPr algn="just"/>
            <a:r>
              <a:rPr lang="en-US" sz="2350" b="1" dirty="0">
                <a:solidFill>
                  <a:srgbClr val="FFFF00"/>
                </a:solidFill>
                <a:latin typeface="Calibri" panose="020F0502020204030204" pitchFamily="34" charset="0"/>
                <a:cs typeface="Calibri" panose="020F0502020204030204" pitchFamily="34" charset="0"/>
              </a:rPr>
              <a:t>        -  You have not denied My name</a:t>
            </a: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Churches--Philadelphia</a:t>
            </a:r>
          </a:p>
        </p:txBody>
      </p:sp>
    </p:spTree>
    <p:extLst>
      <p:ext uri="{BB962C8B-B14F-4D97-AF65-F5344CB8AC3E}">
        <p14:creationId xmlns:p14="http://schemas.microsoft.com/office/powerpoint/2010/main" val="261636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901616"/>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7  "And to the </a:t>
            </a:r>
            <a:r>
              <a:rPr lang="en-US" sz="2350" b="1" dirty="0">
                <a:solidFill>
                  <a:srgbClr val="FFFF00"/>
                </a:solidFill>
                <a:latin typeface="Calibri" panose="020F0502020204030204" pitchFamily="34" charset="0"/>
                <a:cs typeface="Calibri" panose="020F0502020204030204" pitchFamily="34" charset="0"/>
              </a:rPr>
              <a:t>angel of the church in Philadelphia </a:t>
            </a:r>
            <a:r>
              <a:rPr lang="en-US" sz="2350" b="1" dirty="0">
                <a:solidFill>
                  <a:schemeClr val="bg1"/>
                </a:solidFill>
                <a:latin typeface="Calibri" panose="020F0502020204030204" pitchFamily="34" charset="0"/>
                <a:cs typeface="Calibri" panose="020F0502020204030204" pitchFamily="34" charset="0"/>
              </a:rPr>
              <a:t>write . . .</a:t>
            </a:r>
          </a:p>
          <a:p>
            <a:pPr algn="ctr"/>
            <a:r>
              <a:rPr lang="en-US" sz="2400" b="1" dirty="0">
                <a:solidFill>
                  <a:srgbClr val="FFFF00"/>
                </a:solidFill>
                <a:latin typeface="Calibri" panose="020F0502020204030204" pitchFamily="34" charset="0"/>
                <a:cs typeface="Calibri" panose="020F0502020204030204" pitchFamily="34" charset="0"/>
              </a:rPr>
              <a:t>Description of Jesus</a:t>
            </a:r>
          </a:p>
          <a:p>
            <a:pPr algn="ctr"/>
            <a:r>
              <a:rPr lang="en-US" sz="2400" b="1" dirty="0">
                <a:solidFill>
                  <a:srgbClr val="FFFF00"/>
                </a:solidFill>
                <a:latin typeface="Calibri" panose="020F0502020204030204" pitchFamily="34" charset="0"/>
                <a:cs typeface="Calibri" panose="020F0502020204030204" pitchFamily="34" charset="0"/>
              </a:rPr>
              <a:t>I Know Your Works and Make Promises to You</a:t>
            </a:r>
          </a:p>
          <a:p>
            <a:pPr algn="ctr"/>
            <a:r>
              <a:rPr lang="en-US" sz="2400" b="1" dirty="0">
                <a:solidFill>
                  <a:srgbClr val="FFFF00"/>
                </a:solidFill>
                <a:latin typeface="Calibri" panose="020F0502020204030204" pitchFamily="34" charset="0"/>
                <a:cs typeface="Calibri" panose="020F0502020204030204" pitchFamily="34" charset="0"/>
              </a:rPr>
              <a:t>The Promised Blessings</a:t>
            </a:r>
          </a:p>
          <a:p>
            <a:pPr algn="just"/>
            <a:r>
              <a:rPr lang="en-US" sz="2350" b="1" dirty="0">
                <a:solidFill>
                  <a:schemeClr val="bg1"/>
                </a:solidFill>
                <a:latin typeface="Calibri" panose="020F0502020204030204" pitchFamily="34" charset="0"/>
                <a:cs typeface="Calibri" panose="020F0502020204030204" pitchFamily="34" charset="0"/>
              </a:rPr>
              <a:t>   9  Indeed I will make those of the synagogue of Satan, who say they are Jews and are not, but lie—indeed </a:t>
            </a:r>
            <a:r>
              <a:rPr lang="en-US" sz="2350" b="1" dirty="0">
                <a:solidFill>
                  <a:srgbClr val="FFFF00"/>
                </a:solidFill>
                <a:latin typeface="Calibri" panose="020F0502020204030204" pitchFamily="34" charset="0"/>
                <a:cs typeface="Calibri" panose="020F0502020204030204" pitchFamily="34" charset="0"/>
              </a:rPr>
              <a:t>I will make them come and worship before your feet</a:t>
            </a:r>
            <a:r>
              <a:rPr lang="en-US" sz="2350" b="1" dirty="0">
                <a:solidFill>
                  <a:schemeClr val="bg1"/>
                </a:solidFill>
                <a:latin typeface="Calibri" panose="020F0502020204030204" pitchFamily="34" charset="0"/>
                <a:cs typeface="Calibri" panose="020F0502020204030204" pitchFamily="34" charset="0"/>
              </a:rPr>
              <a:t>, and to know that I have loved you. </a:t>
            </a:r>
          </a:p>
          <a:p>
            <a:pPr algn="just"/>
            <a:r>
              <a:rPr lang="en-US" sz="2350" b="1" dirty="0">
                <a:solidFill>
                  <a:schemeClr val="bg1"/>
                </a:solidFill>
                <a:latin typeface="Calibri" panose="020F0502020204030204" pitchFamily="34" charset="0"/>
                <a:cs typeface="Calibri" panose="020F0502020204030204" pitchFamily="34" charset="0"/>
              </a:rPr>
              <a:t>  10  Because you have </a:t>
            </a:r>
            <a:r>
              <a:rPr lang="en-US" sz="2350" b="1" dirty="0">
                <a:solidFill>
                  <a:srgbClr val="FFFF00"/>
                </a:solidFill>
                <a:latin typeface="Calibri" panose="020F0502020204030204" pitchFamily="34" charset="0"/>
                <a:cs typeface="Calibri" panose="020F0502020204030204" pitchFamily="34" charset="0"/>
              </a:rPr>
              <a:t>kept My command to persevere</a:t>
            </a:r>
            <a:r>
              <a:rPr lang="en-US" sz="2350" b="1" dirty="0">
                <a:solidFill>
                  <a:schemeClr val="bg1"/>
                </a:solidFill>
                <a:latin typeface="Calibri" panose="020F0502020204030204" pitchFamily="34" charset="0"/>
                <a:cs typeface="Calibri" panose="020F0502020204030204" pitchFamily="34" charset="0"/>
              </a:rPr>
              <a:t>, I also will keep you from </a:t>
            </a:r>
            <a:r>
              <a:rPr lang="en-US" sz="2350" b="1" dirty="0">
                <a:solidFill>
                  <a:srgbClr val="FFFF00"/>
                </a:solidFill>
                <a:latin typeface="Calibri" panose="020F0502020204030204" pitchFamily="34" charset="0"/>
                <a:cs typeface="Calibri" panose="020F0502020204030204" pitchFamily="34" charset="0"/>
              </a:rPr>
              <a:t>the hour of trial</a:t>
            </a:r>
            <a:r>
              <a:rPr lang="en-US" sz="2350" b="1" dirty="0">
                <a:solidFill>
                  <a:schemeClr val="bg1"/>
                </a:solidFill>
                <a:latin typeface="Calibri" panose="020F0502020204030204" pitchFamily="34" charset="0"/>
                <a:cs typeface="Calibri" panose="020F0502020204030204" pitchFamily="34" charset="0"/>
              </a:rPr>
              <a:t> which shall come upon the whole world, to test those who dwell on the earth. </a:t>
            </a:r>
          </a:p>
          <a:p>
            <a:pPr algn="just"/>
            <a:r>
              <a:rPr lang="en-US" sz="2350" b="1" dirty="0">
                <a:solidFill>
                  <a:srgbClr val="FFFF00"/>
                </a:solidFill>
                <a:latin typeface="Calibri" panose="020F0502020204030204" pitchFamily="34" charset="0"/>
                <a:cs typeface="Calibri" panose="020F0502020204030204" pitchFamily="34" charset="0"/>
              </a:rPr>
              <a:t>        -  Your enemies will realize they are wrong and acknowledge you are right</a:t>
            </a:r>
          </a:p>
          <a:p>
            <a:pPr algn="just"/>
            <a:r>
              <a:rPr lang="en-US" sz="2350" b="1" dirty="0">
                <a:solidFill>
                  <a:srgbClr val="FFFF00"/>
                </a:solidFill>
                <a:latin typeface="Calibri" panose="020F0502020204030204" pitchFamily="34" charset="0"/>
                <a:cs typeface="Calibri" panose="020F0502020204030204" pitchFamily="34" charset="0"/>
              </a:rPr>
              <a:t>        -  Because you have persevered I will keep you for the world’s hour of trial</a:t>
            </a: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a:p>
            <a:pPr algn="just"/>
            <a:endParaRPr lang="en-US" sz="235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Churches--Philadelphia</a:t>
            </a:r>
          </a:p>
        </p:txBody>
      </p:sp>
    </p:spTree>
    <p:extLst>
      <p:ext uri="{BB962C8B-B14F-4D97-AF65-F5344CB8AC3E}">
        <p14:creationId xmlns:p14="http://schemas.microsoft.com/office/powerpoint/2010/main" val="2941357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350978" y="879732"/>
            <a:ext cx="11471921" cy="5901616"/>
          </a:xfrm>
          <a:prstGeom prst="rect">
            <a:avLst/>
          </a:prstGeom>
          <a:solidFill>
            <a:srgbClr val="04070C"/>
          </a:solidFill>
          <a:ln w="76200">
            <a:solidFill>
              <a:srgbClr val="0000CC"/>
            </a:solidFill>
          </a:ln>
        </p:spPr>
        <p:txBody>
          <a:bodyPr wrap="square" rtlCol="0">
            <a:spAutoFit/>
          </a:bodyPr>
          <a:lstStyle/>
          <a:p>
            <a:pPr algn="just"/>
            <a:r>
              <a:rPr lang="en-US" sz="2350" b="1" dirty="0">
                <a:solidFill>
                  <a:schemeClr val="bg1"/>
                </a:solidFill>
                <a:latin typeface="Calibri" panose="020F0502020204030204" pitchFamily="34" charset="0"/>
                <a:cs typeface="Calibri" panose="020F0502020204030204" pitchFamily="34" charset="0"/>
              </a:rPr>
              <a:t>   7  "And to the </a:t>
            </a:r>
            <a:r>
              <a:rPr lang="en-US" sz="2350" b="1" dirty="0">
                <a:solidFill>
                  <a:srgbClr val="FFFF00"/>
                </a:solidFill>
                <a:latin typeface="Calibri" panose="020F0502020204030204" pitchFamily="34" charset="0"/>
                <a:cs typeface="Calibri" panose="020F0502020204030204" pitchFamily="34" charset="0"/>
              </a:rPr>
              <a:t>angel of the church in Philadelphia </a:t>
            </a:r>
            <a:r>
              <a:rPr lang="en-US" sz="2350" b="1" dirty="0">
                <a:solidFill>
                  <a:schemeClr val="bg1"/>
                </a:solidFill>
                <a:latin typeface="Calibri" panose="020F0502020204030204" pitchFamily="34" charset="0"/>
                <a:cs typeface="Calibri" panose="020F0502020204030204" pitchFamily="34" charset="0"/>
              </a:rPr>
              <a:t>write . . .</a:t>
            </a:r>
          </a:p>
          <a:p>
            <a:pPr algn="ctr"/>
            <a:r>
              <a:rPr lang="en-US" sz="2400" b="1" dirty="0">
                <a:solidFill>
                  <a:srgbClr val="FFFF00"/>
                </a:solidFill>
                <a:latin typeface="Calibri" panose="020F0502020204030204" pitchFamily="34" charset="0"/>
                <a:cs typeface="Calibri" panose="020F0502020204030204" pitchFamily="34" charset="0"/>
              </a:rPr>
              <a:t>Description of Jesus</a:t>
            </a:r>
          </a:p>
          <a:p>
            <a:pPr algn="ctr"/>
            <a:r>
              <a:rPr lang="en-US" sz="2400" b="1" dirty="0">
                <a:solidFill>
                  <a:srgbClr val="FFFF00"/>
                </a:solidFill>
                <a:latin typeface="Calibri" panose="020F0502020204030204" pitchFamily="34" charset="0"/>
                <a:cs typeface="Calibri" panose="020F0502020204030204" pitchFamily="34" charset="0"/>
              </a:rPr>
              <a:t>I Know Your Works and Make Promises to You</a:t>
            </a:r>
          </a:p>
          <a:p>
            <a:pPr algn="ctr"/>
            <a:r>
              <a:rPr lang="en-US" sz="2400" b="1" dirty="0">
                <a:solidFill>
                  <a:srgbClr val="FFFF00"/>
                </a:solidFill>
                <a:latin typeface="Calibri" panose="020F0502020204030204" pitchFamily="34" charset="0"/>
                <a:cs typeface="Calibri" panose="020F0502020204030204" pitchFamily="34" charset="0"/>
              </a:rPr>
              <a:t>The Promised Blessings</a:t>
            </a:r>
          </a:p>
          <a:p>
            <a:pPr algn="ctr"/>
            <a:r>
              <a:rPr lang="en-US" sz="2350" b="1" dirty="0">
                <a:solidFill>
                  <a:srgbClr val="FFFF00"/>
                </a:solidFill>
                <a:latin typeface="Calibri" panose="020F0502020204030204" pitchFamily="34" charset="0"/>
                <a:cs typeface="Calibri" panose="020F0502020204030204" pitchFamily="34" charset="0"/>
              </a:rPr>
              <a:t>The Overcoming Blessings</a:t>
            </a:r>
          </a:p>
          <a:p>
            <a:pPr algn="just"/>
            <a:r>
              <a:rPr lang="en-US" sz="2350" b="1" dirty="0">
                <a:solidFill>
                  <a:schemeClr val="bg1"/>
                </a:solidFill>
                <a:latin typeface="Calibri" panose="020F0502020204030204" pitchFamily="34" charset="0"/>
                <a:cs typeface="Calibri" panose="020F0502020204030204" pitchFamily="34" charset="0"/>
              </a:rPr>
              <a:t>  11  Behold, </a:t>
            </a:r>
            <a:r>
              <a:rPr lang="en-US" sz="2350" b="1" dirty="0">
                <a:solidFill>
                  <a:srgbClr val="FFFF00"/>
                </a:solidFill>
                <a:latin typeface="Calibri" panose="020F0502020204030204" pitchFamily="34" charset="0"/>
                <a:cs typeface="Calibri" panose="020F0502020204030204" pitchFamily="34" charset="0"/>
              </a:rPr>
              <a:t>I am coming quickly</a:t>
            </a:r>
            <a:r>
              <a:rPr lang="en-US" sz="2350" b="1" dirty="0">
                <a:solidFill>
                  <a:schemeClr val="bg1"/>
                </a:solidFill>
                <a:latin typeface="Calibri" panose="020F0502020204030204" pitchFamily="34" charset="0"/>
                <a:cs typeface="Calibri" panose="020F0502020204030204" pitchFamily="34" charset="0"/>
              </a:rPr>
              <a:t>! </a:t>
            </a:r>
            <a:r>
              <a:rPr lang="en-US" sz="2350" b="1" dirty="0">
                <a:solidFill>
                  <a:srgbClr val="FFFF00"/>
                </a:solidFill>
                <a:latin typeface="Calibri" panose="020F0502020204030204" pitchFamily="34" charset="0"/>
                <a:cs typeface="Calibri" panose="020F0502020204030204" pitchFamily="34" charset="0"/>
              </a:rPr>
              <a:t>Hold fast </a:t>
            </a:r>
            <a:r>
              <a:rPr lang="en-US" sz="2350" b="1" dirty="0">
                <a:solidFill>
                  <a:schemeClr val="bg1"/>
                </a:solidFill>
                <a:latin typeface="Calibri" panose="020F0502020204030204" pitchFamily="34" charset="0"/>
                <a:cs typeface="Calibri" panose="020F0502020204030204" pitchFamily="34" charset="0"/>
              </a:rPr>
              <a:t>what you have, that no one may take your crown.   </a:t>
            </a:r>
          </a:p>
          <a:p>
            <a:pPr algn="just"/>
            <a:r>
              <a:rPr lang="en-US" sz="2350" b="1" dirty="0">
                <a:solidFill>
                  <a:schemeClr val="bg1"/>
                </a:solidFill>
                <a:latin typeface="Calibri" panose="020F0502020204030204" pitchFamily="34" charset="0"/>
                <a:cs typeface="Calibri" panose="020F0502020204030204" pitchFamily="34" charset="0"/>
              </a:rPr>
              <a:t>  12  He who overcomes, </a:t>
            </a:r>
            <a:r>
              <a:rPr lang="en-US" sz="2350" b="1" dirty="0">
                <a:solidFill>
                  <a:srgbClr val="FFFF00"/>
                </a:solidFill>
                <a:latin typeface="Calibri" panose="020F0502020204030204" pitchFamily="34" charset="0"/>
                <a:cs typeface="Calibri" panose="020F0502020204030204" pitchFamily="34" charset="0"/>
              </a:rPr>
              <a:t>I will make him a pillar </a:t>
            </a:r>
            <a:r>
              <a:rPr lang="en-US" sz="2350" b="1" dirty="0">
                <a:solidFill>
                  <a:schemeClr val="bg1"/>
                </a:solidFill>
                <a:latin typeface="Calibri" panose="020F0502020204030204" pitchFamily="34" charset="0"/>
                <a:cs typeface="Calibri" panose="020F0502020204030204" pitchFamily="34" charset="0"/>
              </a:rPr>
              <a:t>in the temple of My God, and he shall go out no more. I will write on him </a:t>
            </a:r>
            <a:r>
              <a:rPr lang="en-US" sz="2350" b="1" dirty="0">
                <a:solidFill>
                  <a:srgbClr val="FFFF00"/>
                </a:solidFill>
                <a:latin typeface="Calibri" panose="020F0502020204030204" pitchFamily="34" charset="0"/>
                <a:cs typeface="Calibri" panose="020F0502020204030204" pitchFamily="34" charset="0"/>
              </a:rPr>
              <a:t>the name of My God </a:t>
            </a:r>
            <a:r>
              <a:rPr lang="en-US" sz="2350" b="1" dirty="0">
                <a:solidFill>
                  <a:schemeClr val="bg1"/>
                </a:solidFill>
                <a:latin typeface="Calibri" panose="020F0502020204030204" pitchFamily="34" charset="0"/>
                <a:cs typeface="Calibri" panose="020F0502020204030204" pitchFamily="34" charset="0"/>
              </a:rPr>
              <a:t>and the </a:t>
            </a:r>
            <a:r>
              <a:rPr lang="en-US" sz="2350" b="1" dirty="0">
                <a:solidFill>
                  <a:srgbClr val="FFFF00"/>
                </a:solidFill>
                <a:latin typeface="Calibri" panose="020F0502020204030204" pitchFamily="34" charset="0"/>
                <a:cs typeface="Calibri" panose="020F0502020204030204" pitchFamily="34" charset="0"/>
              </a:rPr>
              <a:t>name of the city of My God</a:t>
            </a:r>
            <a:r>
              <a:rPr lang="en-US" sz="2350" b="1" dirty="0">
                <a:solidFill>
                  <a:schemeClr val="bg1"/>
                </a:solidFill>
                <a:latin typeface="Calibri" panose="020F0502020204030204" pitchFamily="34" charset="0"/>
                <a:cs typeface="Calibri" panose="020F0502020204030204" pitchFamily="34" charset="0"/>
              </a:rPr>
              <a:t>, the New Jerusalem, which comes down out of heaven from My God. And I will write on him </a:t>
            </a:r>
            <a:r>
              <a:rPr lang="en-US" sz="2350" b="1" dirty="0">
                <a:solidFill>
                  <a:srgbClr val="FFFF00"/>
                </a:solidFill>
                <a:latin typeface="Calibri" panose="020F0502020204030204" pitchFamily="34" charset="0"/>
                <a:cs typeface="Calibri" panose="020F0502020204030204" pitchFamily="34" charset="0"/>
              </a:rPr>
              <a:t>My new name. </a:t>
            </a:r>
          </a:p>
          <a:p>
            <a:pPr algn="just"/>
            <a:r>
              <a:rPr lang="en-US" sz="2350" b="1" dirty="0">
                <a:solidFill>
                  <a:srgbClr val="FFFF00"/>
                </a:solidFill>
                <a:latin typeface="Calibri" panose="020F0502020204030204" pitchFamily="34" charset="0"/>
                <a:cs typeface="Calibri" panose="020F0502020204030204" pitchFamily="34" charset="0"/>
              </a:rPr>
              <a:t>        -  I am coming quickly—hold fast so no one takes your crown; you will be a pillar</a:t>
            </a:r>
          </a:p>
          <a:p>
            <a:pPr algn="just"/>
            <a:r>
              <a:rPr lang="en-US" sz="2350" b="1" dirty="0">
                <a:solidFill>
                  <a:srgbClr val="FFFF00"/>
                </a:solidFill>
                <a:latin typeface="Calibri" panose="020F0502020204030204" pitchFamily="34" charset="0"/>
                <a:cs typeface="Calibri" panose="020F0502020204030204" pitchFamily="34" charset="0"/>
              </a:rPr>
              <a:t>        -  I will write on him the name of My God</a:t>
            </a:r>
          </a:p>
          <a:p>
            <a:pPr algn="just"/>
            <a:r>
              <a:rPr lang="en-US" sz="2350" b="1" dirty="0">
                <a:solidFill>
                  <a:srgbClr val="FFFF00"/>
                </a:solidFill>
                <a:latin typeface="Calibri" panose="020F0502020204030204" pitchFamily="34" charset="0"/>
                <a:cs typeface="Calibri" panose="020F0502020204030204" pitchFamily="34" charset="0"/>
              </a:rPr>
              <a:t>        -  I will write on him the name of the city of My God, the New Jerusalem</a:t>
            </a:r>
          </a:p>
          <a:p>
            <a:pPr algn="just"/>
            <a:r>
              <a:rPr lang="en-US" sz="2350" b="1" dirty="0">
                <a:solidFill>
                  <a:srgbClr val="FFFF00"/>
                </a:solidFill>
                <a:latin typeface="Calibri" panose="020F0502020204030204" pitchFamily="34" charset="0"/>
                <a:cs typeface="Calibri" panose="020F0502020204030204" pitchFamily="34" charset="0"/>
              </a:rPr>
              <a:t>        -  I will write on him My new name</a:t>
            </a:r>
          </a:p>
          <a:p>
            <a:pPr algn="just"/>
            <a:r>
              <a:rPr lang="en-US" sz="2350" b="1" dirty="0">
                <a:solidFill>
                  <a:schemeClr val="bg1"/>
                </a:solidFill>
                <a:latin typeface="Calibri" panose="020F0502020204030204" pitchFamily="34" charset="0"/>
                <a:cs typeface="Calibri" panose="020F0502020204030204" pitchFamily="34" charset="0"/>
              </a:rPr>
              <a:t>  13  "He who has an ear, let him hear what the Spirit says to the churches." '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Churches--Philadelphia</a:t>
            </a:r>
          </a:p>
        </p:txBody>
      </p:sp>
    </p:spTree>
    <p:extLst>
      <p:ext uri="{BB962C8B-B14F-4D97-AF65-F5344CB8AC3E}">
        <p14:creationId xmlns:p14="http://schemas.microsoft.com/office/powerpoint/2010/main" val="3476923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3084945" y="299702"/>
            <a:ext cx="8566280"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Entering ESP-TSP &amp; L and PBL </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281124777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1065</Words>
  <Application>Microsoft Office PowerPoint</Application>
  <PresentationFormat>Widescreen</PresentationFormat>
  <Paragraphs>81</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Cambria</vt:lpstr>
      <vt:lpstr>Office Theme</vt:lpstr>
      <vt:lpstr>Letters to the Seven Churches Philadelphia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Entering ESP-TSP &amp; L and PBL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502</cp:revision>
  <cp:lastPrinted>2019-10-27T10:46:19Z</cp:lastPrinted>
  <dcterms:modified xsi:type="dcterms:W3CDTF">2020-11-23T17:43:10Z</dcterms:modified>
</cp:coreProperties>
</file>