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778" r:id="rId2"/>
    <p:sldId id="2779" r:id="rId3"/>
    <p:sldId id="3032" r:id="rId4"/>
    <p:sldId id="3034" r:id="rId5"/>
    <p:sldId id="3021" r:id="rId6"/>
    <p:sldId id="3011" r:id="rId7"/>
    <p:sldId id="3016" r:id="rId8"/>
    <p:sldId id="3030" r:id="rId9"/>
    <p:sldId id="3035" r:id="rId10"/>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1"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10" autoAdjust="0"/>
    <p:restoredTop sz="95256" autoAdjust="0"/>
  </p:normalViewPr>
  <p:slideViewPr>
    <p:cSldViewPr snapToGrid="0">
      <p:cViewPr varScale="1">
        <p:scale>
          <a:sx n="100" d="100"/>
          <a:sy n="100" d="100"/>
        </p:scale>
        <p:origin x="108" y="312"/>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3205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1704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4330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6372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7912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9404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650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5133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5400" b="1" dirty="0"/>
              <a:t>Seeing Heaven As God Sees Heaven</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000"/>
              <a:buNone/>
            </a:pPr>
            <a:r>
              <a:rPr lang="en-US" sz="3200" dirty="0"/>
              <a:t>Rev. 4:1-5</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216813"/>
          </a:xfrm>
          <a:prstGeom prst="rect">
            <a:avLst/>
          </a:prstGeom>
          <a:noFill/>
        </p:spPr>
        <p:txBody>
          <a:bodyPr wrap="square" rtlCol="0">
            <a:spAutoFit/>
          </a:bodyPr>
          <a:lstStyle/>
          <a:p>
            <a:pPr marR="0" algn="just" rtl="0">
              <a:spcAft>
                <a:spcPts val="600"/>
              </a:spcAft>
            </a:pPr>
            <a:endParaRPr lang="en-US" sz="2400" b="1" u="none" strike="noStrike" baseline="0" dirty="0">
              <a:solidFill>
                <a:schemeClr val="bg1"/>
              </a:solidFill>
              <a:latin typeface="Calibri" panose="020F0502020204030204" pitchFamily="34" charset="0"/>
              <a:cs typeface="Calibri" panose="020F0502020204030204" pitchFamily="34" charset="0"/>
            </a:endParaRP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   1  After these things I looked, and behold, a door standing open in heaven. And the first voice which I heard was like a trumpet speaking with me, saying, "Come up here, and I will show you things which must take place after this." </a:t>
            </a: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  2  Immediately I was in the Spirit; and behold, a throne set in heaven, and One sat on the throne. </a:t>
            </a: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  3  And He who sat there was like a jasper and a sardius stone in appearance; and there was a rainbow around the throne, in appearance like an emerald. </a:t>
            </a: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  4  Around the throne were twenty-four thrones, and on the thrones I saw twenty-four elders sitting, clothed in white robes; and they had crowns of gold on their heads. </a:t>
            </a: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  5  And from the throne proceeded lightnings, </a:t>
            </a:r>
            <a:r>
              <a:rPr lang="en-US" sz="2400" b="1" u="none" strike="noStrike" baseline="0" dirty="0" err="1">
                <a:solidFill>
                  <a:schemeClr val="bg1"/>
                </a:solidFill>
                <a:latin typeface="Calibri" panose="020F0502020204030204" pitchFamily="34" charset="0"/>
                <a:cs typeface="Calibri" panose="020F0502020204030204" pitchFamily="34" charset="0"/>
              </a:rPr>
              <a:t>thunderings</a:t>
            </a:r>
            <a:r>
              <a:rPr lang="en-US" sz="2400" b="1" u="none" strike="noStrike" baseline="0" dirty="0">
                <a:solidFill>
                  <a:schemeClr val="bg1"/>
                </a:solidFill>
                <a:latin typeface="Calibri" panose="020F0502020204030204" pitchFamily="34" charset="0"/>
                <a:cs typeface="Calibri" panose="020F0502020204030204" pitchFamily="34" charset="0"/>
              </a:rPr>
              <a:t>, and voices. Seven lamps of fire were burning before the throne, which are the seven Spirits of God. </a:t>
            </a:r>
            <a:endParaRPr lang="en-US" sz="24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1" y="0"/>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Text—Rev. 4:1-5</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39300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Seeing Heaven—Revelation Chapter Four</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6001643"/>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  After these things I looked, and behold, a door standing open in heaven. And the first voice which I heard was like a trumpet speaking with me, saying, "Come up here, and I will show you things which must take place after this."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  Immediately I was in the Spirit; and behold, a throne set in heaven, and One sat </a:t>
            </a:r>
            <a:r>
              <a:rPr lang="en-US" sz="2400" b="1" u="none" strike="noStrike" baseline="0" dirty="0">
                <a:solidFill>
                  <a:srgbClr val="FFFF00"/>
                </a:solidFill>
                <a:latin typeface="Calibri" panose="020F0502020204030204" pitchFamily="34" charset="0"/>
                <a:cs typeface="Calibri" panose="020F0502020204030204" pitchFamily="34" charset="0"/>
              </a:rPr>
              <a:t>on the throne.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  And He who sat there was like a jasper and a sardius stone in appearance; and there was a rainbow around the throne, in appearance like an emerald.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4  </a:t>
            </a:r>
            <a:r>
              <a:rPr lang="en-US" sz="2400" b="1" u="none" strike="noStrike" baseline="0" dirty="0">
                <a:solidFill>
                  <a:srgbClr val="FFFF00"/>
                </a:solidFill>
                <a:latin typeface="Calibri" panose="020F0502020204030204" pitchFamily="34" charset="0"/>
                <a:cs typeface="Calibri" panose="020F0502020204030204" pitchFamily="34" charset="0"/>
              </a:rPr>
              <a:t>Around the throne </a:t>
            </a:r>
            <a:r>
              <a:rPr lang="en-US" sz="2400" b="1" u="none" strike="noStrike" baseline="0" dirty="0">
                <a:solidFill>
                  <a:schemeClr val="bg1"/>
                </a:solidFill>
                <a:latin typeface="Calibri" panose="020F0502020204030204" pitchFamily="34" charset="0"/>
                <a:cs typeface="Calibri" panose="020F0502020204030204" pitchFamily="34" charset="0"/>
              </a:rPr>
              <a:t>were twenty-four thrones, and on the thrones I saw twenty-four elders sitting, clothed in white robes; and they had crowns of gold on their heads.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5  And </a:t>
            </a:r>
            <a:r>
              <a:rPr lang="en-US" sz="2400" b="1" u="none" strike="noStrike" baseline="0" dirty="0">
                <a:solidFill>
                  <a:srgbClr val="FFFF00"/>
                </a:solidFill>
                <a:latin typeface="Calibri" panose="020F0502020204030204" pitchFamily="34" charset="0"/>
                <a:cs typeface="Calibri" panose="020F0502020204030204" pitchFamily="34" charset="0"/>
              </a:rPr>
              <a:t>from the throne </a:t>
            </a:r>
            <a:r>
              <a:rPr lang="en-US" sz="2400" b="1" u="none" strike="noStrike" baseline="0" dirty="0">
                <a:solidFill>
                  <a:schemeClr val="bg1"/>
                </a:solidFill>
                <a:latin typeface="Calibri" panose="020F0502020204030204" pitchFamily="34" charset="0"/>
                <a:cs typeface="Calibri" panose="020F0502020204030204" pitchFamily="34" charset="0"/>
              </a:rPr>
              <a:t>proceeded lightnings, </a:t>
            </a:r>
            <a:r>
              <a:rPr lang="en-US" sz="2400" b="1" u="none" strike="noStrike" baseline="0" dirty="0" err="1">
                <a:solidFill>
                  <a:schemeClr val="bg1"/>
                </a:solidFill>
                <a:latin typeface="Calibri" panose="020F0502020204030204" pitchFamily="34" charset="0"/>
                <a:cs typeface="Calibri" panose="020F0502020204030204" pitchFamily="34" charset="0"/>
              </a:rPr>
              <a:t>thunderings</a:t>
            </a:r>
            <a:r>
              <a:rPr lang="en-US" sz="2400" b="1" u="none" strike="noStrike" baseline="0" dirty="0">
                <a:solidFill>
                  <a:schemeClr val="bg1"/>
                </a:solidFill>
                <a:latin typeface="Calibri" panose="020F0502020204030204" pitchFamily="34" charset="0"/>
                <a:cs typeface="Calibri" panose="020F0502020204030204" pitchFamily="34" charset="0"/>
              </a:rPr>
              <a:t>, and voices. Seven lamps of fire were burning before the throne, which are the seven Spirits of God.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6  </a:t>
            </a:r>
            <a:r>
              <a:rPr lang="en-US" sz="2400" b="1" u="none" strike="noStrike" baseline="0" dirty="0">
                <a:solidFill>
                  <a:srgbClr val="FFFF00"/>
                </a:solidFill>
                <a:latin typeface="Calibri" panose="020F0502020204030204" pitchFamily="34" charset="0"/>
                <a:cs typeface="Calibri" panose="020F0502020204030204" pitchFamily="34" charset="0"/>
              </a:rPr>
              <a:t>Before the throne </a:t>
            </a:r>
            <a:r>
              <a:rPr lang="en-US" sz="2400" b="1" u="none" strike="noStrike" baseline="0" dirty="0">
                <a:solidFill>
                  <a:schemeClr val="bg1"/>
                </a:solidFill>
                <a:latin typeface="Calibri" panose="020F0502020204030204" pitchFamily="34" charset="0"/>
                <a:cs typeface="Calibri" panose="020F0502020204030204" pitchFamily="34" charset="0"/>
              </a:rPr>
              <a:t>there was a sea of glass, like crystal. And in the midst of the throne, and around the throne, were four living creatures full of eyes in front and in back.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7  The first living creature was like a lion, the second living creature like a calf, the third living creature had a face like a man, and the fourth living creature was like a flying eagle. </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399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Seeing Heaven—Revelation Chapter Four</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3416320"/>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8  </a:t>
            </a:r>
            <a:r>
              <a:rPr lang="en-US" sz="2400" b="1" u="none" strike="noStrike" baseline="0" dirty="0">
                <a:solidFill>
                  <a:srgbClr val="FFFF00"/>
                </a:solidFill>
                <a:latin typeface="Calibri" panose="020F0502020204030204" pitchFamily="34" charset="0"/>
                <a:cs typeface="Calibri" panose="020F0502020204030204" pitchFamily="34" charset="0"/>
              </a:rPr>
              <a:t>The four living creatures</a:t>
            </a:r>
            <a:r>
              <a:rPr lang="en-US" sz="2400" b="1" u="none" strike="noStrike" baseline="0" dirty="0">
                <a:solidFill>
                  <a:schemeClr val="bg1"/>
                </a:solidFill>
                <a:latin typeface="Calibri" panose="020F0502020204030204" pitchFamily="34" charset="0"/>
                <a:cs typeface="Calibri" panose="020F0502020204030204" pitchFamily="34" charset="0"/>
              </a:rPr>
              <a:t>, each having six wings, were full of eyes around and within. And they do not rest day or night, saying: "Holy, holy, holy, Lord God Almighty, Who was and is and is to come!"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9  Whenever the living creatures give glory and honor and thanks to Him who sits on the throne, who lives forever and ever,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10  </a:t>
            </a:r>
            <a:r>
              <a:rPr lang="en-US" sz="2400" b="1" u="none" strike="noStrike" baseline="0" dirty="0">
                <a:solidFill>
                  <a:srgbClr val="FFFF00"/>
                </a:solidFill>
                <a:latin typeface="Calibri" panose="020F0502020204030204" pitchFamily="34" charset="0"/>
                <a:cs typeface="Calibri" panose="020F0502020204030204" pitchFamily="34" charset="0"/>
              </a:rPr>
              <a:t>the twenty-four elders </a:t>
            </a:r>
            <a:r>
              <a:rPr lang="en-US" sz="2400" b="1" u="none" strike="noStrike" baseline="0" dirty="0">
                <a:solidFill>
                  <a:schemeClr val="bg1"/>
                </a:solidFill>
                <a:latin typeface="Calibri" panose="020F0502020204030204" pitchFamily="34" charset="0"/>
                <a:cs typeface="Calibri" panose="020F0502020204030204" pitchFamily="34" charset="0"/>
              </a:rPr>
              <a:t>fall down before Him who sits on the throne and worship Him who lives forever and ever, and cast their crowns before the throne, saying: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11  "You are worthy, O Lord, To receive </a:t>
            </a:r>
            <a:r>
              <a:rPr lang="en-US" sz="2400" b="1" u="none" strike="noStrike" baseline="0" dirty="0">
                <a:solidFill>
                  <a:srgbClr val="FFFF00"/>
                </a:solidFill>
                <a:latin typeface="Calibri" panose="020F0502020204030204" pitchFamily="34" charset="0"/>
                <a:cs typeface="Calibri" panose="020F0502020204030204" pitchFamily="34" charset="0"/>
              </a:rPr>
              <a:t>glory</a:t>
            </a:r>
            <a:r>
              <a:rPr lang="en-US" sz="2400" b="1" u="none" strike="noStrike" baseline="0" dirty="0">
                <a:solidFill>
                  <a:schemeClr val="bg1"/>
                </a:solidFill>
                <a:latin typeface="Calibri" panose="020F0502020204030204" pitchFamily="34" charset="0"/>
                <a:cs typeface="Calibri" panose="020F0502020204030204" pitchFamily="34" charset="0"/>
              </a:rPr>
              <a:t> and </a:t>
            </a:r>
            <a:r>
              <a:rPr lang="en-US" sz="2400" b="1" u="none" strike="noStrike" baseline="0" dirty="0">
                <a:solidFill>
                  <a:srgbClr val="FFFF00"/>
                </a:solidFill>
                <a:latin typeface="Calibri" panose="020F0502020204030204" pitchFamily="34" charset="0"/>
                <a:cs typeface="Calibri" panose="020F0502020204030204" pitchFamily="34" charset="0"/>
              </a:rPr>
              <a:t>honor</a:t>
            </a:r>
            <a:r>
              <a:rPr lang="en-US" sz="2400" b="1" u="none" strike="noStrike" baseline="0" dirty="0">
                <a:solidFill>
                  <a:schemeClr val="bg1"/>
                </a:solidFill>
                <a:latin typeface="Calibri" panose="020F0502020204030204" pitchFamily="34" charset="0"/>
                <a:cs typeface="Calibri" panose="020F0502020204030204" pitchFamily="34" charset="0"/>
              </a:rPr>
              <a:t> and </a:t>
            </a:r>
            <a:r>
              <a:rPr lang="en-US" sz="2400" b="1" u="none" strike="noStrike" baseline="0" dirty="0">
                <a:solidFill>
                  <a:srgbClr val="FFFF00"/>
                </a:solidFill>
                <a:latin typeface="Calibri" panose="020F0502020204030204" pitchFamily="34" charset="0"/>
                <a:cs typeface="Calibri" panose="020F0502020204030204" pitchFamily="34" charset="0"/>
              </a:rPr>
              <a:t>power</a:t>
            </a:r>
            <a:r>
              <a:rPr lang="en-US" sz="2400" b="1" u="none" strike="noStrike" baseline="0" dirty="0">
                <a:solidFill>
                  <a:schemeClr val="bg1"/>
                </a:solidFill>
                <a:latin typeface="Calibri" panose="020F0502020204030204" pitchFamily="34" charset="0"/>
                <a:cs typeface="Calibri" panose="020F0502020204030204" pitchFamily="34" charset="0"/>
              </a:rPr>
              <a:t>; For You </a:t>
            </a:r>
            <a:r>
              <a:rPr lang="en-US" sz="2400" b="1" u="none" strike="noStrike" baseline="0" dirty="0">
                <a:solidFill>
                  <a:srgbClr val="FFFF00"/>
                </a:solidFill>
                <a:latin typeface="Calibri" panose="020F0502020204030204" pitchFamily="34" charset="0"/>
                <a:cs typeface="Calibri" panose="020F0502020204030204" pitchFamily="34" charset="0"/>
              </a:rPr>
              <a:t>created</a:t>
            </a:r>
            <a:r>
              <a:rPr lang="en-US" sz="2400" b="1" u="none" strike="noStrike" baseline="0" dirty="0">
                <a:solidFill>
                  <a:schemeClr val="bg1"/>
                </a:solidFill>
                <a:latin typeface="Calibri" panose="020F0502020204030204" pitchFamily="34" charset="0"/>
                <a:cs typeface="Calibri" panose="020F0502020204030204" pitchFamily="34" charset="0"/>
              </a:rPr>
              <a:t> all things, And by Your will they exist and were created." </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4617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4570482"/>
          </a:xfrm>
          <a:prstGeom prst="rect">
            <a:avLst/>
          </a:prstGeom>
          <a:noFill/>
        </p:spPr>
        <p:txBody>
          <a:bodyPr wrap="square" rtlCol="0">
            <a:spAutoFit/>
          </a:bodyPr>
          <a:lstStyle/>
          <a:p>
            <a:pPr marL="342900" marR="0" indent="-342900" algn="just" rtl="0">
              <a:buClr>
                <a:schemeClr val="bg1"/>
              </a:buClr>
              <a:buFont typeface="Arial" panose="020B0604020202020204" pitchFamily="34" charset="0"/>
              <a:buChar char="•"/>
            </a:pPr>
            <a:endParaRPr lang="en-US" sz="2400" b="1" u="none" strike="noStrike" baseline="0" dirty="0">
              <a:solidFill>
                <a:srgbClr val="FFFF00"/>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God is holy and sits on the throne</a:t>
            </a:r>
          </a:p>
          <a:p>
            <a:pPr marL="342900" marR="0" indent="-342900" algn="just" rtl="0">
              <a:spcAft>
                <a:spcPts val="6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All of heaven worships Him; heavenly creatures &amp; elders</a:t>
            </a:r>
          </a:p>
          <a:p>
            <a:pPr marL="342900" marR="0" indent="-342900" algn="just" rtl="0">
              <a:spcAft>
                <a:spcPts val="600"/>
              </a:spcAft>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Heaven’s description of His glory:</a:t>
            </a:r>
          </a:p>
          <a:p>
            <a:pPr marR="0" algn="just" rtl="0">
              <a:spcAft>
                <a:spcPts val="600"/>
              </a:spcAft>
              <a:buClr>
                <a:schemeClr val="bg1"/>
              </a:buClr>
            </a:pPr>
            <a:r>
              <a:rPr lang="en-US" sz="3200" b="1" u="none" strike="noStrike" baseline="0" dirty="0">
                <a:solidFill>
                  <a:schemeClr val="bg1"/>
                </a:solidFill>
                <a:latin typeface="Calibri" panose="020F0502020204030204" pitchFamily="34" charset="0"/>
                <a:cs typeface="Calibri" panose="020F0502020204030204" pitchFamily="34" charset="0"/>
              </a:rPr>
              <a:t>     </a:t>
            </a:r>
            <a:r>
              <a:rPr lang="en-US" sz="3200" b="1" u="none" strike="noStrike" baseline="0" dirty="0">
                <a:solidFill>
                  <a:srgbClr val="FFFF00"/>
                </a:solidFill>
                <a:latin typeface="Calibri" panose="020F0502020204030204" pitchFamily="34" charset="0"/>
                <a:cs typeface="Calibri" panose="020F0502020204030204" pitchFamily="34" charset="0"/>
              </a:rPr>
              <a:t>- </a:t>
            </a:r>
            <a:r>
              <a:rPr lang="en-US" sz="2800" b="1" u="none" strike="noStrike" baseline="0" dirty="0">
                <a:solidFill>
                  <a:srgbClr val="FFFF00"/>
                </a:solidFill>
                <a:latin typeface="Calibri" panose="020F0502020204030204" pitchFamily="34" charset="0"/>
                <a:cs typeface="Calibri" panose="020F0502020204030204" pitchFamily="34" charset="0"/>
              </a:rPr>
              <a:t>Worthy to receive glory</a:t>
            </a:r>
          </a:p>
          <a:p>
            <a:pPr marR="0" algn="just" rtl="0">
              <a:spcAft>
                <a:spcPts val="600"/>
              </a:spcAft>
              <a:buClr>
                <a:schemeClr val="bg1"/>
              </a:buClr>
            </a:pPr>
            <a:r>
              <a:rPr lang="en-US" sz="2800" b="1" dirty="0">
                <a:solidFill>
                  <a:srgbClr val="FFFF00"/>
                </a:solidFill>
                <a:latin typeface="Calibri" panose="020F0502020204030204" pitchFamily="34" charset="0"/>
                <a:cs typeface="Calibri" panose="020F0502020204030204" pitchFamily="34" charset="0"/>
              </a:rPr>
              <a:t>      - Worthy to receive honor</a:t>
            </a:r>
          </a:p>
          <a:p>
            <a:pPr marR="0" algn="just" rtl="0">
              <a:spcAft>
                <a:spcPts val="600"/>
              </a:spcAft>
              <a:buClr>
                <a:schemeClr val="bg1"/>
              </a:buClr>
            </a:pPr>
            <a:r>
              <a:rPr lang="en-US" sz="2800" b="1" u="none" strike="noStrike" baseline="0" dirty="0">
                <a:solidFill>
                  <a:srgbClr val="FFFF00"/>
                </a:solidFill>
                <a:latin typeface="Calibri" panose="020F0502020204030204" pitchFamily="34" charset="0"/>
                <a:cs typeface="Calibri" panose="020F0502020204030204" pitchFamily="34" charset="0"/>
              </a:rPr>
              <a:t>      - Worthy to receive power</a:t>
            </a:r>
          </a:p>
          <a:p>
            <a:pPr marR="0" algn="just" rtl="0">
              <a:spcAft>
                <a:spcPts val="600"/>
              </a:spcAft>
              <a:buClr>
                <a:schemeClr val="bg1"/>
              </a:buClr>
            </a:pPr>
            <a:r>
              <a:rPr lang="en-US" sz="2800" b="1" dirty="0">
                <a:solidFill>
                  <a:srgbClr val="FFFF00"/>
                </a:solidFill>
                <a:latin typeface="Calibri" panose="020F0502020204030204" pitchFamily="34" charset="0"/>
                <a:cs typeface="Calibri" panose="020F0502020204030204" pitchFamily="34" charset="0"/>
              </a:rPr>
              <a:t>      - He is Creator of all</a:t>
            </a:r>
          </a:p>
          <a:p>
            <a:pPr marR="0" algn="just" rtl="0">
              <a:spcAft>
                <a:spcPts val="600"/>
              </a:spcAft>
              <a:buClr>
                <a:schemeClr val="bg1"/>
              </a:buClr>
            </a:pPr>
            <a:endParaRPr lang="en-US" sz="20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D859BA03-55F1-4AD7-ADC4-1DFB9FFC322C}"/>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Implication of Revelation Chapter Four</a:t>
            </a:r>
          </a:p>
        </p:txBody>
      </p:sp>
    </p:spTree>
    <p:extLst>
      <p:ext uri="{BB962C8B-B14F-4D97-AF65-F5344CB8AC3E}">
        <p14:creationId xmlns:p14="http://schemas.microsoft.com/office/powerpoint/2010/main" val="2764181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Seeing Heaven—Revelation Chapter Five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6109365"/>
          </a:xfrm>
          <a:prstGeom prst="rect">
            <a:avLst/>
          </a:prstGeom>
          <a:noFill/>
        </p:spPr>
        <p:txBody>
          <a:bodyPr wrap="square" rtlCol="0">
            <a:spAutoFit/>
          </a:bodyPr>
          <a:lstStyle/>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1  And I saw in the right hand of Him who sat on the throne a scroll written inside and on the back, sealed with seven seals.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2  Then I saw a strong angel proclaiming with a loud voice, "</a:t>
            </a:r>
            <a:r>
              <a:rPr lang="en-US" sz="2300" b="1" u="none" strike="noStrike" baseline="0" dirty="0">
                <a:solidFill>
                  <a:srgbClr val="FFFF00"/>
                </a:solidFill>
                <a:latin typeface="Calibri" panose="020F0502020204030204" pitchFamily="34" charset="0"/>
                <a:cs typeface="Calibri" panose="020F0502020204030204" pitchFamily="34" charset="0"/>
              </a:rPr>
              <a:t>Who is worthy to open the scroll and to loose its seals?"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3  And </a:t>
            </a:r>
            <a:r>
              <a:rPr lang="en-US" sz="2300" b="1" u="none" strike="noStrike" baseline="0" dirty="0">
                <a:solidFill>
                  <a:srgbClr val="FFFF00"/>
                </a:solidFill>
                <a:latin typeface="Calibri" panose="020F0502020204030204" pitchFamily="34" charset="0"/>
                <a:cs typeface="Calibri" panose="020F0502020204030204" pitchFamily="34" charset="0"/>
              </a:rPr>
              <a:t>no one in heaven or on the earth or under the earth </a:t>
            </a:r>
            <a:r>
              <a:rPr lang="en-US" sz="2300" b="1" u="none" strike="noStrike" baseline="0" dirty="0">
                <a:solidFill>
                  <a:schemeClr val="bg1"/>
                </a:solidFill>
                <a:latin typeface="Calibri" panose="020F0502020204030204" pitchFamily="34" charset="0"/>
                <a:cs typeface="Calibri" panose="020F0502020204030204" pitchFamily="34" charset="0"/>
              </a:rPr>
              <a:t>was able to open the scroll, or to look at it.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4  So I wept much, because no one was found worthy to open and read the scroll, or to look at it.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5  But one of the elders said to me, "Do not weep. Behold, the Lion of the tribe of Judah, the Root of David, has prevailed to open the scroll and to loose its seven seals."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6  And I looked, and behold, in the midst of the throne and of the four living creatures, and in the midst of the elders, stood a Lamb as though it had been slain, having seven horns and seven eyes, which are the seven Spirits of God sent out into all the earth.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7  Then He came and took the scroll out of the right hand of Him who sat on the throne.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8  Now </a:t>
            </a:r>
            <a:r>
              <a:rPr lang="en-US" sz="2300" b="1" u="none" strike="noStrike" baseline="0" dirty="0">
                <a:solidFill>
                  <a:srgbClr val="FFFF00"/>
                </a:solidFill>
                <a:latin typeface="Calibri" panose="020F0502020204030204" pitchFamily="34" charset="0"/>
                <a:cs typeface="Calibri" panose="020F0502020204030204" pitchFamily="34" charset="0"/>
              </a:rPr>
              <a:t>when He had taken the scroll</a:t>
            </a:r>
            <a:r>
              <a:rPr lang="en-US" sz="2300" b="1" u="none" strike="noStrike" baseline="0" dirty="0">
                <a:solidFill>
                  <a:schemeClr val="bg1"/>
                </a:solidFill>
                <a:latin typeface="Calibri" panose="020F0502020204030204" pitchFamily="34" charset="0"/>
                <a:cs typeface="Calibri" panose="020F0502020204030204" pitchFamily="34" charset="0"/>
              </a:rPr>
              <a:t>, the four living creatures and the twenty-four elders fell down before the Lamb, each having a harp, and golden bowls full of incense, which are </a:t>
            </a:r>
            <a:r>
              <a:rPr lang="en-US" sz="2300" b="1" u="none" strike="noStrike" baseline="0" dirty="0">
                <a:solidFill>
                  <a:srgbClr val="FFFF00"/>
                </a:solidFill>
                <a:latin typeface="Calibri" panose="020F0502020204030204" pitchFamily="34" charset="0"/>
                <a:cs typeface="Calibri" panose="020F0502020204030204" pitchFamily="34" charset="0"/>
              </a:rPr>
              <a:t>the prayers of the saints</a:t>
            </a:r>
            <a:r>
              <a:rPr lang="en-US" sz="2300" b="1" u="none" strike="noStrike" baseline="0" dirty="0">
                <a:solidFill>
                  <a:schemeClr val="bg1"/>
                </a:solidFill>
                <a:latin typeface="Calibri" panose="020F0502020204030204" pitchFamily="34" charset="0"/>
                <a:cs typeface="Calibri" panose="020F0502020204030204" pitchFamily="34" charset="0"/>
              </a:rPr>
              <a:t>. </a:t>
            </a:r>
            <a:endParaRPr lang="en-US" sz="23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68988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Seeing Heaven—Revelation Chapter Five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047536"/>
          </a:xfrm>
          <a:prstGeom prst="rect">
            <a:avLst/>
          </a:prstGeom>
          <a:noFill/>
        </p:spPr>
        <p:txBody>
          <a:bodyPr wrap="square" rtlCol="0">
            <a:spAutoFit/>
          </a:bodyPr>
          <a:lstStyle/>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9  And they sang a new song, saying: "You are worthy to take the scroll, And to open its seals; </a:t>
            </a:r>
            <a:r>
              <a:rPr lang="en-US" sz="2300" b="1" u="none" strike="noStrike" baseline="0" dirty="0">
                <a:solidFill>
                  <a:srgbClr val="FFFF00"/>
                </a:solidFill>
                <a:latin typeface="Calibri" panose="020F0502020204030204" pitchFamily="34" charset="0"/>
                <a:cs typeface="Calibri" panose="020F0502020204030204" pitchFamily="34" charset="0"/>
              </a:rPr>
              <a:t>For</a:t>
            </a:r>
            <a:r>
              <a:rPr lang="en-US" sz="2300" b="1" u="none" strike="noStrike" baseline="0" dirty="0">
                <a:solidFill>
                  <a:schemeClr val="bg1"/>
                </a:solidFill>
                <a:latin typeface="Calibri" panose="020F0502020204030204" pitchFamily="34" charset="0"/>
                <a:cs typeface="Calibri" panose="020F0502020204030204" pitchFamily="34" charset="0"/>
              </a:rPr>
              <a:t> You were slain, And </a:t>
            </a:r>
            <a:r>
              <a:rPr lang="en-US" sz="2300" b="1" u="none" strike="noStrike" baseline="0" dirty="0">
                <a:solidFill>
                  <a:srgbClr val="FFFF00"/>
                </a:solidFill>
                <a:latin typeface="Calibri" panose="020F0502020204030204" pitchFamily="34" charset="0"/>
                <a:cs typeface="Calibri" panose="020F0502020204030204" pitchFamily="34" charset="0"/>
              </a:rPr>
              <a:t>have redeemed us to God </a:t>
            </a:r>
            <a:r>
              <a:rPr lang="en-US" sz="2300" b="1" u="none" strike="noStrike" baseline="0" dirty="0">
                <a:solidFill>
                  <a:schemeClr val="bg1"/>
                </a:solidFill>
                <a:latin typeface="Calibri" panose="020F0502020204030204" pitchFamily="34" charset="0"/>
                <a:cs typeface="Calibri" panose="020F0502020204030204" pitchFamily="34" charset="0"/>
              </a:rPr>
              <a:t>by Your blood Out of every tribe and tongue and people and nation, </a:t>
            </a:r>
          </a:p>
          <a:p>
            <a:pPr marR="0" rtl="0"/>
            <a:r>
              <a:rPr lang="en-US" sz="2300" b="1" u="none" strike="noStrike" baseline="0" dirty="0">
                <a:solidFill>
                  <a:schemeClr val="bg1"/>
                </a:solidFill>
                <a:latin typeface="Calibri" panose="020F0502020204030204" pitchFamily="34" charset="0"/>
                <a:cs typeface="Calibri" panose="020F0502020204030204" pitchFamily="34" charset="0"/>
              </a:rPr>
              <a:t>  10  And </a:t>
            </a:r>
            <a:r>
              <a:rPr lang="en-US" sz="2300" b="1" u="none" strike="noStrike" baseline="0" dirty="0">
                <a:solidFill>
                  <a:srgbClr val="FFFF00"/>
                </a:solidFill>
                <a:latin typeface="Calibri" panose="020F0502020204030204" pitchFamily="34" charset="0"/>
                <a:cs typeface="Calibri" panose="020F0502020204030204" pitchFamily="34" charset="0"/>
              </a:rPr>
              <a:t>have made us kings and priests </a:t>
            </a:r>
            <a:r>
              <a:rPr lang="en-US" sz="2300" b="1" u="none" strike="noStrike" baseline="0" dirty="0">
                <a:solidFill>
                  <a:schemeClr val="bg1"/>
                </a:solidFill>
                <a:latin typeface="Calibri" panose="020F0502020204030204" pitchFamily="34" charset="0"/>
                <a:cs typeface="Calibri" panose="020F0502020204030204" pitchFamily="34" charset="0"/>
              </a:rPr>
              <a:t>to our God; And </a:t>
            </a:r>
            <a:r>
              <a:rPr lang="en-US" sz="2300" b="1" u="none" strike="noStrike" baseline="0" dirty="0">
                <a:solidFill>
                  <a:srgbClr val="FFFF00"/>
                </a:solidFill>
                <a:latin typeface="Calibri" panose="020F0502020204030204" pitchFamily="34" charset="0"/>
                <a:cs typeface="Calibri" panose="020F0502020204030204" pitchFamily="34" charset="0"/>
              </a:rPr>
              <a:t>we shall reign </a:t>
            </a:r>
            <a:r>
              <a:rPr lang="en-US" sz="2300" b="1" u="none" strike="noStrike" baseline="0" dirty="0">
                <a:solidFill>
                  <a:schemeClr val="bg1"/>
                </a:solidFill>
                <a:latin typeface="Calibri" panose="020F0502020204030204" pitchFamily="34" charset="0"/>
                <a:cs typeface="Calibri" panose="020F0502020204030204" pitchFamily="34" charset="0"/>
              </a:rPr>
              <a:t>on the earth."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11  Then I looked, and I heard the voice of many angels around the throne, the living creatures, and the elders; and the number of them was ten thousand times ten thousand, and thousands of thousands,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12  saying with a loud voice: "Worthy is the Lamb who was slain To receive </a:t>
            </a:r>
            <a:r>
              <a:rPr lang="en-US" sz="2300" b="1" u="none" strike="noStrike" baseline="0" dirty="0">
                <a:solidFill>
                  <a:srgbClr val="FFFF00"/>
                </a:solidFill>
                <a:latin typeface="Calibri" panose="020F0502020204030204" pitchFamily="34" charset="0"/>
                <a:cs typeface="Calibri" panose="020F0502020204030204" pitchFamily="34" charset="0"/>
              </a:rPr>
              <a:t>power</a:t>
            </a:r>
            <a:r>
              <a:rPr lang="en-US" sz="2300" b="1" u="none" strike="noStrike" baseline="0" dirty="0">
                <a:solidFill>
                  <a:schemeClr val="bg1"/>
                </a:solidFill>
                <a:latin typeface="Calibri" panose="020F0502020204030204" pitchFamily="34" charset="0"/>
                <a:cs typeface="Calibri" panose="020F0502020204030204" pitchFamily="34" charset="0"/>
              </a:rPr>
              <a:t> and </a:t>
            </a:r>
            <a:r>
              <a:rPr lang="en-US" sz="2300" b="1" u="none" strike="noStrike" baseline="0" dirty="0">
                <a:solidFill>
                  <a:srgbClr val="FFFF00"/>
                </a:solidFill>
                <a:latin typeface="Calibri" panose="020F0502020204030204" pitchFamily="34" charset="0"/>
                <a:cs typeface="Calibri" panose="020F0502020204030204" pitchFamily="34" charset="0"/>
              </a:rPr>
              <a:t>riches </a:t>
            </a:r>
            <a:r>
              <a:rPr lang="en-US" sz="2300" b="1" u="none" strike="noStrike" baseline="0" dirty="0">
                <a:solidFill>
                  <a:schemeClr val="bg1"/>
                </a:solidFill>
                <a:latin typeface="Calibri" panose="020F0502020204030204" pitchFamily="34" charset="0"/>
                <a:cs typeface="Calibri" panose="020F0502020204030204" pitchFamily="34" charset="0"/>
              </a:rPr>
              <a:t>and </a:t>
            </a:r>
            <a:r>
              <a:rPr lang="en-US" sz="2300" b="1" u="none" strike="noStrike" baseline="0" dirty="0">
                <a:solidFill>
                  <a:srgbClr val="FFFF00"/>
                </a:solidFill>
                <a:latin typeface="Calibri" panose="020F0502020204030204" pitchFamily="34" charset="0"/>
                <a:cs typeface="Calibri" panose="020F0502020204030204" pitchFamily="34" charset="0"/>
              </a:rPr>
              <a:t>wisdom</a:t>
            </a:r>
            <a:r>
              <a:rPr lang="en-US" sz="2300" b="1" u="none" strike="noStrike" baseline="0" dirty="0">
                <a:solidFill>
                  <a:schemeClr val="bg1"/>
                </a:solidFill>
                <a:latin typeface="Calibri" panose="020F0502020204030204" pitchFamily="34" charset="0"/>
                <a:cs typeface="Calibri" panose="020F0502020204030204" pitchFamily="34" charset="0"/>
              </a:rPr>
              <a:t>, And </a:t>
            </a:r>
            <a:r>
              <a:rPr lang="en-US" sz="2300" b="1" u="none" strike="noStrike" baseline="0" dirty="0">
                <a:solidFill>
                  <a:srgbClr val="FFFF00"/>
                </a:solidFill>
                <a:latin typeface="Calibri" panose="020F0502020204030204" pitchFamily="34" charset="0"/>
                <a:cs typeface="Calibri" panose="020F0502020204030204" pitchFamily="34" charset="0"/>
              </a:rPr>
              <a:t>strength</a:t>
            </a:r>
            <a:r>
              <a:rPr lang="en-US" sz="2300" b="1" u="none" strike="noStrike" baseline="0" dirty="0">
                <a:solidFill>
                  <a:schemeClr val="bg1"/>
                </a:solidFill>
                <a:latin typeface="Calibri" panose="020F0502020204030204" pitchFamily="34" charset="0"/>
                <a:cs typeface="Calibri" panose="020F0502020204030204" pitchFamily="34" charset="0"/>
              </a:rPr>
              <a:t> and </a:t>
            </a:r>
            <a:r>
              <a:rPr lang="en-US" sz="2300" b="1" u="none" strike="noStrike" baseline="0" dirty="0">
                <a:solidFill>
                  <a:srgbClr val="FFFF00"/>
                </a:solidFill>
                <a:latin typeface="Calibri" panose="020F0502020204030204" pitchFamily="34" charset="0"/>
                <a:cs typeface="Calibri" panose="020F0502020204030204" pitchFamily="34" charset="0"/>
              </a:rPr>
              <a:t>honor</a:t>
            </a:r>
            <a:r>
              <a:rPr lang="en-US" sz="2300" b="1" u="none" strike="noStrike" baseline="0" dirty="0">
                <a:solidFill>
                  <a:schemeClr val="bg1"/>
                </a:solidFill>
                <a:latin typeface="Calibri" panose="020F0502020204030204" pitchFamily="34" charset="0"/>
                <a:cs typeface="Calibri" panose="020F0502020204030204" pitchFamily="34" charset="0"/>
              </a:rPr>
              <a:t> and </a:t>
            </a:r>
            <a:r>
              <a:rPr lang="en-US" sz="2300" b="1" u="none" strike="noStrike" baseline="0" dirty="0">
                <a:solidFill>
                  <a:srgbClr val="FFFF00"/>
                </a:solidFill>
                <a:latin typeface="Calibri" panose="020F0502020204030204" pitchFamily="34" charset="0"/>
                <a:cs typeface="Calibri" panose="020F0502020204030204" pitchFamily="34" charset="0"/>
              </a:rPr>
              <a:t>glory</a:t>
            </a:r>
            <a:r>
              <a:rPr lang="en-US" sz="2300" b="1" u="none" strike="noStrike" baseline="0" dirty="0">
                <a:solidFill>
                  <a:schemeClr val="bg1"/>
                </a:solidFill>
                <a:latin typeface="Calibri" panose="020F0502020204030204" pitchFamily="34" charset="0"/>
                <a:cs typeface="Calibri" panose="020F0502020204030204" pitchFamily="34" charset="0"/>
              </a:rPr>
              <a:t> and </a:t>
            </a:r>
            <a:r>
              <a:rPr lang="en-US" sz="2300" b="1" u="none" strike="noStrike" baseline="0" dirty="0">
                <a:solidFill>
                  <a:srgbClr val="FFFF00"/>
                </a:solidFill>
                <a:latin typeface="Calibri" panose="020F0502020204030204" pitchFamily="34" charset="0"/>
                <a:cs typeface="Calibri" panose="020F0502020204030204" pitchFamily="34" charset="0"/>
              </a:rPr>
              <a:t>blessing</a:t>
            </a:r>
            <a:r>
              <a:rPr lang="en-US" sz="2300" b="1" u="none" strike="noStrike" baseline="0" dirty="0">
                <a:solidFill>
                  <a:schemeClr val="bg1"/>
                </a:solidFill>
                <a:latin typeface="Calibri" panose="020F0502020204030204" pitchFamily="34" charset="0"/>
                <a:cs typeface="Calibri" panose="020F0502020204030204" pitchFamily="34" charset="0"/>
              </a:rPr>
              <a:t>!"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13  And </a:t>
            </a:r>
            <a:r>
              <a:rPr lang="en-US" sz="2300" b="1" u="none" strike="noStrike" baseline="0" dirty="0">
                <a:solidFill>
                  <a:srgbClr val="FFFF00"/>
                </a:solidFill>
                <a:latin typeface="Calibri" panose="020F0502020204030204" pitchFamily="34" charset="0"/>
                <a:cs typeface="Calibri" panose="020F0502020204030204" pitchFamily="34" charset="0"/>
              </a:rPr>
              <a:t>every creature </a:t>
            </a:r>
            <a:r>
              <a:rPr lang="en-US" sz="2300" b="1" u="none" strike="noStrike" baseline="0" dirty="0">
                <a:solidFill>
                  <a:schemeClr val="bg1"/>
                </a:solidFill>
                <a:latin typeface="Calibri" panose="020F0502020204030204" pitchFamily="34" charset="0"/>
                <a:cs typeface="Calibri" panose="020F0502020204030204" pitchFamily="34" charset="0"/>
              </a:rPr>
              <a:t>which is in heaven and </a:t>
            </a:r>
            <a:r>
              <a:rPr lang="en-US" sz="2300" b="1" u="none" strike="noStrike" baseline="0" dirty="0">
                <a:solidFill>
                  <a:srgbClr val="FFFF00"/>
                </a:solidFill>
                <a:latin typeface="Calibri" panose="020F0502020204030204" pitchFamily="34" charset="0"/>
                <a:cs typeface="Calibri" panose="020F0502020204030204" pitchFamily="34" charset="0"/>
              </a:rPr>
              <a:t>on the earth </a:t>
            </a:r>
            <a:r>
              <a:rPr lang="en-US" sz="2300" b="1" u="none" strike="noStrike" baseline="0" dirty="0">
                <a:solidFill>
                  <a:schemeClr val="bg1"/>
                </a:solidFill>
                <a:latin typeface="Calibri" panose="020F0502020204030204" pitchFamily="34" charset="0"/>
                <a:cs typeface="Calibri" panose="020F0502020204030204" pitchFamily="34" charset="0"/>
              </a:rPr>
              <a:t>and under the earth and such as are </a:t>
            </a:r>
            <a:r>
              <a:rPr lang="en-US" sz="2300" b="1" u="none" strike="noStrike" baseline="0" dirty="0">
                <a:solidFill>
                  <a:srgbClr val="FFFF00"/>
                </a:solidFill>
                <a:latin typeface="Calibri" panose="020F0502020204030204" pitchFamily="34" charset="0"/>
                <a:cs typeface="Calibri" panose="020F0502020204030204" pitchFamily="34" charset="0"/>
              </a:rPr>
              <a:t>in the sea</a:t>
            </a:r>
            <a:r>
              <a:rPr lang="en-US" sz="2300" b="1" u="none" strike="noStrike" baseline="0" dirty="0">
                <a:solidFill>
                  <a:schemeClr val="bg1"/>
                </a:solidFill>
                <a:latin typeface="Calibri" panose="020F0502020204030204" pitchFamily="34" charset="0"/>
                <a:cs typeface="Calibri" panose="020F0502020204030204" pitchFamily="34" charset="0"/>
              </a:rPr>
              <a:t>, and </a:t>
            </a:r>
            <a:r>
              <a:rPr lang="en-US" sz="2300" b="1" u="none" strike="noStrike" baseline="0" dirty="0">
                <a:solidFill>
                  <a:srgbClr val="FFFF00"/>
                </a:solidFill>
                <a:latin typeface="Calibri" panose="020F0502020204030204" pitchFamily="34" charset="0"/>
                <a:cs typeface="Calibri" panose="020F0502020204030204" pitchFamily="34" charset="0"/>
              </a:rPr>
              <a:t>all</a:t>
            </a:r>
            <a:r>
              <a:rPr lang="en-US" sz="2300" b="1" u="none" strike="noStrike" baseline="0" dirty="0">
                <a:solidFill>
                  <a:schemeClr val="bg1"/>
                </a:solidFill>
                <a:latin typeface="Calibri" panose="020F0502020204030204" pitchFamily="34" charset="0"/>
                <a:cs typeface="Calibri" panose="020F0502020204030204" pitchFamily="34" charset="0"/>
              </a:rPr>
              <a:t> that are in them, I heard saying: "Blessing and honor and glory and power Be to Him who sits on the throne, And to the Lamb, forever and ever!" </a:t>
            </a:r>
          </a:p>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14  Then the four living creatures said, "</a:t>
            </a:r>
            <a:r>
              <a:rPr lang="en-US" sz="2300" b="1" u="none" strike="noStrike" baseline="0" dirty="0">
                <a:solidFill>
                  <a:srgbClr val="FFFF00"/>
                </a:solidFill>
                <a:latin typeface="Calibri" panose="020F0502020204030204" pitchFamily="34" charset="0"/>
                <a:cs typeface="Calibri" panose="020F0502020204030204" pitchFamily="34" charset="0"/>
              </a:rPr>
              <a:t>Amen</a:t>
            </a:r>
            <a:r>
              <a:rPr lang="en-US" sz="2300" b="1" u="none" strike="noStrike" baseline="0" dirty="0">
                <a:solidFill>
                  <a:schemeClr val="bg1"/>
                </a:solidFill>
                <a:latin typeface="Calibri" panose="020F0502020204030204" pitchFamily="34" charset="0"/>
                <a:cs typeface="Calibri" panose="020F0502020204030204" pitchFamily="34" charset="0"/>
              </a:rPr>
              <a:t>!" And </a:t>
            </a:r>
            <a:r>
              <a:rPr lang="en-US" sz="2300" b="1" u="none" strike="noStrike" baseline="0" dirty="0">
                <a:solidFill>
                  <a:srgbClr val="FFFF00"/>
                </a:solidFill>
                <a:latin typeface="Calibri" panose="020F0502020204030204" pitchFamily="34" charset="0"/>
                <a:cs typeface="Calibri" panose="020F0502020204030204" pitchFamily="34" charset="0"/>
              </a:rPr>
              <a:t>the twenty-four elders</a:t>
            </a:r>
            <a:r>
              <a:rPr lang="en-US" sz="2300" b="1" u="none" strike="noStrike" baseline="0" dirty="0">
                <a:solidFill>
                  <a:schemeClr val="bg1"/>
                </a:solidFill>
                <a:latin typeface="Calibri" panose="020F0502020204030204" pitchFamily="34" charset="0"/>
                <a:cs typeface="Calibri" panose="020F0502020204030204" pitchFamily="34" charset="0"/>
              </a:rPr>
              <a:t> fell down and </a:t>
            </a:r>
            <a:r>
              <a:rPr lang="en-US" sz="2300" b="1" u="none" strike="noStrike" baseline="0" dirty="0">
                <a:solidFill>
                  <a:srgbClr val="FFFF00"/>
                </a:solidFill>
                <a:latin typeface="Calibri" panose="020F0502020204030204" pitchFamily="34" charset="0"/>
                <a:cs typeface="Calibri" panose="020F0502020204030204" pitchFamily="34" charset="0"/>
              </a:rPr>
              <a:t>worshiped Him </a:t>
            </a:r>
            <a:r>
              <a:rPr lang="en-US" sz="2300" b="1" u="none" strike="noStrike" baseline="0" dirty="0">
                <a:solidFill>
                  <a:schemeClr val="bg1"/>
                </a:solidFill>
                <a:latin typeface="Calibri" panose="020F0502020204030204" pitchFamily="34" charset="0"/>
                <a:cs typeface="Calibri" panose="020F0502020204030204" pitchFamily="34" charset="0"/>
              </a:rPr>
              <a:t>who lives forever and ever. </a:t>
            </a:r>
            <a:endParaRPr lang="en-US" sz="23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8859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5893921"/>
          </a:xfrm>
          <a:prstGeom prst="rect">
            <a:avLst/>
          </a:prstGeom>
          <a:noFill/>
        </p:spPr>
        <p:txBody>
          <a:bodyPr wrap="square" rtlCol="0">
            <a:spAutoFit/>
          </a:bodyPr>
          <a:lstStyle/>
          <a:p>
            <a:pPr marL="342900" marR="0" indent="-342900" algn="just" rtl="0">
              <a:buClr>
                <a:schemeClr val="bg1"/>
              </a:buClr>
              <a:buFont typeface="Arial" panose="020B0604020202020204" pitchFamily="34" charset="0"/>
              <a:buChar char="•"/>
            </a:pPr>
            <a:endParaRPr lang="en-US" sz="1200" b="1" u="none" strike="noStrike" baseline="0" dirty="0">
              <a:solidFill>
                <a:srgbClr val="FFFF00"/>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u="none" strike="noStrike" baseline="0" dirty="0">
                <a:solidFill>
                  <a:schemeClr val="bg1"/>
                </a:solidFill>
                <a:latin typeface="Calibri" panose="020F0502020204030204" pitchFamily="34" charset="0"/>
                <a:cs typeface="Calibri" panose="020F0502020204030204" pitchFamily="34" charset="0"/>
              </a:rPr>
              <a:t>Only God knows the future</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Jesus is God, He is Deity</a:t>
            </a:r>
          </a:p>
          <a:p>
            <a:pPr marL="342900" marR="0" indent="-342900" algn="just" rtl="0">
              <a:spcAft>
                <a:spcPts val="600"/>
              </a:spcAft>
              <a:buClr>
                <a:schemeClr val="bg1"/>
              </a:buClr>
              <a:buFont typeface="Arial" panose="020B0604020202020204" pitchFamily="34" charset="0"/>
              <a:buChar char="•"/>
            </a:pPr>
            <a:r>
              <a:rPr lang="en-US" sz="3000" b="1" u="none" strike="noStrike" baseline="0" dirty="0">
                <a:solidFill>
                  <a:schemeClr val="bg1"/>
                </a:solidFill>
                <a:latin typeface="Calibri" panose="020F0502020204030204" pitchFamily="34" charset="0"/>
                <a:cs typeface="Calibri" panose="020F0502020204030204" pitchFamily="34" charset="0"/>
              </a:rPr>
              <a:t>He is </a:t>
            </a:r>
            <a:r>
              <a:rPr lang="en-US" sz="3000" b="1" dirty="0">
                <a:solidFill>
                  <a:schemeClr val="bg1"/>
                </a:solidFill>
                <a:latin typeface="Calibri" panose="020F0502020204030204" pitchFamily="34" charset="0"/>
                <a:cs typeface="Calibri" panose="020F0502020204030204" pitchFamily="34" charset="0"/>
              </a:rPr>
              <a:t>as worthy as the One on the throne to be praised</a:t>
            </a:r>
          </a:p>
          <a:p>
            <a:pPr marL="342900" marR="0" indent="-342900" algn="just" rtl="0">
              <a:spcAft>
                <a:spcPts val="600"/>
              </a:spcAft>
              <a:buClr>
                <a:schemeClr val="bg1"/>
              </a:buClr>
              <a:buFont typeface="Arial" panose="020B0604020202020204" pitchFamily="34" charset="0"/>
              <a:buChar char="•"/>
            </a:pPr>
            <a:r>
              <a:rPr lang="en-US" sz="3000" b="1" u="none" strike="noStrike" baseline="0" dirty="0">
                <a:solidFill>
                  <a:schemeClr val="bg1"/>
                </a:solidFill>
                <a:latin typeface="Calibri" panose="020F0502020204030204" pitchFamily="34" charset="0"/>
                <a:cs typeface="Calibri" panose="020F0502020204030204" pitchFamily="34" charset="0"/>
              </a:rPr>
              <a:t>All heaven worships Jesus</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Our prayers are used in heaven to praise Him</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Saints are redeemed, a kingdom of priests, reign</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Worthy to receive: power, riches, wisdom, strength, honor, glory,     and blessings</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All creation worship Him, (who is the only one who does not?)</a:t>
            </a:r>
          </a:p>
          <a:p>
            <a:pPr marL="342900" marR="0" indent="-342900" algn="just" rtl="0">
              <a:spcAft>
                <a:spcPts val="6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honor we have to worship Him</a:t>
            </a:r>
          </a:p>
          <a:p>
            <a:pPr marL="342900" marR="0" indent="-342900" algn="just" rtl="0">
              <a:spcAft>
                <a:spcPts val="600"/>
              </a:spcAft>
              <a:buClr>
                <a:schemeClr val="bg1"/>
              </a:buClr>
              <a:buFont typeface="Arial" panose="020B0604020202020204" pitchFamily="34" charset="0"/>
              <a:buChar char="•"/>
            </a:pPr>
            <a:endParaRPr lang="en-US" sz="20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D859BA03-55F1-4AD7-ADC4-1DFB9FFC322C}"/>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Implication of Revelation Chapter Five</a:t>
            </a:r>
          </a:p>
        </p:txBody>
      </p:sp>
    </p:spTree>
    <p:extLst>
      <p:ext uri="{BB962C8B-B14F-4D97-AF65-F5344CB8AC3E}">
        <p14:creationId xmlns:p14="http://schemas.microsoft.com/office/powerpoint/2010/main" val="48781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The Path to Enter in Heaven</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a:t>
            </a:r>
            <a:r>
              <a:rPr lang="en-US" sz="3200" dirty="0"/>
              <a:t>Mark 16:16</a:t>
            </a:r>
            <a:endParaRPr sz="3200" dirty="0"/>
          </a:p>
          <a:p>
            <a:pPr marL="742950" lvl="1" indent="-285750">
              <a:lnSpc>
                <a:spcPct val="150000"/>
              </a:lnSpc>
              <a:spcBef>
                <a:spcPts val="200"/>
              </a:spcBef>
              <a:buSzPts val="3000"/>
            </a:pPr>
            <a:r>
              <a:rPr lang="en-US" sz="3200" dirty="0">
                <a:solidFill>
                  <a:schemeClr val="lt1"/>
                </a:solidFill>
              </a:rPr>
              <a:t>  Repent 							Luke 13:3</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sins washed away	Acts 22:16</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a:t>
            </a:r>
            <a:r>
              <a:rPr lang="en-US" sz="3200" i="1" dirty="0">
                <a:solidFill>
                  <a:srgbClr val="FFFF00"/>
                </a:solidFill>
              </a:rPr>
              <a:t>Flock—Hi</a:t>
            </a:r>
            <a:r>
              <a:rPr lang="en-US" sz="3200" b="1" i="1" dirty="0">
                <a:solidFill>
                  <a:srgbClr val="FFFF00"/>
                </a:solidFill>
              </a:rPr>
              <a:t>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183691006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12551</TotalTime>
  <Words>1406</Words>
  <Application>Microsoft Office PowerPoint</Application>
  <PresentationFormat>Widescreen</PresentationFormat>
  <Paragraphs>71</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Cambria</vt:lpstr>
      <vt:lpstr>Office Theme</vt:lpstr>
      <vt:lpstr>Seeing Heaven As God Sees Heaven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Path to Enter in Heaven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789</cp:revision>
  <cp:lastPrinted>2020-11-01T13:38:03Z</cp:lastPrinted>
  <dcterms:modified xsi:type="dcterms:W3CDTF">2020-11-02T15:42:55Z</dcterms:modified>
</cp:coreProperties>
</file>