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55"/>
  </p:notesMasterIdLst>
  <p:handoutMasterIdLst>
    <p:handoutMasterId r:id="rId56"/>
  </p:handoutMasterIdLst>
  <p:sldIdLst>
    <p:sldId id="1860" r:id="rId2"/>
    <p:sldId id="2236" r:id="rId3"/>
    <p:sldId id="2852" r:id="rId4"/>
    <p:sldId id="2853" r:id="rId5"/>
    <p:sldId id="2861" r:id="rId6"/>
    <p:sldId id="2862" r:id="rId7"/>
    <p:sldId id="2863" r:id="rId8"/>
    <p:sldId id="2864" r:id="rId9"/>
    <p:sldId id="2865" r:id="rId10"/>
    <p:sldId id="2866" r:id="rId11"/>
    <p:sldId id="2867" r:id="rId12"/>
    <p:sldId id="2871" r:id="rId13"/>
    <p:sldId id="2872" r:id="rId14"/>
    <p:sldId id="2868" r:id="rId15"/>
    <p:sldId id="2869" r:id="rId16"/>
    <p:sldId id="2854" r:id="rId17"/>
    <p:sldId id="2873" r:id="rId18"/>
    <p:sldId id="2874" r:id="rId19"/>
    <p:sldId id="2875" r:id="rId20"/>
    <p:sldId id="2881" r:id="rId21"/>
    <p:sldId id="2857" r:id="rId22"/>
    <p:sldId id="2859" r:id="rId23"/>
    <p:sldId id="2882" r:id="rId24"/>
    <p:sldId id="2883" r:id="rId25"/>
    <p:sldId id="2884" r:id="rId26"/>
    <p:sldId id="2860" r:id="rId27"/>
    <p:sldId id="2885" r:id="rId28"/>
    <p:sldId id="2886" r:id="rId29"/>
    <p:sldId id="2855" r:id="rId30"/>
    <p:sldId id="2887" r:id="rId31"/>
    <p:sldId id="2888" r:id="rId32"/>
    <p:sldId id="2889" r:id="rId33"/>
    <p:sldId id="2890" r:id="rId34"/>
    <p:sldId id="2891" r:id="rId35"/>
    <p:sldId id="2892" r:id="rId36"/>
    <p:sldId id="2893" r:id="rId37"/>
    <p:sldId id="2898" r:id="rId38"/>
    <p:sldId id="2894" r:id="rId39"/>
    <p:sldId id="2897" r:id="rId40"/>
    <p:sldId id="2899" r:id="rId41"/>
    <p:sldId id="2895" r:id="rId42"/>
    <p:sldId id="2900" r:id="rId43"/>
    <p:sldId id="2905" r:id="rId44"/>
    <p:sldId id="2901" r:id="rId45"/>
    <p:sldId id="2904" r:id="rId46"/>
    <p:sldId id="2896" r:id="rId47"/>
    <p:sldId id="2906" r:id="rId48"/>
    <p:sldId id="2907" r:id="rId49"/>
    <p:sldId id="2908" r:id="rId50"/>
    <p:sldId id="2909" r:id="rId51"/>
    <p:sldId id="2910" r:id="rId52"/>
    <p:sldId id="2911" r:id="rId53"/>
    <p:sldId id="2912" r:id="rId54"/>
  </p:sldIdLst>
  <p:sldSz cx="12192000" cy="6858000"/>
  <p:notesSz cx="7023100" cy="93091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168" userDrawn="1">
          <p15:clr>
            <a:srgbClr val="A4A3A4"/>
          </p15:clr>
        </p15:guide>
        <p15:guide id="2" pos="381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an" initials="D" lastIdx="6" clrIdx="0">
    <p:extLst>
      <p:ext uri="{19B8F6BF-5375-455C-9EA6-DF929625EA0E}">
        <p15:presenceInfo xmlns:p15="http://schemas.microsoft.com/office/powerpoint/2012/main" userId="Da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04070C"/>
    <a:srgbClr val="152543"/>
    <a:srgbClr val="860A0A"/>
    <a:srgbClr val="90AAFE"/>
    <a:srgbClr val="0083E6"/>
    <a:srgbClr val="D9E2FF"/>
    <a:srgbClr val="E6E6E6"/>
    <a:srgbClr val="8FE2FF"/>
    <a:srgbClr val="D2A1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018" autoAdjust="0"/>
    <p:restoredTop sz="95256" autoAdjust="0"/>
  </p:normalViewPr>
  <p:slideViewPr>
    <p:cSldViewPr snapToGrid="0">
      <p:cViewPr varScale="1">
        <p:scale>
          <a:sx n="105" d="100"/>
          <a:sy n="105" d="100"/>
        </p:scale>
        <p:origin x="372" y="114"/>
      </p:cViewPr>
      <p:guideLst>
        <p:guide orient="horz" pos="3168"/>
        <p:guide pos="3816"/>
      </p:guideLst>
    </p:cSldViewPr>
  </p:slid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100" d="100"/>
        <a:sy n="100" d="100"/>
      </p:scale>
      <p:origin x="0" y="-4598"/>
    </p:cViewPr>
  </p:sorterViewPr>
  <p:notesViewPr>
    <p:cSldViewPr snapToGrid="0" showGuides="1">
      <p:cViewPr varScale="1">
        <p:scale>
          <a:sx n="61" d="100"/>
          <a:sy n="61" d="100"/>
        </p:scale>
        <p:origin x="3125" y="67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commentAuthors" Target="commentAuthors.xml"/><Relationship Id="rId61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2DC05C11-85CC-4A72-8840-09EA5F247F0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2" y="0"/>
            <a:ext cx="3043762" cy="465927"/>
          </a:xfrm>
          <a:prstGeom prst="rect">
            <a:avLst/>
          </a:prstGeom>
        </p:spPr>
        <p:txBody>
          <a:bodyPr vert="horz" lIns="90553" tIns="45277" rIns="90553" bIns="45277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1ABB54F-94B3-489C-836B-EE56E076C80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77770" y="0"/>
            <a:ext cx="3043762" cy="465927"/>
          </a:xfrm>
          <a:prstGeom prst="rect">
            <a:avLst/>
          </a:prstGeom>
        </p:spPr>
        <p:txBody>
          <a:bodyPr vert="horz" lIns="90553" tIns="45277" rIns="90553" bIns="45277" rtlCol="0"/>
          <a:lstStyle>
            <a:lvl1pPr algn="r">
              <a:defRPr sz="1200"/>
            </a:lvl1pPr>
          </a:lstStyle>
          <a:p>
            <a:fld id="{E394A81C-ADBD-4272-AFB6-C20F19B759A6}" type="datetimeFigureOut">
              <a:rPr lang="en-US" smtClean="0"/>
              <a:t>10/25/2020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E42178E-8AB7-47FE-B318-6C37AEC248C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2" y="8843173"/>
            <a:ext cx="3043762" cy="465927"/>
          </a:xfrm>
          <a:prstGeom prst="rect">
            <a:avLst/>
          </a:prstGeom>
        </p:spPr>
        <p:txBody>
          <a:bodyPr vert="horz" lIns="90553" tIns="45277" rIns="90553" bIns="45277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5860AB7-3333-4EF5-BA29-252D24B81CB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77770" y="8843173"/>
            <a:ext cx="3043762" cy="465927"/>
          </a:xfrm>
          <a:prstGeom prst="rect">
            <a:avLst/>
          </a:prstGeom>
        </p:spPr>
        <p:txBody>
          <a:bodyPr vert="horz" lIns="90553" tIns="45277" rIns="90553" bIns="45277" rtlCol="0" anchor="b"/>
          <a:lstStyle>
            <a:lvl1pPr algn="r">
              <a:defRPr sz="1200"/>
            </a:lvl1pPr>
          </a:lstStyle>
          <a:p>
            <a:fld id="{FF1C3FAF-1055-4D9E-94CE-AB3C222662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90901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698500"/>
            <a:ext cx="6205538" cy="34909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299" tIns="93299" rIns="93299" bIns="93299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:notes"/>
          <p:cNvSpPr txBox="1">
            <a:spLocks noGrp="1"/>
          </p:cNvSpPr>
          <p:nvPr>
            <p:ph type="body" idx="1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spcFirstLastPara="1" wrap="square" lIns="93299" tIns="93299" rIns="93299" bIns="93299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78" name="Google Shape;7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698500"/>
            <a:ext cx="6203950" cy="34909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97762651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:notes"/>
          <p:cNvSpPr txBox="1">
            <a:spLocks noGrp="1"/>
          </p:cNvSpPr>
          <p:nvPr>
            <p:ph type="body" idx="1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spcFirstLastPara="1" wrap="square" lIns="93299" tIns="93299" rIns="93299" bIns="93299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78" name="Google Shape;7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698500"/>
            <a:ext cx="6203950" cy="34909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70098001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:notes"/>
          <p:cNvSpPr txBox="1">
            <a:spLocks noGrp="1"/>
          </p:cNvSpPr>
          <p:nvPr>
            <p:ph type="body" idx="1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spcFirstLastPara="1" wrap="square" lIns="93299" tIns="93299" rIns="93299" bIns="93299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78" name="Google Shape;7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698500"/>
            <a:ext cx="6203950" cy="34909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24585118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:notes"/>
          <p:cNvSpPr txBox="1">
            <a:spLocks noGrp="1"/>
          </p:cNvSpPr>
          <p:nvPr>
            <p:ph type="body" idx="1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spcFirstLastPara="1" wrap="square" lIns="93299" tIns="93299" rIns="93299" bIns="93299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78" name="Google Shape;7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698500"/>
            <a:ext cx="6203950" cy="34909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32696289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:notes"/>
          <p:cNvSpPr txBox="1">
            <a:spLocks noGrp="1"/>
          </p:cNvSpPr>
          <p:nvPr>
            <p:ph type="body" idx="1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spcFirstLastPara="1" wrap="square" lIns="93299" tIns="93299" rIns="93299" bIns="93299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78" name="Google Shape;7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698500"/>
            <a:ext cx="6203950" cy="34909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33461129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:notes"/>
          <p:cNvSpPr txBox="1">
            <a:spLocks noGrp="1"/>
          </p:cNvSpPr>
          <p:nvPr>
            <p:ph type="body" idx="1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spcFirstLastPara="1" wrap="square" lIns="93299" tIns="93299" rIns="93299" bIns="93299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78" name="Google Shape;7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698500"/>
            <a:ext cx="6203950" cy="34909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51766553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:notes"/>
          <p:cNvSpPr txBox="1">
            <a:spLocks noGrp="1"/>
          </p:cNvSpPr>
          <p:nvPr>
            <p:ph type="body" idx="1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spcFirstLastPara="1" wrap="square" lIns="93299" tIns="93299" rIns="93299" bIns="93299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78" name="Google Shape;7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698500"/>
            <a:ext cx="6203950" cy="34909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88769369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:notes"/>
          <p:cNvSpPr txBox="1">
            <a:spLocks noGrp="1"/>
          </p:cNvSpPr>
          <p:nvPr>
            <p:ph type="body" idx="1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spcFirstLastPara="1" wrap="square" lIns="93299" tIns="93299" rIns="93299" bIns="93299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78" name="Google Shape;7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698500"/>
            <a:ext cx="6203950" cy="34909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50735959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:notes"/>
          <p:cNvSpPr txBox="1">
            <a:spLocks noGrp="1"/>
          </p:cNvSpPr>
          <p:nvPr>
            <p:ph type="body" idx="1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spcFirstLastPara="1" wrap="square" lIns="93299" tIns="93299" rIns="93299" bIns="93299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78" name="Google Shape;7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698500"/>
            <a:ext cx="6203950" cy="34909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63304872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:notes"/>
          <p:cNvSpPr txBox="1">
            <a:spLocks noGrp="1"/>
          </p:cNvSpPr>
          <p:nvPr>
            <p:ph type="body" idx="1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spcFirstLastPara="1" wrap="square" lIns="93299" tIns="93299" rIns="93299" bIns="93299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78" name="Google Shape;7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698500"/>
            <a:ext cx="6203950" cy="34909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74881444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:notes"/>
          <p:cNvSpPr txBox="1">
            <a:spLocks noGrp="1"/>
          </p:cNvSpPr>
          <p:nvPr>
            <p:ph type="body" idx="1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spcFirstLastPara="1" wrap="square" lIns="93299" tIns="93299" rIns="93299" bIns="93299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78" name="Google Shape;7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698500"/>
            <a:ext cx="6203950" cy="34909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733530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:notes"/>
          <p:cNvSpPr txBox="1">
            <a:spLocks noGrp="1"/>
          </p:cNvSpPr>
          <p:nvPr>
            <p:ph type="body" idx="1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spcFirstLastPara="1" wrap="square" lIns="93299" tIns="93299" rIns="93299" bIns="93299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78" name="Google Shape;7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698500"/>
            <a:ext cx="6203950" cy="34909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59339333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:notes"/>
          <p:cNvSpPr txBox="1">
            <a:spLocks noGrp="1"/>
          </p:cNvSpPr>
          <p:nvPr>
            <p:ph type="body" idx="1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spcFirstLastPara="1" wrap="square" lIns="93299" tIns="93299" rIns="93299" bIns="93299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78" name="Google Shape;7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698500"/>
            <a:ext cx="6203950" cy="34909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3596453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:notes"/>
          <p:cNvSpPr txBox="1">
            <a:spLocks noGrp="1"/>
          </p:cNvSpPr>
          <p:nvPr>
            <p:ph type="body" idx="1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spcFirstLastPara="1" wrap="square" lIns="93299" tIns="93299" rIns="93299" bIns="93299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78" name="Google Shape;7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698500"/>
            <a:ext cx="6203950" cy="34909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82343704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:notes"/>
          <p:cNvSpPr txBox="1">
            <a:spLocks noGrp="1"/>
          </p:cNvSpPr>
          <p:nvPr>
            <p:ph type="body" idx="1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spcFirstLastPara="1" wrap="square" lIns="93299" tIns="93299" rIns="93299" bIns="93299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78" name="Google Shape;7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698500"/>
            <a:ext cx="6203950" cy="34909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1904337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:notes"/>
          <p:cNvSpPr txBox="1">
            <a:spLocks noGrp="1"/>
          </p:cNvSpPr>
          <p:nvPr>
            <p:ph type="body" idx="1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spcFirstLastPara="1" wrap="square" lIns="93299" tIns="93299" rIns="93299" bIns="93299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78" name="Google Shape;7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698500"/>
            <a:ext cx="6203950" cy="34909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09078090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:notes"/>
          <p:cNvSpPr txBox="1">
            <a:spLocks noGrp="1"/>
          </p:cNvSpPr>
          <p:nvPr>
            <p:ph type="body" idx="1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spcFirstLastPara="1" wrap="square" lIns="93299" tIns="93299" rIns="93299" bIns="93299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78" name="Google Shape;7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698500"/>
            <a:ext cx="6203950" cy="34909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15665133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:notes"/>
          <p:cNvSpPr txBox="1">
            <a:spLocks noGrp="1"/>
          </p:cNvSpPr>
          <p:nvPr>
            <p:ph type="body" idx="1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spcFirstLastPara="1" wrap="square" lIns="93299" tIns="93299" rIns="93299" bIns="93299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78" name="Google Shape;7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698500"/>
            <a:ext cx="6203950" cy="34909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641959647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:notes"/>
          <p:cNvSpPr txBox="1">
            <a:spLocks noGrp="1"/>
          </p:cNvSpPr>
          <p:nvPr>
            <p:ph type="body" idx="1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spcFirstLastPara="1" wrap="square" lIns="93299" tIns="93299" rIns="93299" bIns="93299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78" name="Google Shape;7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698500"/>
            <a:ext cx="6203950" cy="34909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151732400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:notes"/>
          <p:cNvSpPr txBox="1">
            <a:spLocks noGrp="1"/>
          </p:cNvSpPr>
          <p:nvPr>
            <p:ph type="body" idx="1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spcFirstLastPara="1" wrap="square" lIns="93299" tIns="93299" rIns="93299" bIns="93299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78" name="Google Shape;7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698500"/>
            <a:ext cx="6203950" cy="34909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623653596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:notes"/>
          <p:cNvSpPr txBox="1">
            <a:spLocks noGrp="1"/>
          </p:cNvSpPr>
          <p:nvPr>
            <p:ph type="body" idx="1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spcFirstLastPara="1" wrap="square" lIns="93299" tIns="93299" rIns="93299" bIns="93299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78" name="Google Shape;7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698500"/>
            <a:ext cx="6203950" cy="34909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822205263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:notes"/>
          <p:cNvSpPr txBox="1">
            <a:spLocks noGrp="1"/>
          </p:cNvSpPr>
          <p:nvPr>
            <p:ph type="body" idx="1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spcFirstLastPara="1" wrap="square" lIns="93299" tIns="93299" rIns="93299" bIns="93299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78" name="Google Shape;7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698500"/>
            <a:ext cx="6203950" cy="34909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392045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:notes"/>
          <p:cNvSpPr txBox="1">
            <a:spLocks noGrp="1"/>
          </p:cNvSpPr>
          <p:nvPr>
            <p:ph type="body" idx="1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spcFirstLastPara="1" wrap="square" lIns="93299" tIns="93299" rIns="93299" bIns="93299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78" name="Google Shape;7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698500"/>
            <a:ext cx="6203950" cy="34909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734981752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:notes"/>
          <p:cNvSpPr txBox="1">
            <a:spLocks noGrp="1"/>
          </p:cNvSpPr>
          <p:nvPr>
            <p:ph type="body" idx="1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spcFirstLastPara="1" wrap="square" lIns="93299" tIns="93299" rIns="93299" bIns="93299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78" name="Google Shape;7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698500"/>
            <a:ext cx="6203950" cy="34909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033173695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:notes"/>
          <p:cNvSpPr txBox="1">
            <a:spLocks noGrp="1"/>
          </p:cNvSpPr>
          <p:nvPr>
            <p:ph type="body" idx="1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spcFirstLastPara="1" wrap="square" lIns="93299" tIns="93299" rIns="93299" bIns="93299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78" name="Google Shape;7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698500"/>
            <a:ext cx="6203950" cy="34909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763466200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:notes"/>
          <p:cNvSpPr txBox="1">
            <a:spLocks noGrp="1"/>
          </p:cNvSpPr>
          <p:nvPr>
            <p:ph type="body" idx="1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spcFirstLastPara="1" wrap="square" lIns="93299" tIns="93299" rIns="93299" bIns="93299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78" name="Google Shape;7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698500"/>
            <a:ext cx="6203950" cy="34909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231697019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:notes"/>
          <p:cNvSpPr txBox="1">
            <a:spLocks noGrp="1"/>
          </p:cNvSpPr>
          <p:nvPr>
            <p:ph type="body" idx="1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spcFirstLastPara="1" wrap="square" lIns="93299" tIns="93299" rIns="93299" bIns="93299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78" name="Google Shape;7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698500"/>
            <a:ext cx="6203950" cy="34909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148431325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:notes"/>
          <p:cNvSpPr txBox="1">
            <a:spLocks noGrp="1"/>
          </p:cNvSpPr>
          <p:nvPr>
            <p:ph type="body" idx="1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spcFirstLastPara="1" wrap="square" lIns="93299" tIns="93299" rIns="93299" bIns="93299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78" name="Google Shape;7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698500"/>
            <a:ext cx="6203950" cy="34909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775404710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:notes"/>
          <p:cNvSpPr txBox="1">
            <a:spLocks noGrp="1"/>
          </p:cNvSpPr>
          <p:nvPr>
            <p:ph type="body" idx="1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spcFirstLastPara="1" wrap="square" lIns="93299" tIns="93299" rIns="93299" bIns="93299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78" name="Google Shape;7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698500"/>
            <a:ext cx="6203950" cy="34909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878634776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:notes"/>
          <p:cNvSpPr txBox="1">
            <a:spLocks noGrp="1"/>
          </p:cNvSpPr>
          <p:nvPr>
            <p:ph type="body" idx="1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spcFirstLastPara="1" wrap="square" lIns="93299" tIns="93299" rIns="93299" bIns="93299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78" name="Google Shape;7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698500"/>
            <a:ext cx="6203950" cy="34909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749082015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:notes"/>
          <p:cNvSpPr txBox="1">
            <a:spLocks noGrp="1"/>
          </p:cNvSpPr>
          <p:nvPr>
            <p:ph type="body" idx="1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spcFirstLastPara="1" wrap="square" lIns="93299" tIns="93299" rIns="93299" bIns="93299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78" name="Google Shape;7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698500"/>
            <a:ext cx="6203950" cy="34909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143720445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:notes"/>
          <p:cNvSpPr txBox="1">
            <a:spLocks noGrp="1"/>
          </p:cNvSpPr>
          <p:nvPr>
            <p:ph type="body" idx="1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spcFirstLastPara="1" wrap="square" lIns="93299" tIns="93299" rIns="93299" bIns="93299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78" name="Google Shape;7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698500"/>
            <a:ext cx="6203950" cy="34909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359339300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:notes"/>
          <p:cNvSpPr txBox="1">
            <a:spLocks noGrp="1"/>
          </p:cNvSpPr>
          <p:nvPr>
            <p:ph type="body" idx="1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spcFirstLastPara="1" wrap="square" lIns="93299" tIns="93299" rIns="93299" bIns="93299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78" name="Google Shape;7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698500"/>
            <a:ext cx="6203950" cy="34909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4206168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:notes"/>
          <p:cNvSpPr txBox="1">
            <a:spLocks noGrp="1"/>
          </p:cNvSpPr>
          <p:nvPr>
            <p:ph type="body" idx="1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spcFirstLastPara="1" wrap="square" lIns="93299" tIns="93299" rIns="93299" bIns="93299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78" name="Google Shape;7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698500"/>
            <a:ext cx="6203950" cy="34909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246445630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:notes"/>
          <p:cNvSpPr txBox="1">
            <a:spLocks noGrp="1"/>
          </p:cNvSpPr>
          <p:nvPr>
            <p:ph type="body" idx="1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spcFirstLastPara="1" wrap="square" lIns="93299" tIns="93299" rIns="93299" bIns="93299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78" name="Google Shape;7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698500"/>
            <a:ext cx="6203950" cy="34909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117309596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:notes"/>
          <p:cNvSpPr txBox="1">
            <a:spLocks noGrp="1"/>
          </p:cNvSpPr>
          <p:nvPr>
            <p:ph type="body" idx="1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spcFirstLastPara="1" wrap="square" lIns="93299" tIns="93299" rIns="93299" bIns="93299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78" name="Google Shape;7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698500"/>
            <a:ext cx="6203950" cy="34909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210801324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:notes"/>
          <p:cNvSpPr txBox="1">
            <a:spLocks noGrp="1"/>
          </p:cNvSpPr>
          <p:nvPr>
            <p:ph type="body" idx="1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spcFirstLastPara="1" wrap="square" lIns="93299" tIns="93299" rIns="93299" bIns="93299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78" name="Google Shape;7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698500"/>
            <a:ext cx="6203950" cy="34909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434174972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:notes"/>
          <p:cNvSpPr txBox="1">
            <a:spLocks noGrp="1"/>
          </p:cNvSpPr>
          <p:nvPr>
            <p:ph type="body" idx="1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spcFirstLastPara="1" wrap="square" lIns="93299" tIns="93299" rIns="93299" bIns="93299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78" name="Google Shape;7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698500"/>
            <a:ext cx="6203950" cy="34909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376091488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:notes"/>
          <p:cNvSpPr txBox="1">
            <a:spLocks noGrp="1"/>
          </p:cNvSpPr>
          <p:nvPr>
            <p:ph type="body" idx="1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spcFirstLastPara="1" wrap="square" lIns="93299" tIns="93299" rIns="93299" bIns="93299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78" name="Google Shape;7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698500"/>
            <a:ext cx="6203950" cy="34909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332430199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:notes"/>
          <p:cNvSpPr txBox="1">
            <a:spLocks noGrp="1"/>
          </p:cNvSpPr>
          <p:nvPr>
            <p:ph type="body" idx="1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spcFirstLastPara="1" wrap="square" lIns="93299" tIns="93299" rIns="93299" bIns="93299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78" name="Google Shape;7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698500"/>
            <a:ext cx="6203950" cy="34909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86480220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:notes"/>
          <p:cNvSpPr txBox="1">
            <a:spLocks noGrp="1"/>
          </p:cNvSpPr>
          <p:nvPr>
            <p:ph type="body" idx="1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spcFirstLastPara="1" wrap="square" lIns="93299" tIns="93299" rIns="93299" bIns="93299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78" name="Google Shape;7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698500"/>
            <a:ext cx="6203950" cy="34909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039310879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:notes"/>
          <p:cNvSpPr txBox="1">
            <a:spLocks noGrp="1"/>
          </p:cNvSpPr>
          <p:nvPr>
            <p:ph type="body" idx="1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spcFirstLastPara="1" wrap="square" lIns="93299" tIns="93299" rIns="93299" bIns="93299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78" name="Google Shape;7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698500"/>
            <a:ext cx="6203950" cy="34909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945920324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:notes"/>
          <p:cNvSpPr txBox="1">
            <a:spLocks noGrp="1"/>
          </p:cNvSpPr>
          <p:nvPr>
            <p:ph type="body" idx="1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spcFirstLastPara="1" wrap="square" lIns="93299" tIns="93299" rIns="93299" bIns="93299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78" name="Google Shape;7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698500"/>
            <a:ext cx="6203950" cy="34909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238166617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:notes"/>
          <p:cNvSpPr txBox="1">
            <a:spLocks noGrp="1"/>
          </p:cNvSpPr>
          <p:nvPr>
            <p:ph type="body" idx="1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spcFirstLastPara="1" wrap="square" lIns="93299" tIns="93299" rIns="93299" bIns="93299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78" name="Google Shape;7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698500"/>
            <a:ext cx="6203950" cy="34909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06213356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:notes"/>
          <p:cNvSpPr txBox="1">
            <a:spLocks noGrp="1"/>
          </p:cNvSpPr>
          <p:nvPr>
            <p:ph type="body" idx="1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spcFirstLastPara="1" wrap="square" lIns="93299" tIns="93299" rIns="93299" bIns="93299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78" name="Google Shape;7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698500"/>
            <a:ext cx="6203950" cy="34909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935196158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:notes"/>
          <p:cNvSpPr txBox="1">
            <a:spLocks noGrp="1"/>
          </p:cNvSpPr>
          <p:nvPr>
            <p:ph type="body" idx="1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spcFirstLastPara="1" wrap="square" lIns="93299" tIns="93299" rIns="93299" bIns="93299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78" name="Google Shape;7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698500"/>
            <a:ext cx="6203950" cy="34909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834069185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:notes"/>
          <p:cNvSpPr txBox="1">
            <a:spLocks noGrp="1"/>
          </p:cNvSpPr>
          <p:nvPr>
            <p:ph type="body" idx="1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spcFirstLastPara="1" wrap="square" lIns="93299" tIns="93299" rIns="93299" bIns="93299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78" name="Google Shape;7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698500"/>
            <a:ext cx="6203950" cy="34909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740738503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:notes"/>
          <p:cNvSpPr txBox="1">
            <a:spLocks noGrp="1"/>
          </p:cNvSpPr>
          <p:nvPr>
            <p:ph type="body" idx="1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spcFirstLastPara="1" wrap="square" lIns="93299" tIns="93299" rIns="93299" bIns="93299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78" name="Google Shape;7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698500"/>
            <a:ext cx="6203950" cy="34909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373567256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:notes"/>
          <p:cNvSpPr txBox="1">
            <a:spLocks noGrp="1"/>
          </p:cNvSpPr>
          <p:nvPr>
            <p:ph type="body" idx="1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spcFirstLastPara="1" wrap="square" lIns="93299" tIns="93299" rIns="93299" bIns="93299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78" name="Google Shape;7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698500"/>
            <a:ext cx="6203950" cy="34909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32732651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:notes"/>
          <p:cNvSpPr txBox="1">
            <a:spLocks noGrp="1"/>
          </p:cNvSpPr>
          <p:nvPr>
            <p:ph type="body" idx="1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spcFirstLastPara="1" wrap="square" lIns="93299" tIns="93299" rIns="93299" bIns="93299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78" name="Google Shape;7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698500"/>
            <a:ext cx="6203950" cy="34909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16267163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:notes"/>
          <p:cNvSpPr txBox="1">
            <a:spLocks noGrp="1"/>
          </p:cNvSpPr>
          <p:nvPr>
            <p:ph type="body" idx="1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spcFirstLastPara="1" wrap="square" lIns="93299" tIns="93299" rIns="93299" bIns="93299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78" name="Google Shape;7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698500"/>
            <a:ext cx="6203950" cy="34909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5798855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:notes"/>
          <p:cNvSpPr txBox="1">
            <a:spLocks noGrp="1"/>
          </p:cNvSpPr>
          <p:nvPr>
            <p:ph type="body" idx="1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spcFirstLastPara="1" wrap="square" lIns="93299" tIns="93299" rIns="93299" bIns="93299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78" name="Google Shape;7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698500"/>
            <a:ext cx="6203950" cy="34909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29462776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:notes"/>
          <p:cNvSpPr txBox="1">
            <a:spLocks noGrp="1"/>
          </p:cNvSpPr>
          <p:nvPr>
            <p:ph type="body" idx="1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spcFirstLastPara="1" wrap="square" lIns="93299" tIns="93299" rIns="93299" bIns="93299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78" name="Google Shape;7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698500"/>
            <a:ext cx="6203950" cy="34909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0747653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preserve="1" userDrawn="1">
  <p:cSld name="1_Title Slid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7707501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853CB6-AF62-434C-9786-F9FADCA569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730084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 Content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8" name="Google Shape;28;p5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Google Shape;29;p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lang="en-US"/>
          </a:p>
        </p:txBody>
      </p:sp>
      <p:sp>
        <p:nvSpPr>
          <p:cNvPr id="30" name="Google Shape;30;p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lang="en-US"/>
          </a:p>
        </p:txBody>
      </p:sp>
      <p:sp>
        <p:nvSpPr>
          <p:cNvPr id="31" name="Google Shape;31;p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1774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3E6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3F484DE-E094-48E8-B50F-5F896E155CA5}"/>
              </a:ext>
            </a:extLst>
          </p:cNvPr>
          <p:cNvSpPr/>
          <p:nvPr userDrawn="1"/>
        </p:nvSpPr>
        <p:spPr>
          <a:xfrm>
            <a:off x="193687" y="180753"/>
            <a:ext cx="11760547" cy="6475201"/>
          </a:xfrm>
          <a:prstGeom prst="rect">
            <a:avLst/>
          </a:prstGeom>
          <a:solidFill>
            <a:srgbClr val="90AAFE"/>
          </a:solidFill>
          <a:ln>
            <a:solidFill>
              <a:srgbClr val="860A0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2E13BB5-6638-4196-A0A5-A9DB00C3B2C2}"/>
              </a:ext>
            </a:extLst>
          </p:cNvPr>
          <p:cNvSpPr/>
          <p:nvPr userDrawn="1"/>
        </p:nvSpPr>
        <p:spPr>
          <a:xfrm>
            <a:off x="0" y="-11723"/>
            <a:ext cx="12160155" cy="6858000"/>
          </a:xfrm>
          <a:prstGeom prst="rect">
            <a:avLst/>
          </a:prstGeom>
          <a:noFill/>
          <a:ln w="228600">
            <a:solidFill>
              <a:srgbClr val="15254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 w="76200">
                <a:solidFill>
                  <a:schemeClr val="tx1"/>
                </a:solidFill>
              </a:ln>
              <a:noFill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3" r:id="rId1"/>
    <p:sldLayoutId id="2147483661" r:id="rId2"/>
    <p:sldLayoutId id="2147483662" r:id="rId3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3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3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3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3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3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3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3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3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3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3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3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3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3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3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531CFB9-2425-45F6-AA69-6D30A8332E29}"/>
              </a:ext>
            </a:extLst>
          </p:cNvPr>
          <p:cNvSpPr/>
          <p:nvPr/>
        </p:nvSpPr>
        <p:spPr>
          <a:xfrm>
            <a:off x="281353" y="211015"/>
            <a:ext cx="11652739" cy="63863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sz="4400" b="1" dirty="0">
              <a:latin typeface="+mj-lt"/>
            </a:endParaRPr>
          </a:p>
          <a:p>
            <a:pPr algn="ctr"/>
            <a:r>
              <a:rPr lang="en-US" sz="8000" b="1" dirty="0">
                <a:latin typeface="+mj-lt"/>
              </a:rPr>
              <a:t>A Study of Revelation</a:t>
            </a:r>
          </a:p>
          <a:p>
            <a:pPr algn="ctr"/>
            <a:endParaRPr lang="en-US" sz="900" b="1" dirty="0">
              <a:latin typeface="+mj-lt"/>
            </a:endParaRPr>
          </a:p>
          <a:p>
            <a:pPr algn="ctr"/>
            <a:endParaRPr lang="en-US" sz="2400" b="1" dirty="0">
              <a:latin typeface="+mj-lt"/>
            </a:endParaRPr>
          </a:p>
          <a:p>
            <a:pPr algn="ctr"/>
            <a:endParaRPr lang="en-US" sz="3600" b="1" dirty="0">
              <a:latin typeface="+mj-lt"/>
            </a:endParaRPr>
          </a:p>
          <a:p>
            <a:pPr algn="ctr"/>
            <a:endParaRPr lang="en-US" sz="3600" b="1" dirty="0">
              <a:latin typeface="+mj-lt"/>
            </a:endParaRPr>
          </a:p>
          <a:p>
            <a:pPr algn="ctr"/>
            <a:r>
              <a:rPr lang="en-US" sz="4000" b="1" dirty="0">
                <a:latin typeface="+mj-lt"/>
              </a:rPr>
              <a:t>Palm Beach Lakes</a:t>
            </a:r>
          </a:p>
          <a:p>
            <a:pPr algn="ctr"/>
            <a:endParaRPr lang="en-US" sz="1600" b="1" dirty="0">
              <a:latin typeface="+mj-lt"/>
            </a:endParaRPr>
          </a:p>
          <a:p>
            <a:pPr algn="ctr"/>
            <a:r>
              <a:rPr lang="en-US" sz="2400" b="1" dirty="0">
                <a:latin typeface="+mj-lt"/>
              </a:rPr>
              <a:t>Dan Jenkins</a:t>
            </a:r>
          </a:p>
          <a:p>
            <a:pPr algn="ctr"/>
            <a:endParaRPr lang="en-US" sz="2400" b="1" dirty="0">
              <a:latin typeface="+mj-lt"/>
            </a:endParaRPr>
          </a:p>
          <a:p>
            <a:pPr algn="ctr"/>
            <a:endParaRPr lang="en-US" sz="2400" b="1" dirty="0">
              <a:latin typeface="+mj-lt"/>
            </a:endParaRPr>
          </a:p>
          <a:p>
            <a:pPr algn="ctr"/>
            <a:endParaRPr lang="en-US" sz="2400" b="1" dirty="0">
              <a:latin typeface="+mj-lt"/>
            </a:endParaRPr>
          </a:p>
          <a:p>
            <a:pPr algn="ctr"/>
            <a:r>
              <a:rPr lang="en-US" sz="2800" b="1" dirty="0">
                <a:latin typeface="+mj-lt"/>
              </a:rPr>
              <a:t>PART TWO</a:t>
            </a:r>
          </a:p>
        </p:txBody>
      </p:sp>
    </p:spTree>
    <p:extLst>
      <p:ext uri="{BB962C8B-B14F-4D97-AF65-F5344CB8AC3E}">
        <p14:creationId xmlns:p14="http://schemas.microsoft.com/office/powerpoint/2010/main" val="40290330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08F0B4FA-6322-4EAB-9238-255EA7E2A2B4}"/>
              </a:ext>
            </a:extLst>
          </p:cNvPr>
          <p:cNvSpPr txBox="1"/>
          <p:nvPr/>
        </p:nvSpPr>
        <p:spPr>
          <a:xfrm>
            <a:off x="375139" y="316524"/>
            <a:ext cx="1138310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200" b="1" dirty="0">
                <a:latin typeface="+mj-lt"/>
              </a:rPr>
              <a:t>Chapter Thirteen—3 Enemies=Devil &amp; 2 beasts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8A4526D-1C06-4BB6-AF90-95E639F7C075}"/>
              </a:ext>
            </a:extLst>
          </p:cNvPr>
          <p:cNvSpPr txBox="1"/>
          <p:nvPr/>
        </p:nvSpPr>
        <p:spPr>
          <a:xfrm>
            <a:off x="515815" y="949571"/>
            <a:ext cx="11242431" cy="3077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39725" indent="-339725">
              <a:buFont typeface="Arial" panose="020B0604020202020204" pitchFamily="34" charset="0"/>
              <a:buChar char="•"/>
            </a:pPr>
            <a:r>
              <a:rPr lang="en-US" sz="2800" b="1" dirty="0">
                <a:latin typeface="+mj-lt"/>
              </a:rPr>
              <a:t>Devil with only short time uses two beasts</a:t>
            </a:r>
          </a:p>
          <a:p>
            <a:pPr marL="339725" indent="-339725">
              <a:buFont typeface="Arial" panose="020B0604020202020204" pitchFamily="34" charset="0"/>
              <a:buChar char="•"/>
            </a:pPr>
            <a:r>
              <a:rPr lang="en-US" sz="2800" b="1" dirty="0">
                <a:latin typeface="+mj-lt"/>
              </a:rPr>
              <a:t>The beast of the sea—seven heads, ten horns, mortally wounded</a:t>
            </a:r>
          </a:p>
          <a:p>
            <a:r>
              <a:rPr lang="en-US" sz="2300" b="1" dirty="0">
                <a:latin typeface="+mj-lt"/>
              </a:rPr>
              <a:t>      - Looks like leopard, bear and lion and blasphemes God &amp; His tabernacle for 42 months</a:t>
            </a:r>
          </a:p>
          <a:p>
            <a:r>
              <a:rPr lang="en-US" sz="2300" b="1" dirty="0">
                <a:latin typeface="+mj-lt"/>
              </a:rPr>
              <a:t>      - Compare this beast with the leopard, bear and lion (and a beast with ten horns) seen 	by Daniel in Daniel chapter 7—they are world kingdoms</a:t>
            </a:r>
          </a:p>
          <a:p>
            <a:r>
              <a:rPr lang="en-US" sz="2300" b="1" dirty="0">
                <a:latin typeface="+mj-lt"/>
              </a:rPr>
              <a:t>      - Mortal wound heals and all the world worships this beast; the 7 horns are 7 kings </a:t>
            </a:r>
          </a:p>
          <a:p>
            <a:r>
              <a:rPr lang="en-US" sz="2300" b="1" dirty="0">
                <a:latin typeface="+mj-lt"/>
              </a:rPr>
              <a:t>      - Chapter 17 show explains the seven heads and mortal wound (Rev. 17:9-10)</a:t>
            </a:r>
          </a:p>
          <a:p>
            <a:r>
              <a:rPr lang="en-US" sz="2300" b="1" dirty="0">
                <a:latin typeface="+mj-lt"/>
              </a:rPr>
              <a:t>      - He overcomes the saints and given authority over every tribe, tongue and nation</a:t>
            </a:r>
            <a:endParaRPr lang="en-US" sz="28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6091403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08F0B4FA-6322-4EAB-9238-255EA7E2A2B4}"/>
              </a:ext>
            </a:extLst>
          </p:cNvPr>
          <p:cNvSpPr txBox="1"/>
          <p:nvPr/>
        </p:nvSpPr>
        <p:spPr>
          <a:xfrm>
            <a:off x="375139" y="316524"/>
            <a:ext cx="1138310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200" b="1" dirty="0">
                <a:latin typeface="+mj-lt"/>
              </a:rPr>
              <a:t>Chapter Thirteen—3 Enemies=Devil &amp; 2 beasts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8A4526D-1C06-4BB6-AF90-95E639F7C075}"/>
              </a:ext>
            </a:extLst>
          </p:cNvPr>
          <p:cNvSpPr txBox="1"/>
          <p:nvPr/>
        </p:nvSpPr>
        <p:spPr>
          <a:xfrm>
            <a:off x="515815" y="949571"/>
            <a:ext cx="11242431" cy="34317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39725" indent="-339725">
              <a:buFont typeface="Arial" panose="020B0604020202020204" pitchFamily="34" charset="0"/>
              <a:buChar char="•"/>
            </a:pPr>
            <a:r>
              <a:rPr lang="en-US" sz="2800" b="1" dirty="0">
                <a:latin typeface="+mj-lt"/>
              </a:rPr>
              <a:t>Devil with only short time uses two beasts</a:t>
            </a:r>
          </a:p>
          <a:p>
            <a:pPr marL="339725" indent="-339725">
              <a:buFont typeface="Arial" panose="020B0604020202020204" pitchFamily="34" charset="0"/>
              <a:buChar char="•"/>
            </a:pPr>
            <a:r>
              <a:rPr lang="en-US" sz="2800" b="1" dirty="0">
                <a:latin typeface="+mj-lt"/>
              </a:rPr>
              <a:t>The beast of the sea—seven heads, ten horns, mortally wounded</a:t>
            </a:r>
          </a:p>
          <a:p>
            <a:r>
              <a:rPr lang="en-US" sz="2300" b="1" dirty="0">
                <a:latin typeface="+mj-lt"/>
              </a:rPr>
              <a:t>      - Looks like leopard, bear and lion and blasphemes God &amp; His tabernacle for 42 months</a:t>
            </a:r>
          </a:p>
          <a:p>
            <a:r>
              <a:rPr lang="en-US" sz="2300" b="1" dirty="0">
                <a:latin typeface="+mj-lt"/>
              </a:rPr>
              <a:t>      - Compare this beast with the leopard, bear and lion (and a beast with ten horns) seen 	by Daniel in Daniel chapter 7—they are world kingdoms</a:t>
            </a:r>
          </a:p>
          <a:p>
            <a:r>
              <a:rPr lang="en-US" sz="2300" b="1" dirty="0">
                <a:latin typeface="+mj-lt"/>
              </a:rPr>
              <a:t>      - Mortal wound heals and all the world worships this beast; the 7 horns are 7 kings </a:t>
            </a:r>
          </a:p>
          <a:p>
            <a:r>
              <a:rPr lang="en-US" sz="2300" b="1" dirty="0">
                <a:latin typeface="+mj-lt"/>
              </a:rPr>
              <a:t>      - Chapter 17 show explains the seven heads and mortal wound (Rev. 17:9-10)</a:t>
            </a:r>
          </a:p>
          <a:p>
            <a:r>
              <a:rPr lang="en-US" sz="2300" b="1" dirty="0">
                <a:latin typeface="+mj-lt"/>
              </a:rPr>
              <a:t>      - He overcomes the saints and given authority over every tribe, tongue and nation</a:t>
            </a:r>
          </a:p>
          <a:p>
            <a:r>
              <a:rPr lang="en-US" sz="2300" b="1" dirty="0">
                <a:latin typeface="+mj-lt"/>
              </a:rPr>
              <a:t>      - All, except those who have seal of God, worship the beast</a:t>
            </a:r>
            <a:endParaRPr lang="en-US" sz="28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982858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08F0B4FA-6322-4EAB-9238-255EA7E2A2B4}"/>
              </a:ext>
            </a:extLst>
          </p:cNvPr>
          <p:cNvSpPr txBox="1"/>
          <p:nvPr/>
        </p:nvSpPr>
        <p:spPr>
          <a:xfrm>
            <a:off x="375139" y="316524"/>
            <a:ext cx="1138310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200" b="1" dirty="0">
                <a:latin typeface="+mj-lt"/>
              </a:rPr>
              <a:t>Chapter Thirteen—3 Enemies=Devil &amp; 2 beasts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8A4526D-1C06-4BB6-AF90-95E639F7C075}"/>
              </a:ext>
            </a:extLst>
          </p:cNvPr>
          <p:cNvSpPr txBox="1"/>
          <p:nvPr/>
        </p:nvSpPr>
        <p:spPr>
          <a:xfrm>
            <a:off x="515815" y="949571"/>
            <a:ext cx="11242431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39725" indent="-339725">
              <a:buFont typeface="Arial" panose="020B0604020202020204" pitchFamily="34" charset="0"/>
              <a:buChar char="•"/>
            </a:pPr>
            <a:r>
              <a:rPr lang="en-US" sz="2800" b="1" dirty="0">
                <a:latin typeface="+mj-lt"/>
              </a:rPr>
              <a:t>Devil with only short time uses two beasts</a:t>
            </a:r>
          </a:p>
          <a:p>
            <a:pPr marL="339725" indent="-339725">
              <a:buFont typeface="Arial" panose="020B0604020202020204" pitchFamily="34" charset="0"/>
              <a:buChar char="•"/>
            </a:pPr>
            <a:r>
              <a:rPr lang="en-US" sz="2800" b="1" dirty="0">
                <a:latin typeface="+mj-lt"/>
              </a:rPr>
              <a:t>The beast of the sea—seven heads, ten horns, mortally wounded</a:t>
            </a:r>
          </a:p>
          <a:p>
            <a:r>
              <a:rPr lang="en-US" sz="2300" b="1" dirty="0">
                <a:latin typeface="+mj-lt"/>
              </a:rPr>
              <a:t>      - Looks like leopard, bear and lion and blasphemes God &amp; His tabernacle for 42 months</a:t>
            </a:r>
          </a:p>
          <a:p>
            <a:r>
              <a:rPr lang="en-US" sz="2300" b="1" dirty="0">
                <a:latin typeface="+mj-lt"/>
              </a:rPr>
              <a:t>      - Compare this beast with the leopard, bear and lion (and a beast with ten horns) seen 	by Daniel in Daniel chapter 7—they are world kingdoms</a:t>
            </a:r>
          </a:p>
          <a:p>
            <a:r>
              <a:rPr lang="en-US" sz="2300" b="1" dirty="0">
                <a:latin typeface="+mj-lt"/>
              </a:rPr>
              <a:t>      - Mortal wound heals and all the world worships this beast; the 7 horns are 7 kings </a:t>
            </a:r>
          </a:p>
          <a:p>
            <a:r>
              <a:rPr lang="en-US" sz="2300" b="1" dirty="0">
                <a:latin typeface="+mj-lt"/>
              </a:rPr>
              <a:t>      - Chapter 17 show explains the seven heads and mortal wound (Rev. 17:9-10)</a:t>
            </a:r>
          </a:p>
          <a:p>
            <a:r>
              <a:rPr lang="en-US" sz="2300" b="1" dirty="0">
                <a:latin typeface="+mj-lt"/>
              </a:rPr>
              <a:t>      - He overcomes the saints and given authority of every tribe, tongue and nation</a:t>
            </a:r>
          </a:p>
          <a:p>
            <a:r>
              <a:rPr lang="en-US" sz="2300" b="1" dirty="0">
                <a:latin typeface="+mj-lt"/>
              </a:rPr>
              <a:t>      - All, except those who have seal of God, worship the beast </a:t>
            </a:r>
          </a:p>
          <a:p>
            <a:r>
              <a:rPr lang="en-US" sz="2300" b="1" dirty="0">
                <a:latin typeface="+mj-lt"/>
              </a:rPr>
              <a:t>      - All the early Caesars proclaimed deity; temples were erected to worship them</a:t>
            </a:r>
            <a:endParaRPr lang="en-US" sz="28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824997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08F0B4FA-6322-4EAB-9238-255EA7E2A2B4}"/>
              </a:ext>
            </a:extLst>
          </p:cNvPr>
          <p:cNvSpPr txBox="1"/>
          <p:nvPr/>
        </p:nvSpPr>
        <p:spPr>
          <a:xfrm>
            <a:off x="375139" y="316524"/>
            <a:ext cx="1138310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200" b="1" dirty="0">
                <a:latin typeface="+mj-lt"/>
              </a:rPr>
              <a:t>Chapter Thirteen—3 Enemies=Devil &amp; 2 beasts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8A4526D-1C06-4BB6-AF90-95E639F7C075}"/>
              </a:ext>
            </a:extLst>
          </p:cNvPr>
          <p:cNvSpPr txBox="1"/>
          <p:nvPr/>
        </p:nvSpPr>
        <p:spPr>
          <a:xfrm>
            <a:off x="515815" y="949571"/>
            <a:ext cx="11242431" cy="41395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39725" indent="-339725">
              <a:buFont typeface="Arial" panose="020B0604020202020204" pitchFamily="34" charset="0"/>
              <a:buChar char="•"/>
            </a:pPr>
            <a:r>
              <a:rPr lang="en-US" sz="2800" b="1" dirty="0">
                <a:latin typeface="+mj-lt"/>
              </a:rPr>
              <a:t>Devil with only short time uses two beasts</a:t>
            </a:r>
          </a:p>
          <a:p>
            <a:pPr marL="339725" indent="-339725">
              <a:buFont typeface="Arial" panose="020B0604020202020204" pitchFamily="34" charset="0"/>
              <a:buChar char="•"/>
            </a:pPr>
            <a:r>
              <a:rPr lang="en-US" sz="2800" b="1" dirty="0">
                <a:latin typeface="+mj-lt"/>
              </a:rPr>
              <a:t>The beast of the sea—seven heads, ten horns, mortally wounded</a:t>
            </a:r>
          </a:p>
          <a:p>
            <a:r>
              <a:rPr lang="en-US" sz="2300" b="1" dirty="0">
                <a:latin typeface="+mj-lt"/>
              </a:rPr>
              <a:t>      - Looks like leopard, bear and lion and blasphemes God &amp; His tabernacle for 42 months</a:t>
            </a:r>
          </a:p>
          <a:p>
            <a:r>
              <a:rPr lang="en-US" sz="2300" b="1" dirty="0">
                <a:latin typeface="+mj-lt"/>
              </a:rPr>
              <a:t>      - Compare this beast with the leopard, bear and lion (and a beast with ten horns) seen 	by Daniel in Daniel chapter 7—they are world kingdoms</a:t>
            </a:r>
          </a:p>
          <a:p>
            <a:r>
              <a:rPr lang="en-US" sz="2300" b="1" dirty="0">
                <a:latin typeface="+mj-lt"/>
              </a:rPr>
              <a:t>      - Mortal wound heals and all the world worships this beast; the 7 horns are 7 kings </a:t>
            </a:r>
          </a:p>
          <a:p>
            <a:r>
              <a:rPr lang="en-US" sz="2300" b="1" dirty="0">
                <a:latin typeface="+mj-lt"/>
              </a:rPr>
              <a:t>      - Chapter 17 show explains the seven heads and mortal wound (Rev. 17:9-10)</a:t>
            </a:r>
          </a:p>
          <a:p>
            <a:r>
              <a:rPr lang="en-US" sz="2300" b="1" dirty="0">
                <a:latin typeface="+mj-lt"/>
              </a:rPr>
              <a:t>      - He overcomes the saints and given authority of every tribe, tongue and nation</a:t>
            </a:r>
          </a:p>
          <a:p>
            <a:r>
              <a:rPr lang="en-US" sz="2300" b="1" dirty="0">
                <a:latin typeface="+mj-lt"/>
              </a:rPr>
              <a:t>      - All, except those who have seal of God, worship the beast </a:t>
            </a:r>
          </a:p>
          <a:p>
            <a:r>
              <a:rPr lang="en-US" sz="2300" b="1" dirty="0">
                <a:latin typeface="+mj-lt"/>
              </a:rPr>
              <a:t>      - All the early Caesars proclaimed deity; temples were erected to worship them</a:t>
            </a:r>
          </a:p>
          <a:p>
            <a:r>
              <a:rPr lang="en-US" sz="2300" b="1" dirty="0">
                <a:latin typeface="+mj-lt"/>
              </a:rPr>
              <a:t>      - Those in seven churches knew who he was—who was being worship?</a:t>
            </a:r>
            <a:endParaRPr lang="en-US" sz="28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474347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08F0B4FA-6322-4EAB-9238-255EA7E2A2B4}"/>
              </a:ext>
            </a:extLst>
          </p:cNvPr>
          <p:cNvSpPr txBox="1"/>
          <p:nvPr/>
        </p:nvSpPr>
        <p:spPr>
          <a:xfrm>
            <a:off x="375139" y="316524"/>
            <a:ext cx="1138310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200" b="1" dirty="0">
                <a:latin typeface="+mj-lt"/>
              </a:rPr>
              <a:t>Chapter Thirteen—3 Enemies=Devil &amp; 2 beasts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8A4526D-1C06-4BB6-AF90-95E639F7C075}"/>
              </a:ext>
            </a:extLst>
          </p:cNvPr>
          <p:cNvSpPr txBox="1"/>
          <p:nvPr/>
        </p:nvSpPr>
        <p:spPr>
          <a:xfrm>
            <a:off x="515815" y="949571"/>
            <a:ext cx="11242431" cy="4493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39725" indent="-339725">
              <a:buFont typeface="Arial" panose="020B0604020202020204" pitchFamily="34" charset="0"/>
              <a:buChar char="•"/>
            </a:pPr>
            <a:r>
              <a:rPr lang="en-US" sz="2800" b="1" dirty="0">
                <a:latin typeface="+mj-lt"/>
              </a:rPr>
              <a:t>Devil with only short time uses two beasts</a:t>
            </a:r>
          </a:p>
          <a:p>
            <a:pPr marL="339725" indent="-339725">
              <a:buFont typeface="Arial" panose="020B0604020202020204" pitchFamily="34" charset="0"/>
              <a:buChar char="•"/>
            </a:pPr>
            <a:r>
              <a:rPr lang="en-US" sz="2800" b="1" dirty="0">
                <a:latin typeface="+mj-lt"/>
              </a:rPr>
              <a:t>The beast of the sea—seven heads, ten horns, mortally wounded</a:t>
            </a:r>
          </a:p>
          <a:p>
            <a:r>
              <a:rPr lang="en-US" sz="2300" b="1" dirty="0">
                <a:latin typeface="+mj-lt"/>
              </a:rPr>
              <a:t>      - Looks like leopard, bear and lion and blasphemes God &amp; His tabernacle for 42 months</a:t>
            </a:r>
          </a:p>
          <a:p>
            <a:r>
              <a:rPr lang="en-US" sz="2300" b="1" dirty="0">
                <a:latin typeface="+mj-lt"/>
              </a:rPr>
              <a:t>      - Compare this beast with the leopard, bear and lion (and a beast with ten horns) seen 	by Daniel in Daniel chapter 7—they are world kingdoms</a:t>
            </a:r>
          </a:p>
          <a:p>
            <a:r>
              <a:rPr lang="en-US" sz="2300" b="1" dirty="0">
                <a:latin typeface="+mj-lt"/>
              </a:rPr>
              <a:t>      - Mortal wound heals and all the world worships this beast; the 7 horns are 7 kings </a:t>
            </a:r>
          </a:p>
          <a:p>
            <a:r>
              <a:rPr lang="en-US" sz="2300" b="1" dirty="0">
                <a:latin typeface="+mj-lt"/>
              </a:rPr>
              <a:t>      - Chapter 17 show explains the seven heads and mortal wound (Rev. 17:9-10)</a:t>
            </a:r>
          </a:p>
          <a:p>
            <a:r>
              <a:rPr lang="en-US" sz="2300" b="1" dirty="0">
                <a:latin typeface="+mj-lt"/>
              </a:rPr>
              <a:t>      - He overcomes the saints and given authority of every tribe, tongue and nation</a:t>
            </a:r>
          </a:p>
          <a:p>
            <a:r>
              <a:rPr lang="en-US" sz="2300" b="1" dirty="0">
                <a:latin typeface="+mj-lt"/>
              </a:rPr>
              <a:t>      - All, except those who have seal of God, worship the beast </a:t>
            </a:r>
          </a:p>
          <a:p>
            <a:r>
              <a:rPr lang="en-US" sz="2300" b="1" dirty="0">
                <a:latin typeface="+mj-lt"/>
              </a:rPr>
              <a:t>      - All the early Caesars proclaimed deity; temples were erected to worship them</a:t>
            </a:r>
          </a:p>
          <a:p>
            <a:r>
              <a:rPr lang="en-US" sz="2300" b="1" dirty="0">
                <a:latin typeface="+mj-lt"/>
              </a:rPr>
              <a:t>      - Those in seven churches knew who he was—who was being worship?</a:t>
            </a:r>
          </a:p>
          <a:p>
            <a:r>
              <a:rPr lang="en-US" sz="2300" b="1" dirty="0">
                <a:latin typeface="+mj-lt"/>
              </a:rPr>
              <a:t>      - His number is the number of a man=666 (see next slide)</a:t>
            </a:r>
            <a:endParaRPr lang="en-US" sz="28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99612384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08F0B4FA-6322-4EAB-9238-255EA7E2A2B4}"/>
              </a:ext>
            </a:extLst>
          </p:cNvPr>
          <p:cNvSpPr txBox="1"/>
          <p:nvPr/>
        </p:nvSpPr>
        <p:spPr>
          <a:xfrm>
            <a:off x="375139" y="316524"/>
            <a:ext cx="1138310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200" b="1" dirty="0">
                <a:latin typeface="+mj-lt"/>
              </a:rPr>
              <a:t>Chapter Thirteen—3 Enemies=Devil &amp; 2 beasts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8A4526D-1C06-4BB6-AF90-95E639F7C075}"/>
              </a:ext>
            </a:extLst>
          </p:cNvPr>
          <p:cNvSpPr txBox="1"/>
          <p:nvPr/>
        </p:nvSpPr>
        <p:spPr>
          <a:xfrm>
            <a:off x="515815" y="949571"/>
            <a:ext cx="11242431" cy="48474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39725" indent="-339725">
              <a:buFont typeface="Arial" panose="020B0604020202020204" pitchFamily="34" charset="0"/>
              <a:buChar char="•"/>
            </a:pPr>
            <a:r>
              <a:rPr lang="en-US" sz="2800" b="1" dirty="0">
                <a:latin typeface="+mj-lt"/>
              </a:rPr>
              <a:t>Devil with only short time uses two beasts</a:t>
            </a:r>
          </a:p>
          <a:p>
            <a:pPr marL="339725" indent="-339725">
              <a:buFont typeface="Arial" panose="020B0604020202020204" pitchFamily="34" charset="0"/>
              <a:buChar char="•"/>
            </a:pPr>
            <a:r>
              <a:rPr lang="en-US" sz="2800" b="1" dirty="0">
                <a:latin typeface="+mj-lt"/>
              </a:rPr>
              <a:t>The beast of the sea—seven heads, ten horns, mortally wounded</a:t>
            </a:r>
          </a:p>
          <a:p>
            <a:r>
              <a:rPr lang="en-US" sz="2300" b="1" dirty="0">
                <a:latin typeface="+mj-lt"/>
              </a:rPr>
              <a:t>      - Looks like leopard, bear and lion and blasphemes God &amp; His tabernacle for 42 months</a:t>
            </a:r>
          </a:p>
          <a:p>
            <a:r>
              <a:rPr lang="en-US" sz="2300" b="1" dirty="0">
                <a:latin typeface="+mj-lt"/>
              </a:rPr>
              <a:t>      - Compare this beast with the leopard, bear and lion (and a beast with ten horns) seen 	by Daniel in Daniel chapter 7—they are world kingdoms</a:t>
            </a:r>
          </a:p>
          <a:p>
            <a:r>
              <a:rPr lang="en-US" sz="2300" b="1" dirty="0">
                <a:latin typeface="+mj-lt"/>
              </a:rPr>
              <a:t>      - Mortal wound heals and all the world worships this beast; the 7 horns are 7 kings </a:t>
            </a:r>
          </a:p>
          <a:p>
            <a:r>
              <a:rPr lang="en-US" sz="2300" b="1" dirty="0">
                <a:latin typeface="+mj-lt"/>
              </a:rPr>
              <a:t>      - Chapter 17 show explains the seven heads and mortal wound (Rev. 17:9-10)</a:t>
            </a:r>
          </a:p>
          <a:p>
            <a:r>
              <a:rPr lang="en-US" sz="2300" b="1" dirty="0">
                <a:latin typeface="+mj-lt"/>
              </a:rPr>
              <a:t>      - He overcomes the saints and given authority of every tribe, tongue and nation</a:t>
            </a:r>
          </a:p>
          <a:p>
            <a:r>
              <a:rPr lang="en-US" sz="2300" b="1" dirty="0">
                <a:latin typeface="+mj-lt"/>
              </a:rPr>
              <a:t>      - All, except those who have seal of God, worship the beast </a:t>
            </a:r>
          </a:p>
          <a:p>
            <a:r>
              <a:rPr lang="en-US" sz="2300" b="1" dirty="0">
                <a:latin typeface="+mj-lt"/>
              </a:rPr>
              <a:t>      - All the early Caesars proclaimed deity; temples were erected to worship them</a:t>
            </a:r>
          </a:p>
          <a:p>
            <a:r>
              <a:rPr lang="en-US" sz="2300" b="1" dirty="0">
                <a:latin typeface="+mj-lt"/>
              </a:rPr>
              <a:t>      - Those in seven churches knew who he was—who was being worship?</a:t>
            </a:r>
          </a:p>
          <a:p>
            <a:r>
              <a:rPr lang="en-US" sz="2300" b="1" dirty="0">
                <a:latin typeface="+mj-lt"/>
              </a:rPr>
              <a:t>      - His number is the number of a man=666 (see next slide)</a:t>
            </a:r>
          </a:p>
          <a:p>
            <a:r>
              <a:rPr lang="en-US" sz="2300" b="1" dirty="0">
                <a:latin typeface="+mj-lt"/>
              </a:rPr>
              <a:t>      - Chapter 19 shows his destiny=to be captured and killed by the sword</a:t>
            </a:r>
            <a:endParaRPr lang="en-US" sz="28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19842807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08F0B4FA-6322-4EAB-9238-255EA7E2A2B4}"/>
              </a:ext>
            </a:extLst>
          </p:cNvPr>
          <p:cNvSpPr txBox="1"/>
          <p:nvPr/>
        </p:nvSpPr>
        <p:spPr>
          <a:xfrm>
            <a:off x="375139" y="316524"/>
            <a:ext cx="1138310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200" b="1" dirty="0">
                <a:latin typeface="+mj-lt"/>
              </a:rPr>
              <a:t>Chapter Thirteen—3 Enemies=Devil &amp; 2 beasts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8A4526D-1C06-4BB6-AF90-95E639F7C075}"/>
              </a:ext>
            </a:extLst>
          </p:cNvPr>
          <p:cNvSpPr txBox="1"/>
          <p:nvPr/>
        </p:nvSpPr>
        <p:spPr>
          <a:xfrm>
            <a:off x="515815" y="949571"/>
            <a:ext cx="11242431" cy="24237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39725" indent="-339725">
              <a:buFont typeface="Arial" panose="020B0604020202020204" pitchFamily="34" charset="0"/>
              <a:buChar char="•"/>
            </a:pPr>
            <a:r>
              <a:rPr lang="en-US" sz="2800" b="1" dirty="0">
                <a:latin typeface="+mj-lt"/>
              </a:rPr>
              <a:t>Devil with only short time uses two beasts</a:t>
            </a:r>
          </a:p>
          <a:p>
            <a:pPr marL="339725" indent="-339725">
              <a:buFont typeface="Arial" panose="020B0604020202020204" pitchFamily="34" charset="0"/>
              <a:buChar char="•"/>
            </a:pPr>
            <a:r>
              <a:rPr lang="en-US" sz="2800" b="1" dirty="0">
                <a:latin typeface="+mj-lt"/>
              </a:rPr>
              <a:t>The beast of the sea—seven heads, ten horns, mortally wounded</a:t>
            </a:r>
          </a:p>
          <a:p>
            <a:pPr marL="339725" indent="-339725">
              <a:buFont typeface="Arial" panose="020B0604020202020204" pitchFamily="34" charset="0"/>
              <a:buChar char="•"/>
            </a:pPr>
            <a:r>
              <a:rPr lang="en-US" sz="2800" b="1" dirty="0">
                <a:latin typeface="+mj-lt"/>
              </a:rPr>
              <a:t>The beast of the land—later called the false prophet</a:t>
            </a:r>
          </a:p>
          <a:p>
            <a:r>
              <a:rPr lang="en-US" sz="2250" b="1" dirty="0">
                <a:latin typeface="+mj-lt"/>
              </a:rPr>
              <a:t>      - Looks like a lamb, speaks like a dragon</a:t>
            </a:r>
          </a:p>
          <a:p>
            <a:r>
              <a:rPr lang="en-US" sz="2250" b="1" dirty="0">
                <a:latin typeface="+mj-lt"/>
              </a:rPr>
              <a:t>      - Exercises the authority given by dragon to first beast</a:t>
            </a:r>
          </a:p>
          <a:p>
            <a:r>
              <a:rPr lang="en-US" sz="2250" b="1" dirty="0">
                <a:latin typeface="+mj-lt"/>
              </a:rPr>
              <a:t>      - He gives breath (life) to beasts who should have died from mortal wound</a:t>
            </a:r>
          </a:p>
        </p:txBody>
      </p:sp>
    </p:spTree>
    <p:extLst>
      <p:ext uri="{BB962C8B-B14F-4D97-AF65-F5344CB8AC3E}">
        <p14:creationId xmlns:p14="http://schemas.microsoft.com/office/powerpoint/2010/main" val="37583078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08F0B4FA-6322-4EAB-9238-255EA7E2A2B4}"/>
              </a:ext>
            </a:extLst>
          </p:cNvPr>
          <p:cNvSpPr txBox="1"/>
          <p:nvPr/>
        </p:nvSpPr>
        <p:spPr>
          <a:xfrm>
            <a:off x="375139" y="316524"/>
            <a:ext cx="1138310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200" b="1" dirty="0">
                <a:latin typeface="+mj-lt"/>
              </a:rPr>
              <a:t>Chapter Thirteen—3 Enemies=Devil &amp; 2 beasts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8A4526D-1C06-4BB6-AF90-95E639F7C075}"/>
              </a:ext>
            </a:extLst>
          </p:cNvPr>
          <p:cNvSpPr txBox="1"/>
          <p:nvPr/>
        </p:nvSpPr>
        <p:spPr>
          <a:xfrm>
            <a:off x="515815" y="949571"/>
            <a:ext cx="11242431" cy="34624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39725" indent="-339725">
              <a:buFont typeface="Arial" panose="020B0604020202020204" pitchFamily="34" charset="0"/>
              <a:buChar char="•"/>
            </a:pPr>
            <a:r>
              <a:rPr lang="en-US" sz="2800" b="1" dirty="0">
                <a:latin typeface="+mj-lt"/>
              </a:rPr>
              <a:t>Devil with only short time uses two beasts</a:t>
            </a:r>
          </a:p>
          <a:p>
            <a:pPr marL="339725" indent="-339725">
              <a:buFont typeface="Arial" panose="020B0604020202020204" pitchFamily="34" charset="0"/>
              <a:buChar char="•"/>
            </a:pPr>
            <a:r>
              <a:rPr lang="en-US" sz="2800" b="1" dirty="0">
                <a:latin typeface="+mj-lt"/>
              </a:rPr>
              <a:t>The beast of the sea—seven heads, ten horns, mortally wounded</a:t>
            </a:r>
          </a:p>
          <a:p>
            <a:pPr marL="339725" indent="-339725">
              <a:buFont typeface="Arial" panose="020B0604020202020204" pitchFamily="34" charset="0"/>
              <a:buChar char="•"/>
            </a:pPr>
            <a:r>
              <a:rPr lang="en-US" sz="2800" b="1" dirty="0">
                <a:latin typeface="+mj-lt"/>
              </a:rPr>
              <a:t>The beast of the land—later called the false prophet</a:t>
            </a:r>
          </a:p>
          <a:p>
            <a:r>
              <a:rPr lang="en-US" sz="2250" b="1" dirty="0">
                <a:latin typeface="+mj-lt"/>
              </a:rPr>
              <a:t>      - Looks like a lamb, speaks like a dragon</a:t>
            </a:r>
          </a:p>
          <a:p>
            <a:r>
              <a:rPr lang="en-US" sz="2250" b="1" dirty="0">
                <a:latin typeface="+mj-lt"/>
              </a:rPr>
              <a:t>      - Exercises the authority given by dragon to first beast</a:t>
            </a:r>
          </a:p>
          <a:p>
            <a:r>
              <a:rPr lang="en-US" sz="2250" b="1" dirty="0">
                <a:latin typeface="+mj-lt"/>
              </a:rPr>
              <a:t>      - He gives breath (life) to beasts who should have died from mortal wound</a:t>
            </a:r>
          </a:p>
          <a:p>
            <a:r>
              <a:rPr lang="en-US" sz="2250" b="1" dirty="0">
                <a:latin typeface="+mj-lt"/>
              </a:rPr>
              <a:t>      - All the world—“… small and great, rich and poor, free and slave” worships beast</a:t>
            </a:r>
          </a:p>
          <a:p>
            <a:r>
              <a:rPr lang="en-US" sz="2250" b="1" dirty="0">
                <a:latin typeface="+mj-lt"/>
              </a:rPr>
              <a:t>      - Those who worship beast given the mark of the beast</a:t>
            </a:r>
          </a:p>
          <a:p>
            <a:r>
              <a:rPr lang="en-US" sz="2250" b="1" dirty="0">
                <a:latin typeface="+mj-lt"/>
              </a:rPr>
              <a:t>      - Only those with mark of beast can buy, sell or get gain</a:t>
            </a:r>
          </a:p>
        </p:txBody>
      </p:sp>
    </p:spTree>
    <p:extLst>
      <p:ext uri="{BB962C8B-B14F-4D97-AF65-F5344CB8AC3E}">
        <p14:creationId xmlns:p14="http://schemas.microsoft.com/office/powerpoint/2010/main" val="381735271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08F0B4FA-6322-4EAB-9238-255EA7E2A2B4}"/>
              </a:ext>
            </a:extLst>
          </p:cNvPr>
          <p:cNvSpPr txBox="1"/>
          <p:nvPr/>
        </p:nvSpPr>
        <p:spPr>
          <a:xfrm>
            <a:off x="375139" y="316524"/>
            <a:ext cx="1138310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200" b="1" dirty="0">
                <a:latin typeface="+mj-lt"/>
              </a:rPr>
              <a:t>Chapter Thirteen—3 Enemies=Devil &amp; 2 beasts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8A4526D-1C06-4BB6-AF90-95E639F7C075}"/>
              </a:ext>
            </a:extLst>
          </p:cNvPr>
          <p:cNvSpPr txBox="1"/>
          <p:nvPr/>
        </p:nvSpPr>
        <p:spPr>
          <a:xfrm>
            <a:off x="515815" y="949571"/>
            <a:ext cx="11242431" cy="38087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39725" indent="-339725">
              <a:buFont typeface="Arial" panose="020B0604020202020204" pitchFamily="34" charset="0"/>
              <a:buChar char="•"/>
            </a:pPr>
            <a:r>
              <a:rPr lang="en-US" sz="2800" b="1" dirty="0">
                <a:latin typeface="+mj-lt"/>
              </a:rPr>
              <a:t>Devil with only short time uses two beasts</a:t>
            </a:r>
          </a:p>
          <a:p>
            <a:pPr marL="339725" indent="-339725">
              <a:buFont typeface="Arial" panose="020B0604020202020204" pitchFamily="34" charset="0"/>
              <a:buChar char="•"/>
            </a:pPr>
            <a:r>
              <a:rPr lang="en-US" sz="2800" b="1" dirty="0">
                <a:latin typeface="+mj-lt"/>
              </a:rPr>
              <a:t>The beast of the sea—seven heads, ten horns, mortally wounded</a:t>
            </a:r>
          </a:p>
          <a:p>
            <a:pPr marL="339725" indent="-339725">
              <a:buFont typeface="Arial" panose="020B0604020202020204" pitchFamily="34" charset="0"/>
              <a:buChar char="•"/>
            </a:pPr>
            <a:r>
              <a:rPr lang="en-US" sz="2800" b="1" dirty="0">
                <a:latin typeface="+mj-lt"/>
              </a:rPr>
              <a:t>The beast of the land—later called the false prophet</a:t>
            </a:r>
          </a:p>
          <a:p>
            <a:r>
              <a:rPr lang="en-US" sz="2250" b="1" dirty="0">
                <a:latin typeface="+mj-lt"/>
              </a:rPr>
              <a:t>      - Looks like a lamb, speaks like a dragon</a:t>
            </a:r>
          </a:p>
          <a:p>
            <a:r>
              <a:rPr lang="en-US" sz="2250" b="1" dirty="0">
                <a:latin typeface="+mj-lt"/>
              </a:rPr>
              <a:t>      - Exercises the authority given by dragon to first beast</a:t>
            </a:r>
          </a:p>
          <a:p>
            <a:r>
              <a:rPr lang="en-US" sz="2250" b="1" dirty="0">
                <a:latin typeface="+mj-lt"/>
              </a:rPr>
              <a:t>      - He gives breath (life) to beasts who should have died from mortal wound</a:t>
            </a:r>
          </a:p>
          <a:p>
            <a:r>
              <a:rPr lang="en-US" sz="2250" b="1" dirty="0">
                <a:latin typeface="+mj-lt"/>
              </a:rPr>
              <a:t>      - All the world—“… small and great, rich and poor, free and slave” worships beast</a:t>
            </a:r>
          </a:p>
          <a:p>
            <a:r>
              <a:rPr lang="en-US" sz="2250" b="1" dirty="0">
                <a:latin typeface="+mj-lt"/>
              </a:rPr>
              <a:t>      - Those who worship beast given the mark of the beast</a:t>
            </a:r>
          </a:p>
          <a:p>
            <a:r>
              <a:rPr lang="en-US" sz="2250" b="1" dirty="0">
                <a:latin typeface="+mj-lt"/>
              </a:rPr>
              <a:t>      - Only those with mark of beast can buy, sell or get gain</a:t>
            </a:r>
          </a:p>
          <a:p>
            <a:r>
              <a:rPr lang="en-US" sz="2250" b="1" dirty="0">
                <a:latin typeface="+mj-lt"/>
              </a:rPr>
              <a:t>      - Those in the seven churches immediately knew what this mark was</a:t>
            </a:r>
          </a:p>
        </p:txBody>
      </p:sp>
    </p:spTree>
    <p:extLst>
      <p:ext uri="{BB962C8B-B14F-4D97-AF65-F5344CB8AC3E}">
        <p14:creationId xmlns:p14="http://schemas.microsoft.com/office/powerpoint/2010/main" val="286276825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08F0B4FA-6322-4EAB-9238-255EA7E2A2B4}"/>
              </a:ext>
            </a:extLst>
          </p:cNvPr>
          <p:cNvSpPr txBox="1"/>
          <p:nvPr/>
        </p:nvSpPr>
        <p:spPr>
          <a:xfrm>
            <a:off x="375139" y="316524"/>
            <a:ext cx="1138310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200" b="1" dirty="0">
                <a:latin typeface="+mj-lt"/>
              </a:rPr>
              <a:t>Chapter Thirteen—3 Enemies=Devil &amp; 2 beasts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8A4526D-1C06-4BB6-AF90-95E639F7C075}"/>
              </a:ext>
            </a:extLst>
          </p:cNvPr>
          <p:cNvSpPr txBox="1"/>
          <p:nvPr/>
        </p:nvSpPr>
        <p:spPr>
          <a:xfrm>
            <a:off x="515815" y="949571"/>
            <a:ext cx="11242431" cy="51937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39725" indent="-339725">
              <a:buFont typeface="Arial" panose="020B0604020202020204" pitchFamily="34" charset="0"/>
              <a:buChar char="•"/>
            </a:pPr>
            <a:r>
              <a:rPr lang="en-US" sz="2800" b="1" dirty="0">
                <a:latin typeface="+mj-lt"/>
              </a:rPr>
              <a:t>Devil with only short time uses two beasts</a:t>
            </a:r>
          </a:p>
          <a:p>
            <a:pPr marL="339725" indent="-339725">
              <a:buFont typeface="Arial" panose="020B0604020202020204" pitchFamily="34" charset="0"/>
              <a:buChar char="•"/>
            </a:pPr>
            <a:r>
              <a:rPr lang="en-US" sz="2800" b="1" dirty="0">
                <a:latin typeface="+mj-lt"/>
              </a:rPr>
              <a:t>The beast of the sea—seven heads, ten horns, mortally wounded</a:t>
            </a:r>
          </a:p>
          <a:p>
            <a:pPr marL="339725" indent="-339725">
              <a:buFont typeface="Arial" panose="020B0604020202020204" pitchFamily="34" charset="0"/>
              <a:buChar char="•"/>
            </a:pPr>
            <a:r>
              <a:rPr lang="en-US" sz="2800" b="1" dirty="0">
                <a:latin typeface="+mj-lt"/>
              </a:rPr>
              <a:t>The beast of the land—later called the false prophet</a:t>
            </a:r>
          </a:p>
          <a:p>
            <a:r>
              <a:rPr lang="en-US" sz="2250" b="1" dirty="0">
                <a:latin typeface="+mj-lt"/>
              </a:rPr>
              <a:t>      - Looks like a lamb, speaks like a dragon</a:t>
            </a:r>
          </a:p>
          <a:p>
            <a:r>
              <a:rPr lang="en-US" sz="2250" b="1" dirty="0">
                <a:latin typeface="+mj-lt"/>
              </a:rPr>
              <a:t>      - Exercises the authority given by dragon to first beast</a:t>
            </a:r>
          </a:p>
          <a:p>
            <a:r>
              <a:rPr lang="en-US" sz="2250" b="1" dirty="0">
                <a:latin typeface="+mj-lt"/>
              </a:rPr>
              <a:t>      - He gives breath (life) to beasts who should have died from mortal wound</a:t>
            </a:r>
          </a:p>
          <a:p>
            <a:r>
              <a:rPr lang="en-US" sz="2250" b="1" dirty="0">
                <a:latin typeface="+mj-lt"/>
              </a:rPr>
              <a:t>      - All the world—“… small and great, rich and poor, free and slave” worships beast</a:t>
            </a:r>
          </a:p>
          <a:p>
            <a:r>
              <a:rPr lang="en-US" sz="2250" b="1" dirty="0">
                <a:latin typeface="+mj-lt"/>
              </a:rPr>
              <a:t>      - Those who worship beast given the mark of the beast</a:t>
            </a:r>
          </a:p>
          <a:p>
            <a:r>
              <a:rPr lang="en-US" sz="2250" b="1" dirty="0">
                <a:latin typeface="+mj-lt"/>
              </a:rPr>
              <a:t>      - Only those with mark of beast can buy, sell or get gain</a:t>
            </a:r>
          </a:p>
          <a:p>
            <a:r>
              <a:rPr lang="en-US" sz="2250" b="1" dirty="0">
                <a:latin typeface="+mj-lt"/>
              </a:rPr>
              <a:t>      - Those in the seven churches immediately knew what this mark was</a:t>
            </a:r>
          </a:p>
          <a:p>
            <a:r>
              <a:rPr lang="en-US" sz="2250" b="1" dirty="0">
                <a:latin typeface="+mj-lt"/>
              </a:rPr>
              <a:t>      - No way to work unless part of trade guides and each of them worshiped their idols</a:t>
            </a:r>
          </a:p>
          <a:p>
            <a:r>
              <a:rPr lang="en-US" sz="2250" b="1" dirty="0">
                <a:latin typeface="+mj-lt"/>
              </a:rPr>
              <a:t>      - The number 666 = we understand Roman numerals have a value (I=1; V=5; X=10)—	every Greek letter had numerical value and this number represented in code who 	the person was (“my sweetheart is 1240”) so the code name of beast is 666</a:t>
            </a:r>
          </a:p>
        </p:txBody>
      </p:sp>
    </p:spTree>
    <p:extLst>
      <p:ext uri="{BB962C8B-B14F-4D97-AF65-F5344CB8AC3E}">
        <p14:creationId xmlns:p14="http://schemas.microsoft.com/office/powerpoint/2010/main" val="25705511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AA2939F-0D24-4821-8F2B-4DE996F35E0F}"/>
              </a:ext>
            </a:extLst>
          </p:cNvPr>
          <p:cNvSpPr txBox="1"/>
          <p:nvPr/>
        </p:nvSpPr>
        <p:spPr>
          <a:xfrm>
            <a:off x="6307015" y="1352183"/>
            <a:ext cx="5451232" cy="4524315"/>
          </a:xfrm>
          <a:prstGeom prst="rect">
            <a:avLst/>
          </a:prstGeom>
          <a:solidFill>
            <a:srgbClr val="04070C"/>
          </a:solidFill>
          <a:ln w="76200">
            <a:solidFill>
              <a:srgbClr val="0000CC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2400" b="1" dirty="0">
                <a:solidFill>
                  <a:schemeClr val="bg1"/>
                </a:solidFill>
                <a:latin typeface="+mj-lt"/>
              </a:rPr>
              <a:t>  1  The Revelation of Jesus Christ, which God gave Him to show His servants—things which </a:t>
            </a:r>
            <a:r>
              <a:rPr lang="en-US" sz="2400" b="1" dirty="0">
                <a:solidFill>
                  <a:srgbClr val="FFFF00"/>
                </a:solidFill>
                <a:latin typeface="+mj-lt"/>
              </a:rPr>
              <a:t>MUST SHORTLY TAKE PLACE</a:t>
            </a:r>
            <a:r>
              <a:rPr lang="en-US" sz="2400" b="1" dirty="0">
                <a:solidFill>
                  <a:schemeClr val="bg1"/>
                </a:solidFill>
                <a:latin typeface="+mj-lt"/>
              </a:rPr>
              <a:t>. And He sent and signified it by His angel to His servant John, </a:t>
            </a:r>
          </a:p>
          <a:p>
            <a:pPr algn="just"/>
            <a:r>
              <a:rPr lang="en-US" sz="2400" b="1" dirty="0">
                <a:solidFill>
                  <a:schemeClr val="bg1"/>
                </a:solidFill>
                <a:latin typeface="+mj-lt"/>
              </a:rPr>
              <a:t>  2  who bore witness to the word of God, and to the testimony of Jesus Christ, to all things that he saw. </a:t>
            </a:r>
          </a:p>
          <a:p>
            <a:pPr algn="just"/>
            <a:r>
              <a:rPr lang="en-US" sz="2400" b="1" dirty="0">
                <a:solidFill>
                  <a:schemeClr val="bg1"/>
                </a:solidFill>
                <a:latin typeface="+mj-lt"/>
              </a:rPr>
              <a:t>  3  Blessed is he who reads and those who hear the words of this prophecy, and keep those things which are written in it; </a:t>
            </a:r>
            <a:r>
              <a:rPr lang="en-US" sz="2400" b="1" dirty="0">
                <a:solidFill>
                  <a:srgbClr val="FFFF00"/>
                </a:solidFill>
                <a:latin typeface="+mj-lt"/>
              </a:rPr>
              <a:t>FOR THE TIME IS NEAR</a:t>
            </a:r>
            <a:r>
              <a:rPr lang="en-US" sz="2400" dirty="0">
                <a:solidFill>
                  <a:srgbClr val="FFFF00"/>
                </a:solidFill>
                <a:latin typeface="+mj-lt"/>
              </a:rPr>
              <a:t>. 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A9A8B68-64BE-42D5-83F3-1469D4940189}"/>
              </a:ext>
            </a:extLst>
          </p:cNvPr>
          <p:cNvSpPr txBox="1"/>
          <p:nvPr/>
        </p:nvSpPr>
        <p:spPr>
          <a:xfrm>
            <a:off x="515816" y="1477109"/>
            <a:ext cx="5662246" cy="42319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39725" indent="-339725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2800" b="1" dirty="0">
                <a:latin typeface="+mj-lt"/>
              </a:rPr>
              <a:t>It is a revelation </a:t>
            </a:r>
          </a:p>
          <a:p>
            <a:pPr marL="339725" indent="-339725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2800" b="1" dirty="0">
                <a:latin typeface="+mj-lt"/>
              </a:rPr>
              <a:t>It is a revelation to seven churches in Asia </a:t>
            </a:r>
          </a:p>
          <a:p>
            <a:pPr marL="339725" indent="-339725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2800" b="1" dirty="0">
                <a:latin typeface="+mj-lt"/>
              </a:rPr>
              <a:t>It is a revelation to seven churches in Asia in signs </a:t>
            </a:r>
          </a:p>
          <a:p>
            <a:pPr marL="339725" indent="-339725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2800" b="1" dirty="0">
                <a:latin typeface="+mj-lt"/>
              </a:rPr>
              <a:t>It is a revelation to seven churches in Asia in signs of THINGS WHICH MUST SHORTLY TAKE PLACE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8F0B4FA-6322-4EAB-9238-255EA7E2A2B4}"/>
              </a:ext>
            </a:extLst>
          </p:cNvPr>
          <p:cNvSpPr txBox="1"/>
          <p:nvPr/>
        </p:nvSpPr>
        <p:spPr>
          <a:xfrm>
            <a:off x="375139" y="316524"/>
            <a:ext cx="1138310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latin typeface="+mj-lt"/>
              </a:rPr>
              <a:t>Four Keys to Understand the Book</a:t>
            </a:r>
          </a:p>
        </p:txBody>
      </p:sp>
    </p:spTree>
    <p:extLst>
      <p:ext uri="{BB962C8B-B14F-4D97-AF65-F5344CB8AC3E}">
        <p14:creationId xmlns:p14="http://schemas.microsoft.com/office/powerpoint/2010/main" val="380076942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08F0B4FA-6322-4EAB-9238-255EA7E2A2B4}"/>
              </a:ext>
            </a:extLst>
          </p:cNvPr>
          <p:cNvSpPr txBox="1"/>
          <p:nvPr/>
        </p:nvSpPr>
        <p:spPr>
          <a:xfrm>
            <a:off x="375139" y="316524"/>
            <a:ext cx="1138310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200" b="1" dirty="0">
                <a:latin typeface="+mj-lt"/>
              </a:rPr>
              <a:t>Chapter Thirteen—3 Enemies=Devil &amp; 2 beasts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8A4526D-1C06-4BB6-AF90-95E639F7C075}"/>
              </a:ext>
            </a:extLst>
          </p:cNvPr>
          <p:cNvSpPr txBox="1"/>
          <p:nvPr/>
        </p:nvSpPr>
        <p:spPr>
          <a:xfrm>
            <a:off x="515815" y="949571"/>
            <a:ext cx="11242431" cy="58862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39725" indent="-339725">
              <a:buFont typeface="Arial" panose="020B0604020202020204" pitchFamily="34" charset="0"/>
              <a:buChar char="•"/>
            </a:pPr>
            <a:r>
              <a:rPr lang="en-US" sz="2800" b="1" dirty="0">
                <a:latin typeface="+mj-lt"/>
              </a:rPr>
              <a:t>Devil with only short time uses two beasts</a:t>
            </a:r>
          </a:p>
          <a:p>
            <a:pPr marL="339725" indent="-339725">
              <a:buFont typeface="Arial" panose="020B0604020202020204" pitchFamily="34" charset="0"/>
              <a:buChar char="•"/>
            </a:pPr>
            <a:r>
              <a:rPr lang="en-US" sz="2800" b="1" dirty="0">
                <a:latin typeface="+mj-lt"/>
              </a:rPr>
              <a:t>The beast of the sea—seven heads, ten horns, mortally wounded</a:t>
            </a:r>
          </a:p>
          <a:p>
            <a:pPr marL="339725" indent="-339725">
              <a:buFont typeface="Arial" panose="020B0604020202020204" pitchFamily="34" charset="0"/>
              <a:buChar char="•"/>
            </a:pPr>
            <a:r>
              <a:rPr lang="en-US" sz="2800" b="1" dirty="0">
                <a:latin typeface="+mj-lt"/>
              </a:rPr>
              <a:t>The beast of the land—later called the false prophet</a:t>
            </a:r>
          </a:p>
          <a:p>
            <a:r>
              <a:rPr lang="en-US" sz="2250" b="1" dirty="0">
                <a:latin typeface="+mj-lt"/>
              </a:rPr>
              <a:t>      - Looks like a lamb, speaks like a dragon</a:t>
            </a:r>
          </a:p>
          <a:p>
            <a:r>
              <a:rPr lang="en-US" sz="2250" b="1" dirty="0">
                <a:latin typeface="+mj-lt"/>
              </a:rPr>
              <a:t>      - Exercises the authority given by dragon to first beast</a:t>
            </a:r>
          </a:p>
          <a:p>
            <a:r>
              <a:rPr lang="en-US" sz="2250" b="1" dirty="0">
                <a:latin typeface="+mj-lt"/>
              </a:rPr>
              <a:t>      - He gives breath (life) to beasts who should have died from mortal wound</a:t>
            </a:r>
          </a:p>
          <a:p>
            <a:r>
              <a:rPr lang="en-US" sz="2250" b="1" dirty="0">
                <a:latin typeface="+mj-lt"/>
              </a:rPr>
              <a:t>      - All the world—“… small and great, rich and poor, free and slave” worships beast</a:t>
            </a:r>
          </a:p>
          <a:p>
            <a:r>
              <a:rPr lang="en-US" sz="2250" b="1" dirty="0">
                <a:latin typeface="+mj-lt"/>
              </a:rPr>
              <a:t>      - Those who worship beast given the mark of the beast</a:t>
            </a:r>
          </a:p>
          <a:p>
            <a:r>
              <a:rPr lang="en-US" sz="2250" b="1" dirty="0">
                <a:latin typeface="+mj-lt"/>
              </a:rPr>
              <a:t>      - Only those with mark of beast can buy, sell or get gain</a:t>
            </a:r>
          </a:p>
          <a:p>
            <a:r>
              <a:rPr lang="en-US" sz="2250" b="1" dirty="0">
                <a:latin typeface="+mj-lt"/>
              </a:rPr>
              <a:t>      - Those in the seven churches immediately knew what this mark was</a:t>
            </a:r>
          </a:p>
          <a:p>
            <a:r>
              <a:rPr lang="en-US" sz="2250" b="1" dirty="0">
                <a:latin typeface="+mj-lt"/>
              </a:rPr>
              <a:t>      - No way to work unless part of trade guides and each of them worshiped their idols</a:t>
            </a:r>
          </a:p>
          <a:p>
            <a:r>
              <a:rPr lang="en-US" sz="2250" b="1" dirty="0">
                <a:latin typeface="+mj-lt"/>
              </a:rPr>
              <a:t>      - The number 666 = we understand Roman numerals have a value (I=1; V=5; X=10)—	every Greek letter had numerical value and this number represented in code who 	the person was (“my sweetheart is 1240”) so the code name of beast is 666</a:t>
            </a:r>
          </a:p>
          <a:p>
            <a:r>
              <a:rPr lang="en-US" sz="2250" b="1" dirty="0">
                <a:latin typeface="+mj-lt"/>
              </a:rPr>
              <a:t>      - Many ideas given—we have no need to know exactly—seven churches knew it was the 	name of the man whose name totaled 666 and one who was persecuting them!</a:t>
            </a:r>
          </a:p>
        </p:txBody>
      </p:sp>
    </p:spTree>
    <p:extLst>
      <p:ext uri="{BB962C8B-B14F-4D97-AF65-F5344CB8AC3E}">
        <p14:creationId xmlns:p14="http://schemas.microsoft.com/office/powerpoint/2010/main" val="61734815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08F0B4FA-6322-4EAB-9238-255EA7E2A2B4}"/>
              </a:ext>
            </a:extLst>
          </p:cNvPr>
          <p:cNvSpPr txBox="1"/>
          <p:nvPr/>
        </p:nvSpPr>
        <p:spPr>
          <a:xfrm>
            <a:off x="375139" y="316524"/>
            <a:ext cx="113831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latin typeface="+mj-lt"/>
              </a:rPr>
              <a:t>Chapter Fourteen—New Song, 3 Angels, 2 Harvests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8A4526D-1C06-4BB6-AF90-95E639F7C075}"/>
              </a:ext>
            </a:extLst>
          </p:cNvPr>
          <p:cNvSpPr txBox="1"/>
          <p:nvPr/>
        </p:nvSpPr>
        <p:spPr>
          <a:xfrm>
            <a:off x="277572" y="908280"/>
            <a:ext cx="11636856" cy="12157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39725" indent="-339725">
              <a:buFont typeface="Arial" panose="020B0604020202020204" pitchFamily="34" charset="0"/>
              <a:buChar char="•"/>
            </a:pPr>
            <a:r>
              <a:rPr lang="en-US" sz="2800" b="1" dirty="0">
                <a:latin typeface="+mj-lt"/>
              </a:rPr>
              <a:t>Those Redeemed Ones  Sing a New Song</a:t>
            </a:r>
          </a:p>
          <a:p>
            <a:r>
              <a:rPr lang="en-US" sz="2250" b="1" dirty="0">
                <a:latin typeface="+mj-lt"/>
              </a:rPr>
              <a:t>      - They are the </a:t>
            </a:r>
            <a:r>
              <a:rPr lang="en-US" sz="2250" b="1" dirty="0" err="1">
                <a:latin typeface="+mj-lt"/>
              </a:rPr>
              <a:t>firstfruits</a:t>
            </a:r>
            <a:r>
              <a:rPr lang="en-US" sz="2250" b="1" dirty="0">
                <a:latin typeface="+mj-lt"/>
              </a:rPr>
              <a:t> of the redeemed</a:t>
            </a:r>
          </a:p>
          <a:p>
            <a:r>
              <a:rPr lang="en-US" sz="2250" b="1" dirty="0">
                <a:latin typeface="+mj-lt"/>
              </a:rPr>
              <a:t>      - Pure and blameless</a:t>
            </a:r>
            <a:endParaRPr lang="en-US" sz="13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39541514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08F0B4FA-6322-4EAB-9238-255EA7E2A2B4}"/>
              </a:ext>
            </a:extLst>
          </p:cNvPr>
          <p:cNvSpPr txBox="1"/>
          <p:nvPr/>
        </p:nvSpPr>
        <p:spPr>
          <a:xfrm>
            <a:off x="375139" y="316524"/>
            <a:ext cx="113831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latin typeface="+mj-lt"/>
              </a:rPr>
              <a:t>Chapter Fourteen—New Song, 3 Angels, 2 Harvests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8A4526D-1C06-4BB6-AF90-95E639F7C075}"/>
              </a:ext>
            </a:extLst>
          </p:cNvPr>
          <p:cNvSpPr txBox="1"/>
          <p:nvPr/>
        </p:nvSpPr>
        <p:spPr>
          <a:xfrm>
            <a:off x="277572" y="908278"/>
            <a:ext cx="11636856" cy="16466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39725" indent="-339725">
              <a:buFont typeface="Arial" panose="020B0604020202020204" pitchFamily="34" charset="0"/>
              <a:buChar char="•"/>
            </a:pPr>
            <a:r>
              <a:rPr lang="en-US" sz="2800" b="1" dirty="0">
                <a:latin typeface="+mj-lt"/>
              </a:rPr>
              <a:t>Those Redeemed Ones  Sing a New Song</a:t>
            </a:r>
            <a:r>
              <a:rPr lang="en-US" sz="2250" b="1" dirty="0">
                <a:latin typeface="+mj-lt"/>
              </a:rPr>
              <a:t>   </a:t>
            </a:r>
            <a:endParaRPr lang="en-US" sz="2800" b="1" dirty="0">
              <a:latin typeface="+mj-lt"/>
            </a:endParaRPr>
          </a:p>
          <a:p>
            <a:pPr marL="339725" indent="-339725">
              <a:buFont typeface="Arial" panose="020B0604020202020204" pitchFamily="34" charset="0"/>
              <a:buChar char="•"/>
            </a:pPr>
            <a:r>
              <a:rPr lang="en-US" sz="2800" b="1" dirty="0">
                <a:latin typeface="+mj-lt"/>
              </a:rPr>
              <a:t>Messages of Three Flying Angels </a:t>
            </a:r>
          </a:p>
          <a:p>
            <a:r>
              <a:rPr lang="en-US" sz="2250" b="1" dirty="0">
                <a:latin typeface="+mj-lt"/>
              </a:rPr>
              <a:t>      - First angel—with eternal gospel to proclaim to every nation, tribe, language &amp; people</a:t>
            </a:r>
          </a:p>
          <a:p>
            <a:r>
              <a:rPr lang="en-US" sz="2250" b="1" dirty="0">
                <a:latin typeface="+mj-lt"/>
              </a:rPr>
              <a:t>      - Fear God who made heaven, earth, sea &amp; springs (four items of first four trumpets)</a:t>
            </a:r>
            <a:endParaRPr lang="en-US" sz="13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8087568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08F0B4FA-6322-4EAB-9238-255EA7E2A2B4}"/>
              </a:ext>
            </a:extLst>
          </p:cNvPr>
          <p:cNvSpPr txBox="1"/>
          <p:nvPr/>
        </p:nvSpPr>
        <p:spPr>
          <a:xfrm>
            <a:off x="375139" y="316524"/>
            <a:ext cx="113831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latin typeface="+mj-lt"/>
              </a:rPr>
              <a:t>Chapter Fourteen—New Song, 3 Angels, 2 Harvests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8A4526D-1C06-4BB6-AF90-95E639F7C075}"/>
              </a:ext>
            </a:extLst>
          </p:cNvPr>
          <p:cNvSpPr txBox="1"/>
          <p:nvPr/>
        </p:nvSpPr>
        <p:spPr>
          <a:xfrm>
            <a:off x="277572" y="908278"/>
            <a:ext cx="11636856" cy="26853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39725" indent="-339725">
              <a:buFont typeface="Arial" panose="020B0604020202020204" pitchFamily="34" charset="0"/>
              <a:buChar char="•"/>
            </a:pPr>
            <a:r>
              <a:rPr lang="en-US" sz="2800" b="1" dirty="0">
                <a:latin typeface="+mj-lt"/>
              </a:rPr>
              <a:t>Those Redeemed Ones  Sing a New Song</a:t>
            </a:r>
            <a:r>
              <a:rPr lang="en-US" sz="2250" b="1" dirty="0">
                <a:latin typeface="+mj-lt"/>
              </a:rPr>
              <a:t>   </a:t>
            </a:r>
            <a:endParaRPr lang="en-US" sz="2800" b="1" dirty="0">
              <a:latin typeface="+mj-lt"/>
            </a:endParaRPr>
          </a:p>
          <a:p>
            <a:pPr marL="339725" indent="-339725">
              <a:buFont typeface="Arial" panose="020B0604020202020204" pitchFamily="34" charset="0"/>
              <a:buChar char="•"/>
            </a:pPr>
            <a:r>
              <a:rPr lang="en-US" sz="2800" b="1" dirty="0">
                <a:latin typeface="+mj-lt"/>
              </a:rPr>
              <a:t>Messages of Three Flying Angels </a:t>
            </a:r>
          </a:p>
          <a:p>
            <a:r>
              <a:rPr lang="en-US" sz="2250" b="1" dirty="0">
                <a:latin typeface="+mj-lt"/>
              </a:rPr>
              <a:t>      - First angel—with eternal gospel to proclaim to every nation, tribe, language &amp; people</a:t>
            </a:r>
          </a:p>
          <a:p>
            <a:r>
              <a:rPr lang="en-US" sz="2250" b="1" dirty="0">
                <a:latin typeface="+mj-lt"/>
              </a:rPr>
              <a:t>      - Fear God who made heaven, earth, sea &amp; springs (four items of first four trumpets</a:t>
            </a:r>
          </a:p>
          <a:p>
            <a:r>
              <a:rPr lang="en-US" sz="2250" b="1" dirty="0">
                <a:latin typeface="+mj-lt"/>
              </a:rPr>
              <a:t>      - Second angel-Babylon is fallen (past tense) literally fell, fell</a:t>
            </a:r>
          </a:p>
          <a:p>
            <a:r>
              <a:rPr lang="en-US" sz="2250" b="1" dirty="0">
                <a:latin typeface="+mj-lt"/>
              </a:rPr>
              <a:t>      - Babylon mentioned 295 times on Bible; six times in Revelation; (is the harlot of </a:t>
            </a:r>
            <a:r>
              <a:rPr lang="en-US" sz="2250" b="1" dirty="0" err="1">
                <a:latin typeface="+mj-lt"/>
              </a:rPr>
              <a:t>ch.</a:t>
            </a:r>
            <a:r>
              <a:rPr lang="en-US" sz="2250" b="1" dirty="0">
                <a:latin typeface="+mj-lt"/>
              </a:rPr>
              <a:t> 17)</a:t>
            </a:r>
          </a:p>
          <a:p>
            <a:r>
              <a:rPr lang="en-US" sz="2250" b="1" dirty="0">
                <a:latin typeface="+mj-lt"/>
              </a:rPr>
              <a:t>      - Babylon is “the great city” =  compare “where our Lord was crucified” (Rev. 11:8)</a:t>
            </a:r>
            <a:endParaRPr lang="en-US" sz="13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17476557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08F0B4FA-6322-4EAB-9238-255EA7E2A2B4}"/>
              </a:ext>
            </a:extLst>
          </p:cNvPr>
          <p:cNvSpPr txBox="1"/>
          <p:nvPr/>
        </p:nvSpPr>
        <p:spPr>
          <a:xfrm>
            <a:off x="375139" y="316524"/>
            <a:ext cx="113831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latin typeface="+mj-lt"/>
              </a:rPr>
              <a:t>Chapter Fourteen—New Song, 3 Angels, 2 Harvests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8A4526D-1C06-4BB6-AF90-95E639F7C075}"/>
              </a:ext>
            </a:extLst>
          </p:cNvPr>
          <p:cNvSpPr txBox="1"/>
          <p:nvPr/>
        </p:nvSpPr>
        <p:spPr>
          <a:xfrm>
            <a:off x="277572" y="908278"/>
            <a:ext cx="11636856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39725" indent="-339725">
              <a:buFont typeface="Arial" panose="020B0604020202020204" pitchFamily="34" charset="0"/>
              <a:buChar char="•"/>
            </a:pPr>
            <a:r>
              <a:rPr lang="en-US" sz="2800" b="1" dirty="0">
                <a:latin typeface="+mj-lt"/>
              </a:rPr>
              <a:t>Those Redeemed Ones  Sing a New Song</a:t>
            </a:r>
            <a:r>
              <a:rPr lang="en-US" sz="2250" b="1" dirty="0">
                <a:latin typeface="+mj-lt"/>
              </a:rPr>
              <a:t>   </a:t>
            </a:r>
            <a:endParaRPr lang="en-US" sz="2800" b="1" dirty="0">
              <a:latin typeface="+mj-lt"/>
            </a:endParaRPr>
          </a:p>
          <a:p>
            <a:pPr marL="339725" indent="-339725">
              <a:buFont typeface="Arial" panose="020B0604020202020204" pitchFamily="34" charset="0"/>
              <a:buChar char="•"/>
            </a:pPr>
            <a:r>
              <a:rPr lang="en-US" sz="2800" b="1" dirty="0">
                <a:latin typeface="+mj-lt"/>
              </a:rPr>
              <a:t>Messages of Three Flying Angels </a:t>
            </a:r>
          </a:p>
          <a:p>
            <a:r>
              <a:rPr lang="en-US" sz="2250" b="1" dirty="0">
                <a:latin typeface="+mj-lt"/>
              </a:rPr>
              <a:t>      - First angel—with eternal gospel to proclaim to every nation, tribe, language &amp; people</a:t>
            </a:r>
          </a:p>
          <a:p>
            <a:r>
              <a:rPr lang="en-US" sz="2250" b="1" dirty="0">
                <a:latin typeface="+mj-lt"/>
              </a:rPr>
              <a:t>      - Fear God who made heaven, earth, sea &amp; springs (four items of first four trumpets</a:t>
            </a:r>
          </a:p>
          <a:p>
            <a:r>
              <a:rPr lang="en-US" sz="2250" b="1" dirty="0">
                <a:latin typeface="+mj-lt"/>
              </a:rPr>
              <a:t>      - Second angel-Babylon is fallen (past tense) literally fell, fell</a:t>
            </a:r>
          </a:p>
          <a:p>
            <a:r>
              <a:rPr lang="en-US" sz="2250" b="1" dirty="0">
                <a:latin typeface="+mj-lt"/>
              </a:rPr>
              <a:t>      - Babylon mentioned 295 times on Bible; six times in Revelation; (is the harlot of </a:t>
            </a:r>
            <a:r>
              <a:rPr lang="en-US" sz="2250" b="1" dirty="0" err="1">
                <a:latin typeface="+mj-lt"/>
              </a:rPr>
              <a:t>ch.</a:t>
            </a:r>
            <a:r>
              <a:rPr lang="en-US" sz="2250" b="1" dirty="0">
                <a:latin typeface="+mj-lt"/>
              </a:rPr>
              <a:t> 17)</a:t>
            </a:r>
          </a:p>
          <a:p>
            <a:r>
              <a:rPr lang="en-US" sz="2250" b="1" dirty="0">
                <a:latin typeface="+mj-lt"/>
              </a:rPr>
              <a:t>      - Babylon is “the great city” =  compare “where our Lord was crucified” (Rev. 11:8)</a:t>
            </a:r>
          </a:p>
          <a:p>
            <a:r>
              <a:rPr lang="en-US" sz="2250" b="1" dirty="0">
                <a:latin typeface="+mj-lt"/>
              </a:rPr>
              <a:t>      - Third angel message to those who worship beast and have his mark</a:t>
            </a:r>
          </a:p>
          <a:p>
            <a:r>
              <a:rPr lang="en-US" sz="2250" b="1" dirty="0">
                <a:latin typeface="+mj-lt"/>
              </a:rPr>
              <a:t>      - Will drink full measure of wrath of God—fire and brimstone</a:t>
            </a:r>
          </a:p>
          <a:p>
            <a:r>
              <a:rPr lang="en-US" sz="2250" b="1" dirty="0">
                <a:latin typeface="+mj-lt"/>
              </a:rPr>
              <a:t>      - Tormented forever and ever; no rest day or night</a:t>
            </a:r>
            <a:endParaRPr lang="en-US" sz="13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66235930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08F0B4FA-6322-4EAB-9238-255EA7E2A2B4}"/>
              </a:ext>
            </a:extLst>
          </p:cNvPr>
          <p:cNvSpPr txBox="1"/>
          <p:nvPr/>
        </p:nvSpPr>
        <p:spPr>
          <a:xfrm>
            <a:off x="375139" y="316524"/>
            <a:ext cx="113831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latin typeface="+mj-lt"/>
              </a:rPr>
              <a:t>Chapter Fourteen—New Song, 3 Angels, 2 Harvests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8A4526D-1C06-4BB6-AF90-95E639F7C075}"/>
              </a:ext>
            </a:extLst>
          </p:cNvPr>
          <p:cNvSpPr txBox="1"/>
          <p:nvPr/>
        </p:nvSpPr>
        <p:spPr>
          <a:xfrm>
            <a:off x="277572" y="908278"/>
            <a:ext cx="11636856" cy="4270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39725" indent="-339725">
              <a:buFont typeface="Arial" panose="020B0604020202020204" pitchFamily="34" charset="0"/>
              <a:buChar char="•"/>
            </a:pPr>
            <a:r>
              <a:rPr lang="en-US" sz="2800" b="1" dirty="0">
                <a:latin typeface="+mj-lt"/>
              </a:rPr>
              <a:t>Those Redeemed Ones  Sing a New Song</a:t>
            </a:r>
            <a:r>
              <a:rPr lang="en-US" sz="2250" b="1" dirty="0">
                <a:latin typeface="+mj-lt"/>
              </a:rPr>
              <a:t>   </a:t>
            </a:r>
            <a:endParaRPr lang="en-US" sz="2800" b="1" dirty="0">
              <a:latin typeface="+mj-lt"/>
            </a:endParaRPr>
          </a:p>
          <a:p>
            <a:pPr marL="339725" indent="-339725">
              <a:buFont typeface="Arial" panose="020B0604020202020204" pitchFamily="34" charset="0"/>
              <a:buChar char="•"/>
            </a:pPr>
            <a:r>
              <a:rPr lang="en-US" sz="2800" b="1" dirty="0">
                <a:latin typeface="+mj-lt"/>
              </a:rPr>
              <a:t>Messages of Three Flying Angels </a:t>
            </a:r>
          </a:p>
          <a:p>
            <a:r>
              <a:rPr lang="en-US" sz="2250" b="1" dirty="0">
                <a:latin typeface="+mj-lt"/>
              </a:rPr>
              <a:t>      - First angel—with eternal gospel to proclaim to every nation, tribe, language &amp; people</a:t>
            </a:r>
          </a:p>
          <a:p>
            <a:r>
              <a:rPr lang="en-US" sz="2250" b="1" dirty="0">
                <a:latin typeface="+mj-lt"/>
              </a:rPr>
              <a:t>      - Fear God who made heaven, earth, sea &amp; springs (four items of first four trumpets</a:t>
            </a:r>
          </a:p>
          <a:p>
            <a:r>
              <a:rPr lang="en-US" sz="2250" b="1" dirty="0">
                <a:latin typeface="+mj-lt"/>
              </a:rPr>
              <a:t>      - Second angel-Babylon is fallen (past tense) literally fell, fell</a:t>
            </a:r>
          </a:p>
          <a:p>
            <a:r>
              <a:rPr lang="en-US" sz="2250" b="1" dirty="0">
                <a:latin typeface="+mj-lt"/>
              </a:rPr>
              <a:t>      - Babylon mentioned 295 times on Bible; six times in Revelation; (is the harlot of </a:t>
            </a:r>
            <a:r>
              <a:rPr lang="en-US" sz="2250" b="1" dirty="0" err="1">
                <a:latin typeface="+mj-lt"/>
              </a:rPr>
              <a:t>ch.</a:t>
            </a:r>
            <a:r>
              <a:rPr lang="en-US" sz="2250" b="1" dirty="0">
                <a:latin typeface="+mj-lt"/>
              </a:rPr>
              <a:t> 17)</a:t>
            </a:r>
          </a:p>
          <a:p>
            <a:r>
              <a:rPr lang="en-US" sz="2250" b="1" dirty="0">
                <a:latin typeface="+mj-lt"/>
              </a:rPr>
              <a:t>      - Babylon is “the great city” =  compare “where our Lord was crucified” (Rev. 11:8)</a:t>
            </a:r>
          </a:p>
          <a:p>
            <a:r>
              <a:rPr lang="en-US" sz="2250" b="1" dirty="0">
                <a:latin typeface="+mj-lt"/>
              </a:rPr>
              <a:t>      - Third angel message to those who worship beast and have his mark</a:t>
            </a:r>
          </a:p>
          <a:p>
            <a:r>
              <a:rPr lang="en-US" sz="2250" b="1" dirty="0">
                <a:latin typeface="+mj-lt"/>
              </a:rPr>
              <a:t>      - Will drink full measure of wrath of God—fire and brimstone</a:t>
            </a:r>
          </a:p>
          <a:p>
            <a:r>
              <a:rPr lang="en-US" sz="2250" b="1" dirty="0">
                <a:latin typeface="+mj-lt"/>
              </a:rPr>
              <a:t>      - Tormented forever and ever; no rest day or night</a:t>
            </a:r>
          </a:p>
          <a:p>
            <a:r>
              <a:rPr lang="en-US" sz="2250" b="1" dirty="0">
                <a:latin typeface="+mj-lt"/>
              </a:rPr>
              <a:t>      - The blessed rest of Christians; torment does not await them, but rest</a:t>
            </a:r>
          </a:p>
          <a:p>
            <a:endParaRPr lang="en-US" sz="13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97951009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08F0B4FA-6322-4EAB-9238-255EA7E2A2B4}"/>
              </a:ext>
            </a:extLst>
          </p:cNvPr>
          <p:cNvSpPr txBox="1"/>
          <p:nvPr/>
        </p:nvSpPr>
        <p:spPr>
          <a:xfrm>
            <a:off x="375139" y="316524"/>
            <a:ext cx="113831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latin typeface="+mj-lt"/>
              </a:rPr>
              <a:t>Chapter Fourteen—New Song, 3 Angels, 2 Harvests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8A4526D-1C06-4BB6-AF90-95E639F7C075}"/>
              </a:ext>
            </a:extLst>
          </p:cNvPr>
          <p:cNvSpPr txBox="1"/>
          <p:nvPr/>
        </p:nvSpPr>
        <p:spPr>
          <a:xfrm>
            <a:off x="277572" y="908278"/>
            <a:ext cx="11636856" cy="20774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39725" indent="-339725">
              <a:buFont typeface="Arial" panose="020B0604020202020204" pitchFamily="34" charset="0"/>
              <a:buChar char="•"/>
            </a:pPr>
            <a:r>
              <a:rPr lang="en-US" sz="2800" b="1" dirty="0">
                <a:latin typeface="+mj-lt"/>
              </a:rPr>
              <a:t>Those Redeemed Ones  Sing a New Song</a:t>
            </a:r>
          </a:p>
          <a:p>
            <a:pPr marL="339725" indent="-339725">
              <a:buFont typeface="Arial" panose="020B0604020202020204" pitchFamily="34" charset="0"/>
              <a:buChar char="•"/>
            </a:pPr>
            <a:r>
              <a:rPr lang="en-US" sz="2800" b="1" dirty="0">
                <a:latin typeface="+mj-lt"/>
              </a:rPr>
              <a:t>Messages of Three Flying Angels</a:t>
            </a:r>
          </a:p>
          <a:p>
            <a:pPr marL="339725" indent="-339725">
              <a:buFont typeface="Arial" panose="020B0604020202020204" pitchFamily="34" charset="0"/>
              <a:buChar char="•"/>
            </a:pPr>
            <a:r>
              <a:rPr lang="en-US" sz="2800" b="1" dirty="0">
                <a:latin typeface="+mj-lt"/>
              </a:rPr>
              <a:t>Harvest by Jesus of the saints; Wicked cast in winepress of God’s wrath</a:t>
            </a:r>
          </a:p>
          <a:p>
            <a:r>
              <a:rPr lang="en-US" sz="2250" b="1" dirty="0">
                <a:latin typeface="+mj-lt"/>
              </a:rPr>
              <a:t>      - John sees one like the Son of Man, sitting on white throne with sharp sickle</a:t>
            </a:r>
          </a:p>
          <a:p>
            <a:r>
              <a:rPr lang="en-US" sz="2250" b="1" dirty="0">
                <a:latin typeface="+mj-lt"/>
              </a:rPr>
              <a:t>      - He swings sickle across the earth and the earth is reaped</a:t>
            </a:r>
            <a:endParaRPr lang="en-US" sz="18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51776501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08F0B4FA-6322-4EAB-9238-255EA7E2A2B4}"/>
              </a:ext>
            </a:extLst>
          </p:cNvPr>
          <p:cNvSpPr txBox="1"/>
          <p:nvPr/>
        </p:nvSpPr>
        <p:spPr>
          <a:xfrm>
            <a:off x="375139" y="316524"/>
            <a:ext cx="113831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latin typeface="+mj-lt"/>
              </a:rPr>
              <a:t>Chapter Fourteen—New Song, 3 Angels, 2 Harvests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8A4526D-1C06-4BB6-AF90-95E639F7C075}"/>
              </a:ext>
            </a:extLst>
          </p:cNvPr>
          <p:cNvSpPr txBox="1"/>
          <p:nvPr/>
        </p:nvSpPr>
        <p:spPr>
          <a:xfrm>
            <a:off x="277572" y="908278"/>
            <a:ext cx="11636856" cy="2769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39725" indent="-339725">
              <a:buFont typeface="Arial" panose="020B0604020202020204" pitchFamily="34" charset="0"/>
              <a:buChar char="•"/>
            </a:pPr>
            <a:r>
              <a:rPr lang="en-US" sz="2800" b="1" dirty="0">
                <a:latin typeface="+mj-lt"/>
              </a:rPr>
              <a:t>Those Redeemed Ones  Sing a New Song</a:t>
            </a:r>
          </a:p>
          <a:p>
            <a:pPr marL="339725" indent="-339725">
              <a:buFont typeface="Arial" panose="020B0604020202020204" pitchFamily="34" charset="0"/>
              <a:buChar char="•"/>
            </a:pPr>
            <a:r>
              <a:rPr lang="en-US" sz="2800" b="1" dirty="0">
                <a:latin typeface="+mj-lt"/>
              </a:rPr>
              <a:t>Messages of Three Flying Angels</a:t>
            </a:r>
          </a:p>
          <a:p>
            <a:pPr marL="339725" indent="-339725">
              <a:buFont typeface="Arial" panose="020B0604020202020204" pitchFamily="34" charset="0"/>
              <a:buChar char="•"/>
            </a:pPr>
            <a:r>
              <a:rPr lang="en-US" sz="2800" b="1" dirty="0">
                <a:latin typeface="+mj-lt"/>
              </a:rPr>
              <a:t>Harvest by Jesus of the saints; Wicked cast in winepress of God’s wrath</a:t>
            </a:r>
          </a:p>
          <a:p>
            <a:r>
              <a:rPr lang="en-US" sz="2250" b="1" dirty="0">
                <a:latin typeface="+mj-lt"/>
              </a:rPr>
              <a:t>      - John sees one like the Son of Man, sitting on white throne with sharp sickle</a:t>
            </a:r>
          </a:p>
          <a:p>
            <a:r>
              <a:rPr lang="en-US" sz="2250" b="1" dirty="0">
                <a:latin typeface="+mj-lt"/>
              </a:rPr>
              <a:t>      - He swings sickle across the earth and the earth is reaped</a:t>
            </a:r>
          </a:p>
          <a:p>
            <a:r>
              <a:rPr lang="en-US" sz="2250" b="1" dirty="0">
                <a:latin typeface="+mj-lt"/>
              </a:rPr>
              <a:t>      - Not the gathering of wicked; but of His wheat into barn; separated from chaff (Matt. 3:12)</a:t>
            </a:r>
          </a:p>
          <a:p>
            <a:r>
              <a:rPr lang="en-US" sz="2250" b="1" dirty="0">
                <a:latin typeface="+mj-lt"/>
              </a:rPr>
              <a:t>      - Followed by the harvesting of the chaff, the wicked—called the clusters of vine</a:t>
            </a:r>
            <a:endParaRPr lang="en-US" sz="18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49677224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08F0B4FA-6322-4EAB-9238-255EA7E2A2B4}"/>
              </a:ext>
            </a:extLst>
          </p:cNvPr>
          <p:cNvSpPr txBox="1"/>
          <p:nvPr/>
        </p:nvSpPr>
        <p:spPr>
          <a:xfrm>
            <a:off x="375139" y="316524"/>
            <a:ext cx="113831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latin typeface="+mj-lt"/>
              </a:rPr>
              <a:t>Chapter Fourteen—New Song, 3 Angels, 2 Harvests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8A4526D-1C06-4BB6-AF90-95E639F7C075}"/>
              </a:ext>
            </a:extLst>
          </p:cNvPr>
          <p:cNvSpPr txBox="1"/>
          <p:nvPr/>
        </p:nvSpPr>
        <p:spPr>
          <a:xfrm>
            <a:off x="277572" y="908278"/>
            <a:ext cx="11636856" cy="34624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39725" indent="-339725">
              <a:buFont typeface="Arial" panose="020B0604020202020204" pitchFamily="34" charset="0"/>
              <a:buChar char="•"/>
            </a:pPr>
            <a:r>
              <a:rPr lang="en-US" sz="2800" b="1" dirty="0">
                <a:latin typeface="+mj-lt"/>
              </a:rPr>
              <a:t>Those Redeemed Ones  Sing a New Song</a:t>
            </a:r>
          </a:p>
          <a:p>
            <a:pPr marL="339725" indent="-339725">
              <a:buFont typeface="Arial" panose="020B0604020202020204" pitchFamily="34" charset="0"/>
              <a:buChar char="•"/>
            </a:pPr>
            <a:r>
              <a:rPr lang="en-US" sz="2800" b="1" dirty="0">
                <a:latin typeface="+mj-lt"/>
              </a:rPr>
              <a:t>Messages of Three Flying Angels</a:t>
            </a:r>
          </a:p>
          <a:p>
            <a:pPr marL="339725" indent="-339725">
              <a:buFont typeface="Arial" panose="020B0604020202020204" pitchFamily="34" charset="0"/>
              <a:buChar char="•"/>
            </a:pPr>
            <a:r>
              <a:rPr lang="en-US" sz="2800" b="1" dirty="0">
                <a:latin typeface="+mj-lt"/>
              </a:rPr>
              <a:t>Harvest by Jesus of the saints; Wicked cast in winepress of God’s wrath</a:t>
            </a:r>
          </a:p>
          <a:p>
            <a:r>
              <a:rPr lang="en-US" sz="2250" b="1" dirty="0">
                <a:latin typeface="+mj-lt"/>
              </a:rPr>
              <a:t>      - John sees one like the Son of Man, sitting on white throne with sharp sickle</a:t>
            </a:r>
          </a:p>
          <a:p>
            <a:r>
              <a:rPr lang="en-US" sz="2250" b="1" dirty="0">
                <a:latin typeface="+mj-lt"/>
              </a:rPr>
              <a:t>      - He swings sickle across the earth and the earth is reaped</a:t>
            </a:r>
          </a:p>
          <a:p>
            <a:r>
              <a:rPr lang="en-US" sz="2250" b="1" dirty="0">
                <a:latin typeface="+mj-lt"/>
              </a:rPr>
              <a:t>      - Not the gathering of wicked; but of His wheat into barn; separated from chaff (Matt. 3:12)</a:t>
            </a:r>
          </a:p>
          <a:p>
            <a:r>
              <a:rPr lang="en-US" sz="2250" b="1" dirty="0">
                <a:latin typeface="+mj-lt"/>
              </a:rPr>
              <a:t>      - Followed by the harvesting of the chaff, the wicked—called the clusters of vine</a:t>
            </a:r>
          </a:p>
          <a:p>
            <a:r>
              <a:rPr lang="en-US" sz="2250" b="1" dirty="0">
                <a:latin typeface="+mj-lt"/>
              </a:rPr>
              <a:t>      - Thrown into the winepress of the wrath of God</a:t>
            </a:r>
          </a:p>
          <a:p>
            <a:r>
              <a:rPr lang="en-US" sz="2250" b="1" dirty="0">
                <a:latin typeface="+mj-lt"/>
              </a:rPr>
              <a:t>      - Winepress produce not wine, but blood as high as horse’s bridle for 200 miles</a:t>
            </a:r>
            <a:endParaRPr lang="en-US" sz="18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56248064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08F0B4FA-6322-4EAB-9238-255EA7E2A2B4}"/>
              </a:ext>
            </a:extLst>
          </p:cNvPr>
          <p:cNvSpPr txBox="1"/>
          <p:nvPr/>
        </p:nvSpPr>
        <p:spPr>
          <a:xfrm>
            <a:off x="375139" y="316524"/>
            <a:ext cx="1138310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200" b="1" dirty="0">
                <a:latin typeface="+mj-lt"/>
              </a:rPr>
              <a:t>Chapter Fifteen—Saints Sing the Song of Moses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8A4526D-1C06-4BB6-AF90-95E639F7C075}"/>
              </a:ext>
            </a:extLst>
          </p:cNvPr>
          <p:cNvSpPr txBox="1"/>
          <p:nvPr/>
        </p:nvSpPr>
        <p:spPr>
          <a:xfrm>
            <a:off x="515815" y="949571"/>
            <a:ext cx="11242431" cy="26007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39725" indent="-339725">
              <a:buFont typeface="Arial" panose="020B0604020202020204" pitchFamily="34" charset="0"/>
              <a:buChar char="•"/>
            </a:pPr>
            <a:r>
              <a:rPr lang="en-US" sz="2800" b="1" dirty="0">
                <a:latin typeface="+mj-lt"/>
              </a:rPr>
              <a:t>John sees seven angels with seven final plagues, finishes God’s wrath</a:t>
            </a:r>
          </a:p>
          <a:p>
            <a:r>
              <a:rPr lang="en-US" sz="2250" b="1" dirty="0">
                <a:latin typeface="+mj-lt"/>
              </a:rPr>
              <a:t>      - Sees those who have gained the victory (</a:t>
            </a:r>
            <a:r>
              <a:rPr lang="en-US" sz="2250" b="1" dirty="0" err="1">
                <a:latin typeface="+mj-lt"/>
              </a:rPr>
              <a:t>Gk</a:t>
            </a:r>
            <a:r>
              <a:rPr lang="en-US" sz="2250" b="1" dirty="0">
                <a:latin typeface="+mj-lt"/>
              </a:rPr>
              <a:t> = overcome)—word found 17 times in Rev.</a:t>
            </a:r>
          </a:p>
          <a:p>
            <a:r>
              <a:rPr lang="en-US" sz="2250" b="1" dirty="0">
                <a:latin typeface="+mj-lt"/>
              </a:rPr>
              <a:t>      - Victory over the beast, image and his name</a:t>
            </a:r>
          </a:p>
          <a:p>
            <a:r>
              <a:rPr lang="en-US" sz="2250" b="1" dirty="0">
                <a:latin typeface="+mj-lt"/>
              </a:rPr>
              <a:t>      - They are singing the song of Moses and the Lamb</a:t>
            </a:r>
          </a:p>
          <a:p>
            <a:r>
              <a:rPr lang="en-US" sz="2250" b="1" dirty="0">
                <a:latin typeface="+mj-lt"/>
              </a:rPr>
              <a:t>      - John then sees 7 angels with seven bowls filled with wrath of God</a:t>
            </a:r>
          </a:p>
          <a:p>
            <a:r>
              <a:rPr lang="en-US" sz="2250" b="1" dirty="0">
                <a:latin typeface="+mj-lt"/>
              </a:rPr>
              <a:t>      - The glory of God fills the sanctuary and stays until seven bowls with the seven last 	plagues are finished</a:t>
            </a:r>
          </a:p>
        </p:txBody>
      </p:sp>
    </p:spTree>
    <p:extLst>
      <p:ext uri="{BB962C8B-B14F-4D97-AF65-F5344CB8AC3E}">
        <p14:creationId xmlns:p14="http://schemas.microsoft.com/office/powerpoint/2010/main" val="29639141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08F0B4FA-6322-4EAB-9238-255EA7E2A2B4}"/>
              </a:ext>
            </a:extLst>
          </p:cNvPr>
          <p:cNvSpPr txBox="1"/>
          <p:nvPr/>
        </p:nvSpPr>
        <p:spPr>
          <a:xfrm>
            <a:off x="375139" y="316524"/>
            <a:ext cx="1138310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200" b="1" dirty="0">
                <a:latin typeface="+mj-lt"/>
              </a:rPr>
              <a:t>Chapter Twelve—Satan Cast Out Attacks Saints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8A4526D-1C06-4BB6-AF90-95E639F7C075}"/>
              </a:ext>
            </a:extLst>
          </p:cNvPr>
          <p:cNvSpPr txBox="1"/>
          <p:nvPr/>
        </p:nvSpPr>
        <p:spPr>
          <a:xfrm>
            <a:off x="515816" y="909165"/>
            <a:ext cx="11242431" cy="30008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39725" indent="-339725">
              <a:buFont typeface="Arial" panose="020B0604020202020204" pitchFamily="34" charset="0"/>
              <a:buChar char="•"/>
            </a:pPr>
            <a:r>
              <a:rPr lang="en-US" sz="2800" b="1" dirty="0">
                <a:latin typeface="+mj-lt"/>
              </a:rPr>
              <a:t>Four Characters and Their Actions</a:t>
            </a:r>
          </a:p>
          <a:p>
            <a:r>
              <a:rPr lang="en-US" sz="2300" b="1" dirty="0">
                <a:latin typeface="+mj-lt"/>
              </a:rPr>
              <a:t>      - The pregnant woman: gives birth to the child, attacked by dragon, God gives her 	wings to fly into wilderness and feed her for 1260 days or 3 ½ times (years)</a:t>
            </a:r>
          </a:p>
          <a:p>
            <a:r>
              <a:rPr lang="en-US" sz="2300" b="1" dirty="0">
                <a:latin typeface="+mj-lt"/>
              </a:rPr>
              <a:t>      - The dragon (Satan): seeks to kill child, war in heaven, cast out, has only a short time, 	uses it to kill woman &amp; her children</a:t>
            </a:r>
          </a:p>
          <a:p>
            <a:r>
              <a:rPr lang="en-US" sz="2300" b="1" dirty="0">
                <a:latin typeface="+mj-lt"/>
              </a:rPr>
              <a:t>      - The child: destined to rule nations with rod of iron, ascends into heaven, has all 	authority and the kingdom comes (key word to understand when is </a:t>
            </a:r>
            <a:r>
              <a:rPr lang="en-US" sz="2300" b="1" i="1" dirty="0">
                <a:latin typeface="+mj-lt"/>
              </a:rPr>
              <a:t>now</a:t>
            </a:r>
            <a:r>
              <a:rPr lang="en-US" sz="2300" b="1" dirty="0">
                <a:latin typeface="+mj-lt"/>
              </a:rPr>
              <a:t>)</a:t>
            </a:r>
          </a:p>
          <a:p>
            <a:r>
              <a:rPr lang="en-US" sz="2300" b="1" dirty="0">
                <a:latin typeface="+mj-lt"/>
              </a:rPr>
              <a:t>      - Michael defeats, Satan cast out forever</a:t>
            </a:r>
            <a:endParaRPr lang="en-US" sz="28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07678506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08F0B4FA-6322-4EAB-9238-255EA7E2A2B4}"/>
              </a:ext>
            </a:extLst>
          </p:cNvPr>
          <p:cNvSpPr txBox="1"/>
          <p:nvPr/>
        </p:nvSpPr>
        <p:spPr>
          <a:xfrm>
            <a:off x="375139" y="316524"/>
            <a:ext cx="1138310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200" b="1" dirty="0">
                <a:latin typeface="+mj-lt"/>
              </a:rPr>
              <a:t>Chapter Fifteen—Saints Sing the Song of Moses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8A4526D-1C06-4BB6-AF90-95E639F7C075}"/>
              </a:ext>
            </a:extLst>
          </p:cNvPr>
          <p:cNvSpPr txBox="1"/>
          <p:nvPr/>
        </p:nvSpPr>
        <p:spPr>
          <a:xfrm>
            <a:off x="515815" y="949571"/>
            <a:ext cx="11242431" cy="33778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39725" indent="-339725">
              <a:buFont typeface="Arial" panose="020B0604020202020204" pitchFamily="34" charset="0"/>
              <a:buChar char="•"/>
            </a:pPr>
            <a:r>
              <a:rPr lang="en-US" sz="2800" b="1" dirty="0">
                <a:latin typeface="+mj-lt"/>
              </a:rPr>
              <a:t>John sees seven angels with seven final plagues, finishes God’s wrath</a:t>
            </a:r>
          </a:p>
          <a:p>
            <a:r>
              <a:rPr lang="en-US" sz="2250" b="1" dirty="0">
                <a:latin typeface="+mj-lt"/>
              </a:rPr>
              <a:t>      - Sees those who have gained the victory (</a:t>
            </a:r>
            <a:r>
              <a:rPr lang="en-US" sz="2250" b="1" dirty="0" err="1">
                <a:latin typeface="+mj-lt"/>
              </a:rPr>
              <a:t>Gk</a:t>
            </a:r>
            <a:r>
              <a:rPr lang="en-US" sz="2250" b="1" dirty="0">
                <a:latin typeface="+mj-lt"/>
              </a:rPr>
              <a:t> = overcome)—word found 17 times in Rev.</a:t>
            </a:r>
          </a:p>
          <a:p>
            <a:r>
              <a:rPr lang="en-US" sz="2250" b="1" dirty="0">
                <a:latin typeface="+mj-lt"/>
              </a:rPr>
              <a:t>      - Victory over the beast, image and his name</a:t>
            </a:r>
          </a:p>
          <a:p>
            <a:r>
              <a:rPr lang="en-US" sz="2250" b="1" dirty="0">
                <a:latin typeface="+mj-lt"/>
              </a:rPr>
              <a:t>      - They are singing the song of Moses and the Lamb</a:t>
            </a:r>
          </a:p>
          <a:p>
            <a:r>
              <a:rPr lang="en-US" sz="2250" b="1" dirty="0">
                <a:latin typeface="+mj-lt"/>
              </a:rPr>
              <a:t>      - John then sees 7 angels with seven bowls filled with wrath of God</a:t>
            </a:r>
          </a:p>
          <a:p>
            <a:r>
              <a:rPr lang="en-US" sz="2250" b="1" dirty="0">
                <a:latin typeface="+mj-lt"/>
              </a:rPr>
              <a:t>      - The glory of God fills the sanctuary and stays until seven bowls with the seven last 	plagues are finished</a:t>
            </a:r>
            <a:endParaRPr lang="en-US" sz="2800" b="1" dirty="0">
              <a:latin typeface="+mj-lt"/>
            </a:endParaRPr>
          </a:p>
          <a:p>
            <a:pPr marL="339725" indent="-339725">
              <a:buFont typeface="Arial" panose="020B0604020202020204" pitchFamily="34" charset="0"/>
              <a:buChar char="•"/>
            </a:pPr>
            <a:r>
              <a:rPr lang="en-US" sz="2800" b="1" dirty="0">
                <a:latin typeface="+mj-lt"/>
              </a:rPr>
              <a:t>The Song of Moses</a:t>
            </a:r>
          </a:p>
          <a:p>
            <a:r>
              <a:rPr lang="en-US" sz="2250" b="1" dirty="0">
                <a:latin typeface="+mj-lt"/>
              </a:rPr>
              <a:t>      - Many confuse this with song Miriam sang in Exodus 15</a:t>
            </a:r>
          </a:p>
        </p:txBody>
      </p:sp>
    </p:spTree>
    <p:extLst>
      <p:ext uri="{BB962C8B-B14F-4D97-AF65-F5344CB8AC3E}">
        <p14:creationId xmlns:p14="http://schemas.microsoft.com/office/powerpoint/2010/main" val="53847099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08F0B4FA-6322-4EAB-9238-255EA7E2A2B4}"/>
              </a:ext>
            </a:extLst>
          </p:cNvPr>
          <p:cNvSpPr txBox="1"/>
          <p:nvPr/>
        </p:nvSpPr>
        <p:spPr>
          <a:xfrm>
            <a:off x="375139" y="316524"/>
            <a:ext cx="1138310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200" b="1" dirty="0">
                <a:latin typeface="+mj-lt"/>
              </a:rPr>
              <a:t>Chapter Fifteen—Saints Sing the Song of Moses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8A4526D-1C06-4BB6-AF90-95E639F7C075}"/>
              </a:ext>
            </a:extLst>
          </p:cNvPr>
          <p:cNvSpPr txBox="1"/>
          <p:nvPr/>
        </p:nvSpPr>
        <p:spPr>
          <a:xfrm>
            <a:off x="515815" y="949571"/>
            <a:ext cx="11242431" cy="40703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39725" indent="-339725">
              <a:buFont typeface="Arial" panose="020B0604020202020204" pitchFamily="34" charset="0"/>
              <a:buChar char="•"/>
            </a:pPr>
            <a:r>
              <a:rPr lang="en-US" sz="2800" b="1" dirty="0">
                <a:latin typeface="+mj-lt"/>
              </a:rPr>
              <a:t>John sees seven angels with seven final plagues, finishes God’s wrath</a:t>
            </a:r>
          </a:p>
          <a:p>
            <a:r>
              <a:rPr lang="en-US" sz="2250" b="1" dirty="0">
                <a:latin typeface="+mj-lt"/>
              </a:rPr>
              <a:t>      - Sees those who have gained the victory (</a:t>
            </a:r>
            <a:r>
              <a:rPr lang="en-US" sz="2250" b="1" dirty="0" err="1">
                <a:latin typeface="+mj-lt"/>
              </a:rPr>
              <a:t>Gk</a:t>
            </a:r>
            <a:r>
              <a:rPr lang="en-US" sz="2250" b="1" dirty="0">
                <a:latin typeface="+mj-lt"/>
              </a:rPr>
              <a:t> = overcome)—word found 17 times in Rev.</a:t>
            </a:r>
          </a:p>
          <a:p>
            <a:r>
              <a:rPr lang="en-US" sz="2250" b="1" dirty="0">
                <a:latin typeface="+mj-lt"/>
              </a:rPr>
              <a:t>      - Victory over the beast, image and his name</a:t>
            </a:r>
          </a:p>
          <a:p>
            <a:r>
              <a:rPr lang="en-US" sz="2250" b="1" dirty="0">
                <a:latin typeface="+mj-lt"/>
              </a:rPr>
              <a:t>      - They are singing the song of Moses and the Lamb</a:t>
            </a:r>
          </a:p>
          <a:p>
            <a:r>
              <a:rPr lang="en-US" sz="2250" b="1" dirty="0">
                <a:latin typeface="+mj-lt"/>
              </a:rPr>
              <a:t>      - John then sees 7 angels with seven bowls filled with wrath of God</a:t>
            </a:r>
          </a:p>
          <a:p>
            <a:r>
              <a:rPr lang="en-US" sz="2250" b="1" dirty="0">
                <a:latin typeface="+mj-lt"/>
              </a:rPr>
              <a:t>      - The glory of God fills the sanctuary and stays until seven bowls with the seven last 	plagues are finished</a:t>
            </a:r>
            <a:endParaRPr lang="en-US" sz="2800" b="1" dirty="0">
              <a:latin typeface="+mj-lt"/>
            </a:endParaRPr>
          </a:p>
          <a:p>
            <a:pPr marL="339725" indent="-339725">
              <a:buFont typeface="Arial" panose="020B0604020202020204" pitchFamily="34" charset="0"/>
              <a:buChar char="•"/>
            </a:pPr>
            <a:r>
              <a:rPr lang="en-US" sz="2800" b="1" dirty="0">
                <a:latin typeface="+mj-lt"/>
              </a:rPr>
              <a:t>The Song of Moses</a:t>
            </a:r>
          </a:p>
          <a:p>
            <a:r>
              <a:rPr lang="en-US" sz="2250" b="1" dirty="0">
                <a:latin typeface="+mj-lt"/>
              </a:rPr>
              <a:t>      - Many confuse this with song Miriam sang in Exodus 15</a:t>
            </a:r>
          </a:p>
          <a:p>
            <a:r>
              <a:rPr lang="en-US" sz="2250" b="1" dirty="0">
                <a:latin typeface="+mj-lt"/>
              </a:rPr>
              <a:t>      - Song Identified by God 6 times in Deuteronomy (31:19, 19, 21, 22, 30; 32:44)</a:t>
            </a:r>
          </a:p>
          <a:p>
            <a:r>
              <a:rPr lang="en-US" sz="2250" b="1" dirty="0">
                <a:latin typeface="+mj-lt"/>
              </a:rPr>
              <a:t>      - Read the entire song in Deut. 32</a:t>
            </a:r>
          </a:p>
        </p:txBody>
      </p:sp>
    </p:spTree>
    <p:extLst>
      <p:ext uri="{BB962C8B-B14F-4D97-AF65-F5344CB8AC3E}">
        <p14:creationId xmlns:p14="http://schemas.microsoft.com/office/powerpoint/2010/main" val="387728480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08F0B4FA-6322-4EAB-9238-255EA7E2A2B4}"/>
              </a:ext>
            </a:extLst>
          </p:cNvPr>
          <p:cNvSpPr txBox="1"/>
          <p:nvPr/>
        </p:nvSpPr>
        <p:spPr>
          <a:xfrm>
            <a:off x="375139" y="316524"/>
            <a:ext cx="1138310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200" b="1" dirty="0">
                <a:latin typeface="+mj-lt"/>
              </a:rPr>
              <a:t>Chapter Fifteen—Saints Sing the Song of Moses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8A4526D-1C06-4BB6-AF90-95E639F7C075}"/>
              </a:ext>
            </a:extLst>
          </p:cNvPr>
          <p:cNvSpPr txBox="1"/>
          <p:nvPr/>
        </p:nvSpPr>
        <p:spPr>
          <a:xfrm>
            <a:off x="515815" y="949571"/>
            <a:ext cx="11242431" cy="44165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39725" indent="-339725">
              <a:buFont typeface="Arial" panose="020B0604020202020204" pitchFamily="34" charset="0"/>
              <a:buChar char="•"/>
            </a:pPr>
            <a:r>
              <a:rPr lang="en-US" sz="2800" b="1" dirty="0">
                <a:latin typeface="+mj-lt"/>
              </a:rPr>
              <a:t>John sees seven angels with seven final plagues, finishes God’s wrath</a:t>
            </a:r>
          </a:p>
          <a:p>
            <a:r>
              <a:rPr lang="en-US" sz="2250" b="1" dirty="0">
                <a:latin typeface="+mj-lt"/>
              </a:rPr>
              <a:t>      - Sees those who have gained the victory (</a:t>
            </a:r>
            <a:r>
              <a:rPr lang="en-US" sz="2250" b="1" dirty="0" err="1">
                <a:latin typeface="+mj-lt"/>
              </a:rPr>
              <a:t>Gk</a:t>
            </a:r>
            <a:r>
              <a:rPr lang="en-US" sz="2250" b="1" dirty="0">
                <a:latin typeface="+mj-lt"/>
              </a:rPr>
              <a:t> = overcome)—word found 17 times in Rev.</a:t>
            </a:r>
          </a:p>
          <a:p>
            <a:r>
              <a:rPr lang="en-US" sz="2250" b="1" dirty="0">
                <a:latin typeface="+mj-lt"/>
              </a:rPr>
              <a:t>      - Victory over the beast, image and his name</a:t>
            </a:r>
          </a:p>
          <a:p>
            <a:r>
              <a:rPr lang="en-US" sz="2250" b="1" dirty="0">
                <a:latin typeface="+mj-lt"/>
              </a:rPr>
              <a:t>      - They are singing the song of Moses and the Lamb</a:t>
            </a:r>
          </a:p>
          <a:p>
            <a:r>
              <a:rPr lang="en-US" sz="2250" b="1" dirty="0">
                <a:latin typeface="+mj-lt"/>
              </a:rPr>
              <a:t>      - John then sees 7 angels with seven bowls filled with wrath of God</a:t>
            </a:r>
          </a:p>
          <a:p>
            <a:r>
              <a:rPr lang="en-US" sz="2250" b="1" dirty="0">
                <a:latin typeface="+mj-lt"/>
              </a:rPr>
              <a:t>      - The glory of God fills the sanctuary and stays until seven bowls with the seven last 	plagues are finished</a:t>
            </a:r>
            <a:endParaRPr lang="en-US" sz="2800" b="1" dirty="0">
              <a:latin typeface="+mj-lt"/>
            </a:endParaRPr>
          </a:p>
          <a:p>
            <a:pPr marL="339725" indent="-339725">
              <a:buFont typeface="Arial" panose="020B0604020202020204" pitchFamily="34" charset="0"/>
              <a:buChar char="•"/>
            </a:pPr>
            <a:r>
              <a:rPr lang="en-US" sz="2800" b="1" dirty="0">
                <a:latin typeface="+mj-lt"/>
              </a:rPr>
              <a:t>The Song of Moses</a:t>
            </a:r>
          </a:p>
          <a:p>
            <a:r>
              <a:rPr lang="en-US" sz="2250" b="1" dirty="0">
                <a:latin typeface="+mj-lt"/>
              </a:rPr>
              <a:t>      - Many confuse this with song Miriam sang in Exodus 15</a:t>
            </a:r>
          </a:p>
          <a:p>
            <a:r>
              <a:rPr lang="en-US" sz="2250" b="1" dirty="0">
                <a:latin typeface="+mj-lt"/>
              </a:rPr>
              <a:t>      - Song Identified by God 6 times in Deuteronomy (31:19, 19, 21, 22, 30; 32:44)</a:t>
            </a:r>
          </a:p>
          <a:p>
            <a:r>
              <a:rPr lang="en-US" sz="2250" b="1" dirty="0">
                <a:latin typeface="+mj-lt"/>
              </a:rPr>
              <a:t>      - Read the entire song in Deut. 32</a:t>
            </a:r>
          </a:p>
          <a:p>
            <a:r>
              <a:rPr lang="en-US" sz="2250" b="1" dirty="0">
                <a:latin typeface="+mj-lt"/>
              </a:rPr>
              <a:t>      - First stanza (v. 1-4) God is great and perfect</a:t>
            </a:r>
          </a:p>
        </p:txBody>
      </p:sp>
    </p:spTree>
    <p:extLst>
      <p:ext uri="{BB962C8B-B14F-4D97-AF65-F5344CB8AC3E}">
        <p14:creationId xmlns:p14="http://schemas.microsoft.com/office/powerpoint/2010/main" val="5783672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08F0B4FA-6322-4EAB-9238-255EA7E2A2B4}"/>
              </a:ext>
            </a:extLst>
          </p:cNvPr>
          <p:cNvSpPr txBox="1"/>
          <p:nvPr/>
        </p:nvSpPr>
        <p:spPr>
          <a:xfrm>
            <a:off x="375139" y="316524"/>
            <a:ext cx="1138310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200" b="1" dirty="0">
                <a:latin typeface="+mj-lt"/>
              </a:rPr>
              <a:t>Chapter Fifteen—Saints Sing the Song of Moses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8A4526D-1C06-4BB6-AF90-95E639F7C075}"/>
              </a:ext>
            </a:extLst>
          </p:cNvPr>
          <p:cNvSpPr txBox="1"/>
          <p:nvPr/>
        </p:nvSpPr>
        <p:spPr>
          <a:xfrm>
            <a:off x="515815" y="949571"/>
            <a:ext cx="11242431" cy="47628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39725" indent="-339725">
              <a:buFont typeface="Arial" panose="020B0604020202020204" pitchFamily="34" charset="0"/>
              <a:buChar char="•"/>
            </a:pPr>
            <a:r>
              <a:rPr lang="en-US" sz="2800" b="1" dirty="0">
                <a:latin typeface="+mj-lt"/>
              </a:rPr>
              <a:t>John sees seven angels with seven final plagues, finishes God’s wrath</a:t>
            </a:r>
          </a:p>
          <a:p>
            <a:r>
              <a:rPr lang="en-US" sz="2250" b="1" dirty="0">
                <a:latin typeface="+mj-lt"/>
              </a:rPr>
              <a:t>      - Sees those who have gained the victory (</a:t>
            </a:r>
            <a:r>
              <a:rPr lang="en-US" sz="2250" b="1" dirty="0" err="1">
                <a:latin typeface="+mj-lt"/>
              </a:rPr>
              <a:t>Gk</a:t>
            </a:r>
            <a:r>
              <a:rPr lang="en-US" sz="2250" b="1" dirty="0">
                <a:latin typeface="+mj-lt"/>
              </a:rPr>
              <a:t> = overcome)—word found 17 times in Rev.</a:t>
            </a:r>
          </a:p>
          <a:p>
            <a:r>
              <a:rPr lang="en-US" sz="2250" b="1" dirty="0">
                <a:latin typeface="+mj-lt"/>
              </a:rPr>
              <a:t>      - Victory over the beast, image and his name</a:t>
            </a:r>
          </a:p>
          <a:p>
            <a:r>
              <a:rPr lang="en-US" sz="2250" b="1" dirty="0">
                <a:latin typeface="+mj-lt"/>
              </a:rPr>
              <a:t>      - They are singing the song of Moses and the Lamb</a:t>
            </a:r>
          </a:p>
          <a:p>
            <a:r>
              <a:rPr lang="en-US" sz="2250" b="1" dirty="0">
                <a:latin typeface="+mj-lt"/>
              </a:rPr>
              <a:t>      - John then sees 7 angels with seven bowls filled with wrath of God</a:t>
            </a:r>
          </a:p>
          <a:p>
            <a:r>
              <a:rPr lang="en-US" sz="2250" b="1" dirty="0">
                <a:latin typeface="+mj-lt"/>
              </a:rPr>
              <a:t>      - The glory of God fills the sanctuary and stays until seven bowls with the seven last 	plagues are finished</a:t>
            </a:r>
            <a:endParaRPr lang="en-US" sz="2800" b="1" dirty="0">
              <a:latin typeface="+mj-lt"/>
            </a:endParaRPr>
          </a:p>
          <a:p>
            <a:pPr marL="339725" indent="-339725">
              <a:buFont typeface="Arial" panose="020B0604020202020204" pitchFamily="34" charset="0"/>
              <a:buChar char="•"/>
            </a:pPr>
            <a:r>
              <a:rPr lang="en-US" sz="2800" b="1" dirty="0">
                <a:latin typeface="+mj-lt"/>
              </a:rPr>
              <a:t>The Song of Moses</a:t>
            </a:r>
          </a:p>
          <a:p>
            <a:r>
              <a:rPr lang="en-US" sz="2250" b="1" dirty="0">
                <a:latin typeface="+mj-lt"/>
              </a:rPr>
              <a:t>      - Many confuse this with song Miriam sang in Exodus 15</a:t>
            </a:r>
          </a:p>
          <a:p>
            <a:r>
              <a:rPr lang="en-US" sz="2250" b="1" dirty="0">
                <a:latin typeface="+mj-lt"/>
              </a:rPr>
              <a:t>      - Song Identified by God 6 times in Deuteronomy (31:19, 19, 21, 22, 30; 32:44)</a:t>
            </a:r>
          </a:p>
          <a:p>
            <a:r>
              <a:rPr lang="en-US" sz="2250" b="1" dirty="0">
                <a:latin typeface="+mj-lt"/>
              </a:rPr>
              <a:t>      - Read the entire song in Deut. 32</a:t>
            </a:r>
          </a:p>
          <a:p>
            <a:r>
              <a:rPr lang="en-US" sz="2250" b="1" dirty="0">
                <a:latin typeface="+mj-lt"/>
              </a:rPr>
              <a:t>      - First stanza (v. 1-4) God is great and perfect</a:t>
            </a:r>
          </a:p>
          <a:p>
            <a:r>
              <a:rPr lang="en-US" sz="2250" b="1" dirty="0">
                <a:latin typeface="+mj-lt"/>
              </a:rPr>
              <a:t>      - Second stanza (v. 5-18)   Israel is corrupt, entered promised land, turned to idols</a:t>
            </a:r>
          </a:p>
        </p:txBody>
      </p:sp>
    </p:spTree>
    <p:extLst>
      <p:ext uri="{BB962C8B-B14F-4D97-AF65-F5344CB8AC3E}">
        <p14:creationId xmlns:p14="http://schemas.microsoft.com/office/powerpoint/2010/main" val="214113862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08F0B4FA-6322-4EAB-9238-255EA7E2A2B4}"/>
              </a:ext>
            </a:extLst>
          </p:cNvPr>
          <p:cNvSpPr txBox="1"/>
          <p:nvPr/>
        </p:nvSpPr>
        <p:spPr>
          <a:xfrm>
            <a:off x="375139" y="316524"/>
            <a:ext cx="1138310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200" b="1" dirty="0">
                <a:latin typeface="+mj-lt"/>
              </a:rPr>
              <a:t>Chapter Fifteen—Saints Sing the Song of Moses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8A4526D-1C06-4BB6-AF90-95E639F7C075}"/>
              </a:ext>
            </a:extLst>
          </p:cNvPr>
          <p:cNvSpPr txBox="1"/>
          <p:nvPr/>
        </p:nvSpPr>
        <p:spPr>
          <a:xfrm>
            <a:off x="515815" y="949571"/>
            <a:ext cx="11242431" cy="5109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39725" indent="-339725">
              <a:buFont typeface="Arial" panose="020B0604020202020204" pitchFamily="34" charset="0"/>
              <a:buChar char="•"/>
            </a:pPr>
            <a:r>
              <a:rPr lang="en-US" sz="2800" b="1" dirty="0">
                <a:latin typeface="+mj-lt"/>
              </a:rPr>
              <a:t>John sees seven angels with seven final plagues, finishes God’s wrath</a:t>
            </a:r>
          </a:p>
          <a:p>
            <a:r>
              <a:rPr lang="en-US" sz="2250" b="1" dirty="0">
                <a:latin typeface="+mj-lt"/>
              </a:rPr>
              <a:t>      - Sees those who have gained the victory (</a:t>
            </a:r>
            <a:r>
              <a:rPr lang="en-US" sz="2250" b="1" dirty="0" err="1">
                <a:latin typeface="+mj-lt"/>
              </a:rPr>
              <a:t>Gk</a:t>
            </a:r>
            <a:r>
              <a:rPr lang="en-US" sz="2250" b="1" dirty="0">
                <a:latin typeface="+mj-lt"/>
              </a:rPr>
              <a:t> = overcome)—word found 17 times in Rev.</a:t>
            </a:r>
          </a:p>
          <a:p>
            <a:r>
              <a:rPr lang="en-US" sz="2250" b="1" dirty="0">
                <a:latin typeface="+mj-lt"/>
              </a:rPr>
              <a:t>      - Victory over the beast, image and his name</a:t>
            </a:r>
          </a:p>
          <a:p>
            <a:r>
              <a:rPr lang="en-US" sz="2250" b="1" dirty="0">
                <a:latin typeface="+mj-lt"/>
              </a:rPr>
              <a:t>      - They are singing the song of Moses and the Lamb</a:t>
            </a:r>
          </a:p>
          <a:p>
            <a:r>
              <a:rPr lang="en-US" sz="2250" b="1" dirty="0">
                <a:latin typeface="+mj-lt"/>
              </a:rPr>
              <a:t>      - John then sees 7 angels with seven bowls filled with wrath of God</a:t>
            </a:r>
          </a:p>
          <a:p>
            <a:r>
              <a:rPr lang="en-US" sz="2250" b="1" dirty="0">
                <a:latin typeface="+mj-lt"/>
              </a:rPr>
              <a:t>      - The glory of God fills the sanctuary and stays until seven bowls with the seven last 	plagues are finished</a:t>
            </a:r>
            <a:endParaRPr lang="en-US" sz="2800" b="1" dirty="0">
              <a:latin typeface="+mj-lt"/>
            </a:endParaRPr>
          </a:p>
          <a:p>
            <a:pPr marL="339725" indent="-339725">
              <a:buFont typeface="Arial" panose="020B0604020202020204" pitchFamily="34" charset="0"/>
              <a:buChar char="•"/>
            </a:pPr>
            <a:r>
              <a:rPr lang="en-US" sz="2800" b="1" dirty="0">
                <a:latin typeface="+mj-lt"/>
              </a:rPr>
              <a:t>The Song of Moses</a:t>
            </a:r>
          </a:p>
          <a:p>
            <a:r>
              <a:rPr lang="en-US" sz="2250" b="1" dirty="0">
                <a:latin typeface="+mj-lt"/>
              </a:rPr>
              <a:t>      - Many confuse this with song Miriam sang in Exodus 15</a:t>
            </a:r>
          </a:p>
          <a:p>
            <a:r>
              <a:rPr lang="en-US" sz="2250" b="1" dirty="0">
                <a:latin typeface="+mj-lt"/>
              </a:rPr>
              <a:t>      - Song Identified by God 6 times in Deuteronomy (31:19, 19, 21, 22, 30; 32:44)</a:t>
            </a:r>
          </a:p>
          <a:p>
            <a:r>
              <a:rPr lang="en-US" sz="2250" b="1" dirty="0">
                <a:latin typeface="+mj-lt"/>
              </a:rPr>
              <a:t>      - Read the entire song in Deut. 32</a:t>
            </a:r>
          </a:p>
          <a:p>
            <a:r>
              <a:rPr lang="en-US" sz="2250" b="1" dirty="0">
                <a:latin typeface="+mj-lt"/>
              </a:rPr>
              <a:t>      - First stanza (v. 1-4) God is great and perfect</a:t>
            </a:r>
          </a:p>
          <a:p>
            <a:r>
              <a:rPr lang="en-US" sz="2250" b="1" dirty="0">
                <a:latin typeface="+mj-lt"/>
              </a:rPr>
              <a:t>      - Second stanza (v. 5-18)   Israel is corrupt, entered promised land, turned to idols  </a:t>
            </a:r>
          </a:p>
          <a:p>
            <a:r>
              <a:rPr lang="en-US" sz="2250" b="1" dirty="0">
                <a:latin typeface="+mj-lt"/>
              </a:rPr>
              <a:t>      - Third stanza (v. 19-42) Wrath and vengeance of God is the results, Jews rejected</a:t>
            </a:r>
          </a:p>
        </p:txBody>
      </p:sp>
    </p:spTree>
    <p:extLst>
      <p:ext uri="{BB962C8B-B14F-4D97-AF65-F5344CB8AC3E}">
        <p14:creationId xmlns:p14="http://schemas.microsoft.com/office/powerpoint/2010/main" val="131332056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08F0B4FA-6322-4EAB-9238-255EA7E2A2B4}"/>
              </a:ext>
            </a:extLst>
          </p:cNvPr>
          <p:cNvSpPr txBox="1"/>
          <p:nvPr/>
        </p:nvSpPr>
        <p:spPr>
          <a:xfrm>
            <a:off x="375139" y="316524"/>
            <a:ext cx="1138310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200" b="1" dirty="0">
                <a:latin typeface="+mj-lt"/>
              </a:rPr>
              <a:t>Chapter Fifteen—Saints Sing the Song of Moses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8A4526D-1C06-4BB6-AF90-95E639F7C075}"/>
              </a:ext>
            </a:extLst>
          </p:cNvPr>
          <p:cNvSpPr txBox="1"/>
          <p:nvPr/>
        </p:nvSpPr>
        <p:spPr>
          <a:xfrm>
            <a:off x="515815" y="949571"/>
            <a:ext cx="11242431" cy="54553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39725" indent="-339725">
              <a:buFont typeface="Arial" panose="020B0604020202020204" pitchFamily="34" charset="0"/>
              <a:buChar char="•"/>
            </a:pPr>
            <a:r>
              <a:rPr lang="en-US" sz="2800" b="1" dirty="0">
                <a:latin typeface="+mj-lt"/>
              </a:rPr>
              <a:t>John sees seven angels with seven final plagues, finishes God’s wrath</a:t>
            </a:r>
          </a:p>
          <a:p>
            <a:r>
              <a:rPr lang="en-US" sz="2250" b="1" dirty="0">
                <a:latin typeface="+mj-lt"/>
              </a:rPr>
              <a:t>      - Sees those who have gained the victory (</a:t>
            </a:r>
            <a:r>
              <a:rPr lang="en-US" sz="2250" b="1" dirty="0" err="1">
                <a:latin typeface="+mj-lt"/>
              </a:rPr>
              <a:t>Gk</a:t>
            </a:r>
            <a:r>
              <a:rPr lang="en-US" sz="2250" b="1" dirty="0">
                <a:latin typeface="+mj-lt"/>
              </a:rPr>
              <a:t> = overcome)—word found 17 times in Rev.</a:t>
            </a:r>
          </a:p>
          <a:p>
            <a:r>
              <a:rPr lang="en-US" sz="2250" b="1" dirty="0">
                <a:latin typeface="+mj-lt"/>
              </a:rPr>
              <a:t>      - Victory over the beast, image and his name</a:t>
            </a:r>
          </a:p>
          <a:p>
            <a:r>
              <a:rPr lang="en-US" sz="2250" b="1" dirty="0">
                <a:latin typeface="+mj-lt"/>
              </a:rPr>
              <a:t>      - They are singing the song of Moses and the Lamb</a:t>
            </a:r>
          </a:p>
          <a:p>
            <a:r>
              <a:rPr lang="en-US" sz="2250" b="1" dirty="0">
                <a:latin typeface="+mj-lt"/>
              </a:rPr>
              <a:t>      - John then sees 7 angels with seven bowls filled with wrath of God</a:t>
            </a:r>
          </a:p>
          <a:p>
            <a:r>
              <a:rPr lang="en-US" sz="2250" b="1" dirty="0">
                <a:latin typeface="+mj-lt"/>
              </a:rPr>
              <a:t>      - The glory of God fills the sanctuary and stays until seven bowls with the seven last 	plagues are finished</a:t>
            </a:r>
            <a:endParaRPr lang="en-US" sz="2800" b="1" dirty="0">
              <a:latin typeface="+mj-lt"/>
            </a:endParaRPr>
          </a:p>
          <a:p>
            <a:pPr marL="339725" indent="-339725">
              <a:buFont typeface="Arial" panose="020B0604020202020204" pitchFamily="34" charset="0"/>
              <a:buChar char="•"/>
            </a:pPr>
            <a:r>
              <a:rPr lang="en-US" sz="2800" b="1" dirty="0">
                <a:latin typeface="+mj-lt"/>
              </a:rPr>
              <a:t>The Song of Moses</a:t>
            </a:r>
          </a:p>
          <a:p>
            <a:r>
              <a:rPr lang="en-US" sz="2250" b="1" dirty="0">
                <a:latin typeface="+mj-lt"/>
              </a:rPr>
              <a:t>      - Many confuse this with song Miriam sang in Exodus 15</a:t>
            </a:r>
          </a:p>
          <a:p>
            <a:r>
              <a:rPr lang="en-US" sz="2250" b="1" dirty="0">
                <a:latin typeface="+mj-lt"/>
              </a:rPr>
              <a:t>      - Song Identified by God 6 times in Deuteronomy (31:19, 19, 21, 22, 30; 32:44)</a:t>
            </a:r>
          </a:p>
          <a:p>
            <a:r>
              <a:rPr lang="en-US" sz="2250" b="1" dirty="0">
                <a:latin typeface="+mj-lt"/>
              </a:rPr>
              <a:t>      - Read the entire song in Deut. 32</a:t>
            </a:r>
          </a:p>
          <a:p>
            <a:r>
              <a:rPr lang="en-US" sz="2250" b="1" dirty="0">
                <a:latin typeface="+mj-lt"/>
              </a:rPr>
              <a:t>      - First stanza (v. 1-4) God is great and perfect</a:t>
            </a:r>
          </a:p>
          <a:p>
            <a:r>
              <a:rPr lang="en-US" sz="2250" b="1" dirty="0">
                <a:latin typeface="+mj-lt"/>
              </a:rPr>
              <a:t>      - Second stanza (v. 5-18)   Israel is corrupt, entered promised land, turned to idols  </a:t>
            </a:r>
          </a:p>
          <a:p>
            <a:r>
              <a:rPr lang="en-US" sz="2250" b="1" dirty="0">
                <a:latin typeface="+mj-lt"/>
              </a:rPr>
              <a:t>      - Third stanza (v. 19-42) Wrath and vengeance of God is the results, Jews rejected</a:t>
            </a:r>
          </a:p>
          <a:p>
            <a:r>
              <a:rPr lang="en-US" sz="2250" b="1" dirty="0">
                <a:latin typeface="+mj-lt"/>
              </a:rPr>
              <a:t>      - Reason for Gentiles to rejoice is fact God’s vengeance has come (v. 43)</a:t>
            </a:r>
          </a:p>
        </p:txBody>
      </p:sp>
    </p:spTree>
    <p:extLst>
      <p:ext uri="{BB962C8B-B14F-4D97-AF65-F5344CB8AC3E}">
        <p14:creationId xmlns:p14="http://schemas.microsoft.com/office/powerpoint/2010/main" val="121163293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08F0B4FA-6322-4EAB-9238-255EA7E2A2B4}"/>
              </a:ext>
            </a:extLst>
          </p:cNvPr>
          <p:cNvSpPr txBox="1"/>
          <p:nvPr/>
        </p:nvSpPr>
        <p:spPr>
          <a:xfrm>
            <a:off x="375139" y="316524"/>
            <a:ext cx="1138310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200" b="1" dirty="0">
                <a:latin typeface="+mj-lt"/>
              </a:rPr>
              <a:t>Chapter Fifteen—Saints Sing the Song of Moses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8A4526D-1C06-4BB6-AF90-95E639F7C075}"/>
              </a:ext>
            </a:extLst>
          </p:cNvPr>
          <p:cNvSpPr txBox="1"/>
          <p:nvPr/>
        </p:nvSpPr>
        <p:spPr>
          <a:xfrm>
            <a:off x="515815" y="949571"/>
            <a:ext cx="11242431" cy="58015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39725" indent="-339725">
              <a:buFont typeface="Arial" panose="020B0604020202020204" pitchFamily="34" charset="0"/>
              <a:buChar char="•"/>
            </a:pPr>
            <a:r>
              <a:rPr lang="en-US" sz="2800" b="1" dirty="0">
                <a:latin typeface="+mj-lt"/>
              </a:rPr>
              <a:t>John sees seven angels with seven final plagues, finishes God’s wrath</a:t>
            </a:r>
          </a:p>
          <a:p>
            <a:r>
              <a:rPr lang="en-US" sz="2250" b="1" dirty="0">
                <a:latin typeface="+mj-lt"/>
              </a:rPr>
              <a:t>      - Sees those who have gained the victory (</a:t>
            </a:r>
            <a:r>
              <a:rPr lang="en-US" sz="2250" b="1" dirty="0" err="1">
                <a:latin typeface="+mj-lt"/>
              </a:rPr>
              <a:t>Gk</a:t>
            </a:r>
            <a:r>
              <a:rPr lang="en-US" sz="2250" b="1" dirty="0">
                <a:latin typeface="+mj-lt"/>
              </a:rPr>
              <a:t> = overcome)—word found 17 times in Rev.</a:t>
            </a:r>
          </a:p>
          <a:p>
            <a:r>
              <a:rPr lang="en-US" sz="2250" b="1" dirty="0">
                <a:latin typeface="+mj-lt"/>
              </a:rPr>
              <a:t>      - Victory over the beast, image and his name</a:t>
            </a:r>
          </a:p>
          <a:p>
            <a:r>
              <a:rPr lang="en-US" sz="2250" b="1" dirty="0">
                <a:latin typeface="+mj-lt"/>
              </a:rPr>
              <a:t>      - They are singing the song of Moses and the Lamb</a:t>
            </a:r>
          </a:p>
          <a:p>
            <a:r>
              <a:rPr lang="en-US" sz="2250" b="1" dirty="0">
                <a:latin typeface="+mj-lt"/>
              </a:rPr>
              <a:t>      - John then sees 7 angels with seven bowls filled with wrath of God</a:t>
            </a:r>
          </a:p>
          <a:p>
            <a:r>
              <a:rPr lang="en-US" sz="2250" b="1" dirty="0">
                <a:latin typeface="+mj-lt"/>
              </a:rPr>
              <a:t>      - The glory of God fills the sanctuary and stays until seven bowls with the seven last 	plagues are finished</a:t>
            </a:r>
            <a:endParaRPr lang="en-US" sz="2800" b="1" dirty="0">
              <a:latin typeface="+mj-lt"/>
            </a:endParaRPr>
          </a:p>
          <a:p>
            <a:pPr marL="339725" indent="-339725">
              <a:buFont typeface="Arial" panose="020B0604020202020204" pitchFamily="34" charset="0"/>
              <a:buChar char="•"/>
            </a:pPr>
            <a:r>
              <a:rPr lang="en-US" sz="2800" b="1" dirty="0">
                <a:latin typeface="+mj-lt"/>
              </a:rPr>
              <a:t>The Song of Moses</a:t>
            </a:r>
          </a:p>
          <a:p>
            <a:r>
              <a:rPr lang="en-US" sz="2250" b="1" dirty="0">
                <a:latin typeface="+mj-lt"/>
              </a:rPr>
              <a:t>      - Many confuse this with song Miriam sang in Exodus 15</a:t>
            </a:r>
          </a:p>
          <a:p>
            <a:r>
              <a:rPr lang="en-US" sz="2250" b="1" dirty="0">
                <a:latin typeface="+mj-lt"/>
              </a:rPr>
              <a:t>      - Song Identified by God 6 times in Deuteronomy (31:19, 19, 21, 22, 30; 32:44)</a:t>
            </a:r>
          </a:p>
          <a:p>
            <a:r>
              <a:rPr lang="en-US" sz="2250" b="1" dirty="0">
                <a:latin typeface="+mj-lt"/>
              </a:rPr>
              <a:t>      - Read the entire song in Deut. 32</a:t>
            </a:r>
          </a:p>
          <a:p>
            <a:r>
              <a:rPr lang="en-US" sz="2250" b="1" dirty="0">
                <a:latin typeface="+mj-lt"/>
              </a:rPr>
              <a:t>      - First stanza (v. 1-4) God is great and perfect</a:t>
            </a:r>
          </a:p>
          <a:p>
            <a:r>
              <a:rPr lang="en-US" sz="2250" b="1" dirty="0">
                <a:latin typeface="+mj-lt"/>
              </a:rPr>
              <a:t>      - Second stanza (v. 5-18)   Israel is corrupt, entered promised land, turned to idols  </a:t>
            </a:r>
          </a:p>
          <a:p>
            <a:r>
              <a:rPr lang="en-US" sz="2250" b="1" dirty="0">
                <a:latin typeface="+mj-lt"/>
              </a:rPr>
              <a:t>      - Third stanza (v. 19-42) Wrath and vengeance of God is the results, Jews rejected</a:t>
            </a:r>
          </a:p>
          <a:p>
            <a:r>
              <a:rPr lang="en-US" sz="2250" b="1" dirty="0">
                <a:latin typeface="+mj-lt"/>
              </a:rPr>
              <a:t>      - Reason for Gentiles to rejoice is fact God’s vengeance has come (v. 43)</a:t>
            </a:r>
          </a:p>
          <a:p>
            <a:r>
              <a:rPr lang="en-US" sz="2250" b="1" dirty="0">
                <a:latin typeface="+mj-lt"/>
              </a:rPr>
              <a:t>      - Fulness of these truth are sealed by God (v. 34); revealed in the New Testament</a:t>
            </a:r>
          </a:p>
        </p:txBody>
      </p:sp>
    </p:spTree>
    <p:extLst>
      <p:ext uri="{BB962C8B-B14F-4D97-AF65-F5344CB8AC3E}">
        <p14:creationId xmlns:p14="http://schemas.microsoft.com/office/powerpoint/2010/main" val="247129837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08F0B4FA-6322-4EAB-9238-255EA7E2A2B4}"/>
              </a:ext>
            </a:extLst>
          </p:cNvPr>
          <p:cNvSpPr txBox="1"/>
          <p:nvPr/>
        </p:nvSpPr>
        <p:spPr>
          <a:xfrm>
            <a:off x="375139" y="316524"/>
            <a:ext cx="113831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latin typeface="+mj-lt"/>
              </a:rPr>
              <a:t>Chapter Sixteen—Final Seven Bowls of God’s Wrath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8A4526D-1C06-4BB6-AF90-95E639F7C075}"/>
              </a:ext>
            </a:extLst>
          </p:cNvPr>
          <p:cNvSpPr txBox="1"/>
          <p:nvPr/>
        </p:nvSpPr>
        <p:spPr>
          <a:xfrm>
            <a:off x="515815" y="949571"/>
            <a:ext cx="11242431" cy="15619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39725" indent="-339725">
              <a:buFont typeface="Arial" panose="020B0604020202020204" pitchFamily="34" charset="0"/>
              <a:buChar char="•"/>
            </a:pPr>
            <a:r>
              <a:rPr lang="en-US" sz="2800" b="1" dirty="0">
                <a:latin typeface="+mj-lt"/>
              </a:rPr>
              <a:t>The first six bowls</a:t>
            </a:r>
          </a:p>
          <a:p>
            <a:r>
              <a:rPr lang="en-US" sz="2250" b="1" dirty="0">
                <a:latin typeface="+mj-lt"/>
              </a:rPr>
              <a:t>      - Parallel to seven trumpets—but these are 1/3 of earth—but His full measure</a:t>
            </a:r>
          </a:p>
          <a:p>
            <a:r>
              <a:rPr lang="en-US" sz="2250" b="1" dirty="0">
                <a:latin typeface="+mj-lt"/>
              </a:rPr>
              <a:t>      - The first four impact: earth, sea, rivers &amp; springs, heavenly bodies—in full measure </a:t>
            </a:r>
          </a:p>
          <a:p>
            <a:r>
              <a:rPr lang="en-US" sz="2250" b="1" dirty="0">
                <a:latin typeface="+mj-lt"/>
              </a:rPr>
              <a:t>      - After third bowl—”You are righteous—they shed blood of saints, now drink blood</a:t>
            </a:r>
          </a:p>
        </p:txBody>
      </p:sp>
    </p:spTree>
    <p:extLst>
      <p:ext uri="{BB962C8B-B14F-4D97-AF65-F5344CB8AC3E}">
        <p14:creationId xmlns:p14="http://schemas.microsoft.com/office/powerpoint/2010/main" val="306396259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08F0B4FA-6322-4EAB-9238-255EA7E2A2B4}"/>
              </a:ext>
            </a:extLst>
          </p:cNvPr>
          <p:cNvSpPr txBox="1"/>
          <p:nvPr/>
        </p:nvSpPr>
        <p:spPr>
          <a:xfrm>
            <a:off x="375139" y="316524"/>
            <a:ext cx="113831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latin typeface="+mj-lt"/>
              </a:rPr>
              <a:t>Chapter Sixteen—Final Seven Bowls of God’s Wrath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8A4526D-1C06-4BB6-AF90-95E639F7C075}"/>
              </a:ext>
            </a:extLst>
          </p:cNvPr>
          <p:cNvSpPr txBox="1"/>
          <p:nvPr/>
        </p:nvSpPr>
        <p:spPr>
          <a:xfrm>
            <a:off x="515815" y="949571"/>
            <a:ext cx="11242431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39725" indent="-339725">
              <a:buFont typeface="Arial" panose="020B0604020202020204" pitchFamily="34" charset="0"/>
              <a:buChar char="•"/>
            </a:pPr>
            <a:r>
              <a:rPr lang="en-US" sz="2800" b="1" dirty="0">
                <a:latin typeface="+mj-lt"/>
              </a:rPr>
              <a:t>The first six bowls</a:t>
            </a:r>
          </a:p>
          <a:p>
            <a:r>
              <a:rPr lang="en-US" sz="2250" b="1" dirty="0">
                <a:latin typeface="+mj-lt"/>
              </a:rPr>
              <a:t>      - Parallel to seven trumpets—but these are 1/3 of earth—but His full measure</a:t>
            </a:r>
          </a:p>
          <a:p>
            <a:r>
              <a:rPr lang="en-US" sz="2250" b="1" dirty="0">
                <a:latin typeface="+mj-lt"/>
              </a:rPr>
              <a:t>      - The first four impact: earth, sea, rivers &amp; springs, heavenly bodies—in full measure </a:t>
            </a:r>
          </a:p>
          <a:p>
            <a:r>
              <a:rPr lang="en-US" sz="2250" b="1" dirty="0">
                <a:latin typeface="+mj-lt"/>
              </a:rPr>
              <a:t>      - After third bowl—”You are righteous—they shed blood of saints, now drink blood</a:t>
            </a:r>
          </a:p>
          <a:p>
            <a:r>
              <a:rPr lang="en-US" sz="2250" b="1" dirty="0">
                <a:latin typeface="+mj-lt"/>
              </a:rPr>
              <a:t>      - Fifth bowl on the beast (Rome)—darkness, but no repentance, but blaspheme God</a:t>
            </a:r>
          </a:p>
        </p:txBody>
      </p:sp>
    </p:spTree>
    <p:extLst>
      <p:ext uri="{BB962C8B-B14F-4D97-AF65-F5344CB8AC3E}">
        <p14:creationId xmlns:p14="http://schemas.microsoft.com/office/powerpoint/2010/main" val="173744011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08F0B4FA-6322-4EAB-9238-255EA7E2A2B4}"/>
              </a:ext>
            </a:extLst>
          </p:cNvPr>
          <p:cNvSpPr txBox="1"/>
          <p:nvPr/>
        </p:nvSpPr>
        <p:spPr>
          <a:xfrm>
            <a:off x="375139" y="316524"/>
            <a:ext cx="113831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latin typeface="+mj-lt"/>
              </a:rPr>
              <a:t>Chapter Sixteen—Final Seven Bowls of God’s Wrath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8A4526D-1C06-4BB6-AF90-95E639F7C075}"/>
              </a:ext>
            </a:extLst>
          </p:cNvPr>
          <p:cNvSpPr txBox="1"/>
          <p:nvPr/>
        </p:nvSpPr>
        <p:spPr>
          <a:xfrm>
            <a:off x="515815" y="949571"/>
            <a:ext cx="11242431" cy="33162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39725" indent="-339725">
              <a:buFont typeface="Arial" panose="020B0604020202020204" pitchFamily="34" charset="0"/>
              <a:buChar char="•"/>
            </a:pPr>
            <a:r>
              <a:rPr lang="en-US" sz="2800" b="1" dirty="0">
                <a:latin typeface="+mj-lt"/>
              </a:rPr>
              <a:t>The first six bowls</a:t>
            </a:r>
          </a:p>
          <a:p>
            <a:r>
              <a:rPr lang="en-US" sz="2250" b="1" dirty="0">
                <a:latin typeface="+mj-lt"/>
              </a:rPr>
              <a:t>      - Parallel to seven trumpets—but these are 1/3 of earth—but His full measure</a:t>
            </a:r>
          </a:p>
          <a:p>
            <a:r>
              <a:rPr lang="en-US" sz="2250" b="1" dirty="0">
                <a:latin typeface="+mj-lt"/>
              </a:rPr>
              <a:t>      - The first four impact: earth, sea, rivers &amp; springs, heavenly bodies—in full measure </a:t>
            </a:r>
          </a:p>
          <a:p>
            <a:r>
              <a:rPr lang="en-US" sz="2250" b="1" dirty="0">
                <a:latin typeface="+mj-lt"/>
              </a:rPr>
              <a:t>      - After third bowl—”You are righteous—they shed blood of saints, now drink blood</a:t>
            </a:r>
          </a:p>
          <a:p>
            <a:r>
              <a:rPr lang="en-US" sz="2250" b="1" dirty="0">
                <a:latin typeface="+mj-lt"/>
              </a:rPr>
              <a:t>      - Fifth bowl on the beast (Rome)—darkness, but no repentance, but blaspheme God</a:t>
            </a:r>
          </a:p>
          <a:p>
            <a:r>
              <a:rPr lang="en-US" sz="2250" b="1" dirty="0">
                <a:latin typeface="+mj-lt"/>
              </a:rPr>
              <a:t>      - Sixth bowl on Euphrates, demons come performing miracles, go to kings of earth to 	bring them to  battle of the Great Day of God Almighty</a:t>
            </a:r>
          </a:p>
          <a:p>
            <a:r>
              <a:rPr lang="en-US" sz="2250" b="1" dirty="0">
                <a:latin typeface="+mj-lt"/>
              </a:rPr>
              <a:t>      - Their gathering is related to the coming of Jesus</a:t>
            </a:r>
          </a:p>
          <a:p>
            <a:r>
              <a:rPr lang="en-US" sz="2250" b="1" dirty="0">
                <a:latin typeface="+mj-lt"/>
              </a:rPr>
              <a:t>      - Battleground is Armageddon: site of many OT battles where good defeated evil</a:t>
            </a:r>
            <a:r>
              <a:rPr lang="en-US" sz="2400" b="1" dirty="0">
                <a:latin typeface="+mj-lt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1201810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08F0B4FA-6322-4EAB-9238-255EA7E2A2B4}"/>
              </a:ext>
            </a:extLst>
          </p:cNvPr>
          <p:cNvSpPr txBox="1"/>
          <p:nvPr/>
        </p:nvSpPr>
        <p:spPr>
          <a:xfrm>
            <a:off x="375139" y="316524"/>
            <a:ext cx="1138310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200" b="1" dirty="0">
                <a:latin typeface="+mj-lt"/>
              </a:rPr>
              <a:t>Chapter Thirteen—3 Enemies=Devil &amp; 2 beasts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8A4526D-1C06-4BB6-AF90-95E639F7C075}"/>
              </a:ext>
            </a:extLst>
          </p:cNvPr>
          <p:cNvSpPr txBox="1"/>
          <p:nvPr/>
        </p:nvSpPr>
        <p:spPr>
          <a:xfrm>
            <a:off x="515815" y="949571"/>
            <a:ext cx="112424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39725" indent="-339725">
              <a:buFont typeface="Arial" panose="020B0604020202020204" pitchFamily="34" charset="0"/>
              <a:buChar char="•"/>
            </a:pPr>
            <a:r>
              <a:rPr lang="en-US" sz="2800" b="1" dirty="0">
                <a:latin typeface="+mj-lt"/>
              </a:rPr>
              <a:t>Devil with only short time uses two beasts</a:t>
            </a:r>
          </a:p>
        </p:txBody>
      </p:sp>
    </p:spTree>
    <p:extLst>
      <p:ext uri="{BB962C8B-B14F-4D97-AF65-F5344CB8AC3E}">
        <p14:creationId xmlns:p14="http://schemas.microsoft.com/office/powerpoint/2010/main" val="327191534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08F0B4FA-6322-4EAB-9238-255EA7E2A2B4}"/>
              </a:ext>
            </a:extLst>
          </p:cNvPr>
          <p:cNvSpPr txBox="1"/>
          <p:nvPr/>
        </p:nvSpPr>
        <p:spPr>
          <a:xfrm>
            <a:off x="375139" y="316524"/>
            <a:ext cx="113831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latin typeface="+mj-lt"/>
              </a:rPr>
              <a:t>Chapter Sixteen—Final Seven Bowls of God’s Wrath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8A4526D-1C06-4BB6-AF90-95E639F7C075}"/>
              </a:ext>
            </a:extLst>
          </p:cNvPr>
          <p:cNvSpPr txBox="1"/>
          <p:nvPr/>
        </p:nvSpPr>
        <p:spPr>
          <a:xfrm>
            <a:off x="515815" y="949571"/>
            <a:ext cx="11242431" cy="5478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39725" indent="-339725">
              <a:buFont typeface="Arial" panose="020B0604020202020204" pitchFamily="34" charset="0"/>
              <a:buChar char="•"/>
            </a:pPr>
            <a:r>
              <a:rPr lang="en-US" sz="2800" b="1" dirty="0">
                <a:latin typeface="+mj-lt"/>
              </a:rPr>
              <a:t>The first six bowls</a:t>
            </a:r>
          </a:p>
          <a:p>
            <a:r>
              <a:rPr lang="en-US" sz="2250" b="1" dirty="0">
                <a:latin typeface="+mj-lt"/>
              </a:rPr>
              <a:t>      - Parallel to seven trumpets—but these are 1/3 of earth—but His full measure</a:t>
            </a:r>
          </a:p>
          <a:p>
            <a:r>
              <a:rPr lang="en-US" sz="2250" b="1" dirty="0">
                <a:latin typeface="+mj-lt"/>
              </a:rPr>
              <a:t>      - The first four impact: earth, sea, rivers &amp; springs, heavenly bodies—in full measure </a:t>
            </a:r>
          </a:p>
          <a:p>
            <a:r>
              <a:rPr lang="en-US" sz="2250" b="1" dirty="0">
                <a:latin typeface="+mj-lt"/>
              </a:rPr>
              <a:t>      - After third bowl—”You are righteous—they shed blood of saints, now drink blood</a:t>
            </a:r>
          </a:p>
          <a:p>
            <a:r>
              <a:rPr lang="en-US" sz="2250" b="1" dirty="0">
                <a:latin typeface="+mj-lt"/>
              </a:rPr>
              <a:t>      - Fifth bowl on the beast (Rome)—darkness, but no repentance, but blaspheme God</a:t>
            </a:r>
          </a:p>
          <a:p>
            <a:r>
              <a:rPr lang="en-US" sz="2250" b="1" dirty="0">
                <a:latin typeface="+mj-lt"/>
              </a:rPr>
              <a:t>      - Sixth bowl on Euphrates, demons come performing miracles, go to kings of earth to 	bring them to  battle of the Great Day of God Almighty</a:t>
            </a:r>
          </a:p>
          <a:p>
            <a:r>
              <a:rPr lang="en-US" sz="2250" b="1" dirty="0">
                <a:latin typeface="+mj-lt"/>
              </a:rPr>
              <a:t>      - Their gathering is related to the coming of Jesus</a:t>
            </a:r>
          </a:p>
          <a:p>
            <a:r>
              <a:rPr lang="en-US" sz="2250" b="1" dirty="0">
                <a:latin typeface="+mj-lt"/>
              </a:rPr>
              <a:t>      - Battleground is Armageddon: site of many OT battles where good defeated evil</a:t>
            </a:r>
            <a:r>
              <a:rPr lang="en-US" sz="2400" b="1" dirty="0">
                <a:latin typeface="+mj-lt"/>
              </a:rPr>
              <a:t> </a:t>
            </a:r>
          </a:p>
          <a:p>
            <a:pPr marL="339725" indent="-339725">
              <a:buFont typeface="Arial" panose="020B0604020202020204" pitchFamily="34" charset="0"/>
              <a:buChar char="•"/>
            </a:pPr>
            <a:r>
              <a:rPr lang="en-US" sz="2800" b="1" dirty="0">
                <a:latin typeface="+mj-lt"/>
              </a:rPr>
              <a:t>The seventh bowl</a:t>
            </a:r>
            <a:endParaRPr lang="en-US" sz="2250" b="1" dirty="0">
              <a:latin typeface="+mj-lt"/>
            </a:endParaRPr>
          </a:p>
          <a:p>
            <a:r>
              <a:rPr lang="en-US" sz="2250" b="1" dirty="0">
                <a:latin typeface="+mj-lt"/>
              </a:rPr>
              <a:t>      - As seventh bowl poured out, a voices says, “It is done”—mystery (10:6-7) is finished</a:t>
            </a:r>
          </a:p>
          <a:p>
            <a:r>
              <a:rPr lang="en-US" sz="2250" b="1" dirty="0">
                <a:latin typeface="+mj-lt"/>
              </a:rPr>
              <a:t>      - Many physical manifestations of God’s power seen</a:t>
            </a:r>
          </a:p>
          <a:p>
            <a:r>
              <a:rPr lang="en-US" sz="2250" b="1" dirty="0">
                <a:latin typeface="+mj-lt"/>
              </a:rPr>
              <a:t>      - Babylon’s evil deeds remembered by God—He gives her the cup of fierce wrath</a:t>
            </a:r>
          </a:p>
          <a:p>
            <a:r>
              <a:rPr lang="en-US" sz="2250" b="1" dirty="0">
                <a:latin typeface="+mj-lt"/>
              </a:rPr>
              <a:t>      - The great city, Babylon (see 11:7 to identify her)—response is to blaspheme God</a:t>
            </a:r>
          </a:p>
          <a:p>
            <a:r>
              <a:rPr lang="en-US" sz="2250" b="1" dirty="0">
                <a:latin typeface="+mj-lt"/>
              </a:rPr>
              <a:t>      - The description of the fall of Babylon is found in the next chapter</a:t>
            </a:r>
          </a:p>
        </p:txBody>
      </p:sp>
    </p:spTree>
    <p:extLst>
      <p:ext uri="{BB962C8B-B14F-4D97-AF65-F5344CB8AC3E}">
        <p14:creationId xmlns:p14="http://schemas.microsoft.com/office/powerpoint/2010/main" val="324979721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08F0B4FA-6322-4EAB-9238-255EA7E2A2B4}"/>
              </a:ext>
            </a:extLst>
          </p:cNvPr>
          <p:cNvSpPr txBox="1"/>
          <p:nvPr/>
        </p:nvSpPr>
        <p:spPr>
          <a:xfrm>
            <a:off x="375139" y="316524"/>
            <a:ext cx="113831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latin typeface="+mj-lt"/>
              </a:rPr>
              <a:t>Chapter Seventeen—The Woman &amp; The Beast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8A4526D-1C06-4BB6-AF90-95E639F7C075}"/>
              </a:ext>
            </a:extLst>
          </p:cNvPr>
          <p:cNvSpPr txBox="1"/>
          <p:nvPr/>
        </p:nvSpPr>
        <p:spPr>
          <a:xfrm>
            <a:off x="515815" y="949571"/>
            <a:ext cx="11383108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39725" indent="-339725">
              <a:buFont typeface="Arial" panose="020B0604020202020204" pitchFamily="34" charset="0"/>
              <a:buChar char="•"/>
            </a:pPr>
            <a:r>
              <a:rPr lang="en-US" sz="2700" b="1" dirty="0">
                <a:latin typeface="+mj-lt"/>
              </a:rPr>
              <a:t>Four enemies in Revelation—dragon, two beasts, &amp; the woman (Babylon)</a:t>
            </a:r>
          </a:p>
        </p:txBody>
      </p:sp>
    </p:spTree>
    <p:extLst>
      <p:ext uri="{BB962C8B-B14F-4D97-AF65-F5344CB8AC3E}">
        <p14:creationId xmlns:p14="http://schemas.microsoft.com/office/powerpoint/2010/main" val="1710656024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08F0B4FA-6322-4EAB-9238-255EA7E2A2B4}"/>
              </a:ext>
            </a:extLst>
          </p:cNvPr>
          <p:cNvSpPr txBox="1"/>
          <p:nvPr/>
        </p:nvSpPr>
        <p:spPr>
          <a:xfrm>
            <a:off x="375139" y="316524"/>
            <a:ext cx="113831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latin typeface="+mj-lt"/>
              </a:rPr>
              <a:t>Chapter Seventeen—The Woman &amp; The Beast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8A4526D-1C06-4BB6-AF90-95E639F7C075}"/>
              </a:ext>
            </a:extLst>
          </p:cNvPr>
          <p:cNvSpPr txBox="1"/>
          <p:nvPr/>
        </p:nvSpPr>
        <p:spPr>
          <a:xfrm>
            <a:off x="515815" y="949571"/>
            <a:ext cx="11383108" cy="23006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39725" indent="-339725">
              <a:buFont typeface="Arial" panose="020B0604020202020204" pitchFamily="34" charset="0"/>
              <a:buChar char="•"/>
            </a:pPr>
            <a:r>
              <a:rPr lang="en-US" sz="2700" b="1" dirty="0">
                <a:latin typeface="+mj-lt"/>
              </a:rPr>
              <a:t>Four enemies in Revelation—dragon, two beasts, &amp; the woman (Babylon)</a:t>
            </a:r>
          </a:p>
          <a:p>
            <a:pPr marL="339725" indent="-339725">
              <a:buFont typeface="Arial" panose="020B0604020202020204" pitchFamily="34" charset="0"/>
              <a:buChar char="•"/>
            </a:pPr>
            <a:r>
              <a:rPr lang="en-US" sz="2800" b="1" dirty="0">
                <a:latin typeface="+mj-lt"/>
              </a:rPr>
              <a:t>The woman introduced</a:t>
            </a:r>
          </a:p>
          <a:p>
            <a:r>
              <a:rPr lang="en-US" sz="2250" b="1" dirty="0">
                <a:latin typeface="+mj-lt"/>
              </a:rPr>
              <a:t>      </a:t>
            </a:r>
            <a:r>
              <a:rPr lang="en-US" sz="2200" b="1" dirty="0">
                <a:latin typeface="+mj-lt"/>
              </a:rPr>
              <a:t>- Object of God’s judgment is seen riding of a scarlet beast—7 heads, then horns</a:t>
            </a:r>
          </a:p>
          <a:p>
            <a:r>
              <a:rPr lang="en-US" sz="2200" b="1" dirty="0">
                <a:latin typeface="+mj-lt"/>
              </a:rPr>
              <a:t>      - She is drunk with blood of martyrs of Jesus</a:t>
            </a:r>
          </a:p>
          <a:p>
            <a:r>
              <a:rPr lang="en-US" sz="2200" b="1" dirty="0">
                <a:latin typeface="+mj-lt"/>
              </a:rPr>
              <a:t>      - At the end of this chapter the beast (Rome) turns against woman and destroys here and 	in 	doing this are fulfilling God’s purpose (v. 17). Fall described in chapter 18</a:t>
            </a:r>
          </a:p>
        </p:txBody>
      </p:sp>
    </p:spTree>
    <p:extLst>
      <p:ext uri="{BB962C8B-B14F-4D97-AF65-F5344CB8AC3E}">
        <p14:creationId xmlns:p14="http://schemas.microsoft.com/office/powerpoint/2010/main" val="4220104609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08F0B4FA-6322-4EAB-9238-255EA7E2A2B4}"/>
              </a:ext>
            </a:extLst>
          </p:cNvPr>
          <p:cNvSpPr txBox="1"/>
          <p:nvPr/>
        </p:nvSpPr>
        <p:spPr>
          <a:xfrm>
            <a:off x="375139" y="316524"/>
            <a:ext cx="113831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latin typeface="+mj-lt"/>
              </a:rPr>
              <a:t>Chapter Seventeen—The Woman &amp; The Beast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8A4526D-1C06-4BB6-AF90-95E639F7C075}"/>
              </a:ext>
            </a:extLst>
          </p:cNvPr>
          <p:cNvSpPr txBox="1"/>
          <p:nvPr/>
        </p:nvSpPr>
        <p:spPr>
          <a:xfrm>
            <a:off x="515815" y="949571"/>
            <a:ext cx="11383108" cy="44242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39725" indent="-339725">
              <a:buFont typeface="Arial" panose="020B0604020202020204" pitchFamily="34" charset="0"/>
              <a:buChar char="•"/>
            </a:pPr>
            <a:r>
              <a:rPr lang="en-US" sz="2700" b="1" dirty="0">
                <a:latin typeface="+mj-lt"/>
              </a:rPr>
              <a:t>Four enemies in Revelation—dragon, two beasts, &amp; the woman (Babylon)</a:t>
            </a:r>
          </a:p>
          <a:p>
            <a:pPr marL="339725" indent="-339725">
              <a:buFont typeface="Arial" panose="020B0604020202020204" pitchFamily="34" charset="0"/>
              <a:buChar char="•"/>
            </a:pPr>
            <a:r>
              <a:rPr lang="en-US" sz="2800" b="1" dirty="0">
                <a:latin typeface="+mj-lt"/>
              </a:rPr>
              <a:t>The woman introduced</a:t>
            </a:r>
          </a:p>
          <a:p>
            <a:r>
              <a:rPr lang="en-US" sz="2250" b="1" dirty="0">
                <a:latin typeface="+mj-lt"/>
              </a:rPr>
              <a:t>      </a:t>
            </a:r>
            <a:r>
              <a:rPr lang="en-US" sz="2200" b="1" dirty="0">
                <a:latin typeface="+mj-lt"/>
              </a:rPr>
              <a:t>- Object of God’s judgment is seen riding of a scarlet beast—7 heads, then horns</a:t>
            </a:r>
          </a:p>
          <a:p>
            <a:r>
              <a:rPr lang="en-US" sz="2200" b="1" dirty="0">
                <a:latin typeface="+mj-lt"/>
              </a:rPr>
              <a:t>      - She is drunk with blood of martyrs of Jesus</a:t>
            </a:r>
          </a:p>
          <a:p>
            <a:r>
              <a:rPr lang="en-US" sz="2200" b="1" dirty="0">
                <a:latin typeface="+mj-lt"/>
              </a:rPr>
              <a:t>      - At the end of this chapter the beast (Rome) turns against woman and destroys here and 	in 	doing this are fulfilling God’s purpose (v. 17). Fall described in chapter 18</a:t>
            </a:r>
          </a:p>
          <a:p>
            <a:pPr marL="339725" indent="-339725">
              <a:buFont typeface="Arial" panose="020B0604020202020204" pitchFamily="34" charset="0"/>
              <a:buChar char="•"/>
            </a:pPr>
            <a:r>
              <a:rPr lang="en-US" sz="2800" b="1" dirty="0">
                <a:latin typeface="+mj-lt"/>
              </a:rPr>
              <a:t>The woman &amp; beast identified</a:t>
            </a:r>
          </a:p>
          <a:p>
            <a:r>
              <a:rPr lang="en-US" sz="2200" b="1" dirty="0">
                <a:latin typeface="+mj-lt"/>
              </a:rPr>
              <a:t>      - The beast (Rome) comes out of bottomless pit; destiny is perdition (v. 8)</a:t>
            </a:r>
          </a:p>
          <a:p>
            <a:r>
              <a:rPr lang="en-US" sz="2200" b="1" dirty="0">
                <a:latin typeface="+mj-lt"/>
              </a:rPr>
              <a:t>      - Seven heads are seven kings, five have fallen, one is and one is to come</a:t>
            </a:r>
          </a:p>
          <a:p>
            <a:r>
              <a:rPr lang="en-US" sz="2200" b="1" dirty="0">
                <a:latin typeface="+mj-lt"/>
              </a:rPr>
              <a:t>      - First five Caesars are: Julius, Augustus, Caligula, Claudius, and Nero—date of book is just 	after Nero’s death and turmoil and assassinations in Rome for two years (mortal 	wound of one of the heads)</a:t>
            </a:r>
          </a:p>
        </p:txBody>
      </p:sp>
    </p:spTree>
    <p:extLst>
      <p:ext uri="{BB962C8B-B14F-4D97-AF65-F5344CB8AC3E}">
        <p14:creationId xmlns:p14="http://schemas.microsoft.com/office/powerpoint/2010/main" val="3149559503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08F0B4FA-6322-4EAB-9238-255EA7E2A2B4}"/>
              </a:ext>
            </a:extLst>
          </p:cNvPr>
          <p:cNvSpPr txBox="1"/>
          <p:nvPr/>
        </p:nvSpPr>
        <p:spPr>
          <a:xfrm>
            <a:off x="375139" y="316524"/>
            <a:ext cx="113831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latin typeface="+mj-lt"/>
              </a:rPr>
              <a:t>Chapter Seventeen—The Woman &amp; The Beast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8A4526D-1C06-4BB6-AF90-95E639F7C075}"/>
              </a:ext>
            </a:extLst>
          </p:cNvPr>
          <p:cNvSpPr txBox="1"/>
          <p:nvPr/>
        </p:nvSpPr>
        <p:spPr>
          <a:xfrm>
            <a:off x="515815" y="949571"/>
            <a:ext cx="11383108" cy="54399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39725" indent="-339725">
              <a:buFont typeface="Arial" panose="020B0604020202020204" pitchFamily="34" charset="0"/>
              <a:buChar char="•"/>
            </a:pPr>
            <a:r>
              <a:rPr lang="en-US" sz="2700" b="1" dirty="0">
                <a:latin typeface="+mj-lt"/>
              </a:rPr>
              <a:t>Four enemies in Revelation—dragon, two beasts, &amp; the woman (Babylon)</a:t>
            </a:r>
          </a:p>
          <a:p>
            <a:pPr marL="339725" indent="-339725">
              <a:buFont typeface="Arial" panose="020B0604020202020204" pitchFamily="34" charset="0"/>
              <a:buChar char="•"/>
            </a:pPr>
            <a:r>
              <a:rPr lang="en-US" sz="2800" b="1" dirty="0">
                <a:latin typeface="+mj-lt"/>
              </a:rPr>
              <a:t>The woman introduced</a:t>
            </a:r>
          </a:p>
          <a:p>
            <a:r>
              <a:rPr lang="en-US" sz="2250" b="1" dirty="0">
                <a:latin typeface="+mj-lt"/>
              </a:rPr>
              <a:t>      </a:t>
            </a:r>
            <a:r>
              <a:rPr lang="en-US" sz="2200" b="1" dirty="0">
                <a:latin typeface="+mj-lt"/>
              </a:rPr>
              <a:t>- Object of God’s judgment is seen riding of a scarlet beast—7 heads, then horns</a:t>
            </a:r>
          </a:p>
          <a:p>
            <a:r>
              <a:rPr lang="en-US" sz="2200" b="1" dirty="0">
                <a:latin typeface="+mj-lt"/>
              </a:rPr>
              <a:t>      - She is drunk with blood of martyrs of Jesus</a:t>
            </a:r>
          </a:p>
          <a:p>
            <a:r>
              <a:rPr lang="en-US" sz="2200" b="1" dirty="0">
                <a:latin typeface="+mj-lt"/>
              </a:rPr>
              <a:t>      - At the end of this chapter the beast (Rome) turns against woman and destroys here and 	in 	doing this are fulfilling God’s purpose (v. 17). Fall described in chapter 18</a:t>
            </a:r>
          </a:p>
          <a:p>
            <a:pPr marL="339725" indent="-339725">
              <a:buFont typeface="Arial" panose="020B0604020202020204" pitchFamily="34" charset="0"/>
              <a:buChar char="•"/>
            </a:pPr>
            <a:r>
              <a:rPr lang="en-US" sz="2800" b="1" dirty="0">
                <a:latin typeface="+mj-lt"/>
              </a:rPr>
              <a:t>The woman &amp; beast identified</a:t>
            </a:r>
          </a:p>
          <a:p>
            <a:r>
              <a:rPr lang="en-US" sz="2200" b="1" dirty="0">
                <a:latin typeface="+mj-lt"/>
              </a:rPr>
              <a:t>      - The beast (Rome) comes out of bottomless pit; destiny is perdition (v. 8)</a:t>
            </a:r>
          </a:p>
          <a:p>
            <a:r>
              <a:rPr lang="en-US" sz="2200" b="1" dirty="0">
                <a:latin typeface="+mj-lt"/>
              </a:rPr>
              <a:t>      - Seven heads are seven kings, five have fallen, one is and one is to come</a:t>
            </a:r>
          </a:p>
          <a:p>
            <a:r>
              <a:rPr lang="en-US" sz="2200" b="1" dirty="0">
                <a:latin typeface="+mj-lt"/>
              </a:rPr>
              <a:t>      - First five Caesars are: Julius, Augustus, Caligula, Claudius, and Nero—date of book is just 	after Nero’s death and turmoil and assassinations in Rome for two years (mortal 	wound of one of the heads)</a:t>
            </a:r>
          </a:p>
          <a:p>
            <a:r>
              <a:rPr lang="en-US" sz="2200" b="1" dirty="0">
                <a:latin typeface="+mj-lt"/>
              </a:rPr>
              <a:t>     - Sixth is Vespasian, seventh is his son, Titus—they destroyed Jerusalem=42 months!</a:t>
            </a:r>
          </a:p>
          <a:p>
            <a:r>
              <a:rPr lang="en-US" sz="2200" b="1" dirty="0">
                <a:latin typeface="+mj-lt"/>
              </a:rPr>
              <a:t>     - Rome is not dead there are others (“beast is the eighth)—beasts headed for perdition</a:t>
            </a:r>
          </a:p>
          <a:p>
            <a:r>
              <a:rPr lang="en-US" sz="2200" b="1" dirty="0">
                <a:latin typeface="+mj-lt"/>
              </a:rPr>
              <a:t>     </a:t>
            </a:r>
          </a:p>
        </p:txBody>
      </p:sp>
    </p:spTree>
    <p:extLst>
      <p:ext uri="{BB962C8B-B14F-4D97-AF65-F5344CB8AC3E}">
        <p14:creationId xmlns:p14="http://schemas.microsoft.com/office/powerpoint/2010/main" val="3385280828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08F0B4FA-6322-4EAB-9238-255EA7E2A2B4}"/>
              </a:ext>
            </a:extLst>
          </p:cNvPr>
          <p:cNvSpPr txBox="1"/>
          <p:nvPr/>
        </p:nvSpPr>
        <p:spPr>
          <a:xfrm>
            <a:off x="375139" y="316524"/>
            <a:ext cx="113831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latin typeface="+mj-lt"/>
              </a:rPr>
              <a:t>Chapter Seventeen—The Woman &amp; The Beast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8A4526D-1C06-4BB6-AF90-95E639F7C075}"/>
              </a:ext>
            </a:extLst>
          </p:cNvPr>
          <p:cNvSpPr txBox="1"/>
          <p:nvPr/>
        </p:nvSpPr>
        <p:spPr>
          <a:xfrm>
            <a:off x="515815" y="949571"/>
            <a:ext cx="11383108" cy="58708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39725" indent="-339725">
              <a:buFont typeface="Arial" panose="020B0604020202020204" pitchFamily="34" charset="0"/>
              <a:buChar char="•"/>
            </a:pPr>
            <a:r>
              <a:rPr lang="en-US" sz="2700" b="1" dirty="0">
                <a:latin typeface="+mj-lt"/>
              </a:rPr>
              <a:t>Four enemies in Revelation—dragon, two beasts, &amp; the woman (Babylon)</a:t>
            </a:r>
          </a:p>
          <a:p>
            <a:pPr marL="339725" indent="-339725">
              <a:buFont typeface="Arial" panose="020B0604020202020204" pitchFamily="34" charset="0"/>
              <a:buChar char="•"/>
            </a:pPr>
            <a:r>
              <a:rPr lang="en-US" sz="2800" b="1" dirty="0">
                <a:latin typeface="+mj-lt"/>
              </a:rPr>
              <a:t>The woman introduced</a:t>
            </a:r>
          </a:p>
          <a:p>
            <a:r>
              <a:rPr lang="en-US" sz="2250" b="1" dirty="0">
                <a:latin typeface="+mj-lt"/>
              </a:rPr>
              <a:t>      </a:t>
            </a:r>
            <a:r>
              <a:rPr lang="en-US" sz="2200" b="1" dirty="0">
                <a:latin typeface="+mj-lt"/>
              </a:rPr>
              <a:t>- Object of God’s judgment is seen riding of a scarlet beast—7 heads, then horns</a:t>
            </a:r>
          </a:p>
          <a:p>
            <a:r>
              <a:rPr lang="en-US" sz="2200" b="1" dirty="0">
                <a:latin typeface="+mj-lt"/>
              </a:rPr>
              <a:t>      - She is drunk with blood of martyrs of Jesus</a:t>
            </a:r>
          </a:p>
          <a:p>
            <a:r>
              <a:rPr lang="en-US" sz="2200" b="1" dirty="0">
                <a:latin typeface="+mj-lt"/>
              </a:rPr>
              <a:t>      - At the end of this chapter the beast (Rome) turns against woman and destroys here and 	in 	doing this are fulfilling God’s purpose (v. 17). Fall described in chapter 18</a:t>
            </a:r>
          </a:p>
          <a:p>
            <a:pPr marL="339725" indent="-339725">
              <a:buFont typeface="Arial" panose="020B0604020202020204" pitchFamily="34" charset="0"/>
              <a:buChar char="•"/>
            </a:pPr>
            <a:r>
              <a:rPr lang="en-US" sz="2800" b="1" dirty="0">
                <a:latin typeface="+mj-lt"/>
              </a:rPr>
              <a:t>The woman &amp; beast identified</a:t>
            </a:r>
          </a:p>
          <a:p>
            <a:r>
              <a:rPr lang="en-US" sz="2200" b="1" dirty="0">
                <a:latin typeface="+mj-lt"/>
              </a:rPr>
              <a:t>      - The beast (Rome) comes out of bottomless pit; destiny is perdition (v. 8)</a:t>
            </a:r>
          </a:p>
          <a:p>
            <a:r>
              <a:rPr lang="en-US" sz="2200" b="1" dirty="0">
                <a:latin typeface="+mj-lt"/>
              </a:rPr>
              <a:t>      - Seven heads are seven kings, five have fallen, one is and one is to come</a:t>
            </a:r>
          </a:p>
          <a:p>
            <a:r>
              <a:rPr lang="en-US" sz="2200" b="1" dirty="0">
                <a:latin typeface="+mj-lt"/>
              </a:rPr>
              <a:t>      - First five Caesars are: Julius, Augustus, Caligula, Claudius, and Nero—date of book is just 	after Nero’s death and turmoil and assassinations in Rome for two years (mortal 	wound of one of the heads)</a:t>
            </a:r>
          </a:p>
          <a:p>
            <a:r>
              <a:rPr lang="en-US" sz="2200" b="1" dirty="0">
                <a:latin typeface="+mj-lt"/>
              </a:rPr>
              <a:t>     - Sixth is Vespasian, seventh is his son, Titus—they destroyed Jerusalem=42 months!</a:t>
            </a:r>
          </a:p>
          <a:p>
            <a:r>
              <a:rPr lang="en-US" sz="2200" b="1" dirty="0">
                <a:latin typeface="+mj-lt"/>
              </a:rPr>
              <a:t>     - Rome is not dead there are others (“beast is the eighth)—beasts headed for perdition</a:t>
            </a:r>
          </a:p>
          <a:p>
            <a:r>
              <a:rPr lang="en-US" sz="2200" b="1" dirty="0">
                <a:latin typeface="+mj-lt"/>
              </a:rPr>
              <a:t>     - Ten horns = kings who joined Vespasian &amp; Titus to destroy Jerusalem=this is Armageddon</a:t>
            </a:r>
          </a:p>
          <a:p>
            <a:r>
              <a:rPr lang="en-US" sz="2200" b="1" dirty="0">
                <a:latin typeface="+mj-lt"/>
              </a:rPr>
              <a:t>     - Woman is the great city (11:7) who kingdom has been God’s kingdom above all others</a:t>
            </a:r>
          </a:p>
        </p:txBody>
      </p:sp>
    </p:spTree>
    <p:extLst>
      <p:ext uri="{BB962C8B-B14F-4D97-AF65-F5344CB8AC3E}">
        <p14:creationId xmlns:p14="http://schemas.microsoft.com/office/powerpoint/2010/main" val="1589558828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08F0B4FA-6322-4EAB-9238-255EA7E2A2B4}"/>
              </a:ext>
            </a:extLst>
          </p:cNvPr>
          <p:cNvSpPr txBox="1"/>
          <p:nvPr/>
        </p:nvSpPr>
        <p:spPr>
          <a:xfrm>
            <a:off x="375139" y="316524"/>
            <a:ext cx="113831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latin typeface="+mj-lt"/>
              </a:rPr>
              <a:t>Chapter Eighteen—The First Enemy Destroyed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8A4526D-1C06-4BB6-AF90-95E639F7C075}"/>
              </a:ext>
            </a:extLst>
          </p:cNvPr>
          <p:cNvSpPr txBox="1"/>
          <p:nvPr/>
        </p:nvSpPr>
        <p:spPr>
          <a:xfrm>
            <a:off x="515815" y="949571"/>
            <a:ext cx="11383108" cy="22390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39725" indent="-339725">
              <a:buFont typeface="Arial" panose="020B0604020202020204" pitchFamily="34" charset="0"/>
              <a:buChar char="•"/>
            </a:pPr>
            <a:r>
              <a:rPr lang="en-US" sz="2700" b="1" dirty="0">
                <a:latin typeface="+mj-lt"/>
              </a:rPr>
              <a:t>Babylon is fallen, is fallen and world watches in amazement</a:t>
            </a:r>
          </a:p>
          <a:p>
            <a:r>
              <a:rPr lang="en-US" sz="2250" b="1" dirty="0">
                <a:latin typeface="+mj-lt"/>
              </a:rPr>
              <a:t>      - She lead the world away from God, Christians told to come out of her</a:t>
            </a:r>
          </a:p>
          <a:p>
            <a:r>
              <a:rPr lang="en-US" sz="2250" b="1" dirty="0">
                <a:latin typeface="+mj-lt"/>
              </a:rPr>
              <a:t>      - She is reaping what she sowed, once married to God, but truly now is a widow</a:t>
            </a:r>
          </a:p>
          <a:p>
            <a:r>
              <a:rPr lang="en-US" sz="2250" b="1" dirty="0">
                <a:latin typeface="+mj-lt"/>
              </a:rPr>
              <a:t>      - Great world power and impacted (financially) all aspects of commerce</a:t>
            </a:r>
          </a:p>
          <a:p>
            <a:r>
              <a:rPr lang="en-US" sz="2250" b="1" dirty="0">
                <a:latin typeface="+mj-lt"/>
              </a:rPr>
              <a:t>       - Her plagues come in one day—kings weep (v. 18); merchants weep (v. 11-15); every 	shipmaster weeps (v 17)</a:t>
            </a:r>
            <a:endParaRPr lang="en-US" sz="27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057449330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08F0B4FA-6322-4EAB-9238-255EA7E2A2B4}"/>
              </a:ext>
            </a:extLst>
          </p:cNvPr>
          <p:cNvSpPr txBox="1"/>
          <p:nvPr/>
        </p:nvSpPr>
        <p:spPr>
          <a:xfrm>
            <a:off x="375139" y="316524"/>
            <a:ext cx="113831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latin typeface="+mj-lt"/>
              </a:rPr>
              <a:t>Chapter Eighteen—The First Enemy Destroyed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8A4526D-1C06-4BB6-AF90-95E639F7C075}"/>
              </a:ext>
            </a:extLst>
          </p:cNvPr>
          <p:cNvSpPr txBox="1"/>
          <p:nvPr/>
        </p:nvSpPr>
        <p:spPr>
          <a:xfrm>
            <a:off x="515815" y="949571"/>
            <a:ext cx="1138310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39725" indent="-339725">
              <a:buFont typeface="Arial" panose="020B0604020202020204" pitchFamily="34" charset="0"/>
              <a:buChar char="•"/>
            </a:pPr>
            <a:r>
              <a:rPr lang="en-US" sz="2700" b="1" dirty="0">
                <a:latin typeface="+mj-lt"/>
              </a:rPr>
              <a:t>Babylon is fallen, is fallen and world watches in amazement</a:t>
            </a:r>
          </a:p>
          <a:p>
            <a:r>
              <a:rPr lang="en-US" sz="2250" b="1" dirty="0">
                <a:latin typeface="+mj-lt"/>
              </a:rPr>
              <a:t>      - She lead the world away from God, Christians told to come out of her</a:t>
            </a:r>
          </a:p>
          <a:p>
            <a:r>
              <a:rPr lang="en-US" sz="2250" b="1" dirty="0">
                <a:latin typeface="+mj-lt"/>
              </a:rPr>
              <a:t>      - She is reaping what she sowed, once married to God, but truly now is a widow</a:t>
            </a:r>
          </a:p>
          <a:p>
            <a:r>
              <a:rPr lang="en-US" sz="2250" b="1" dirty="0">
                <a:latin typeface="+mj-lt"/>
              </a:rPr>
              <a:t>      - Great world power and impacted (financially) all commerce</a:t>
            </a:r>
          </a:p>
          <a:p>
            <a:r>
              <a:rPr lang="en-US" sz="2250" b="1" dirty="0">
                <a:latin typeface="+mj-lt"/>
              </a:rPr>
              <a:t>       - Her plagues come in one day—kings weep (v. 18); merchants weep (v. 11-15); every 	shipmaster weep (v 17)</a:t>
            </a:r>
          </a:p>
          <a:p>
            <a:r>
              <a:rPr lang="en-US" sz="2250" b="1" dirty="0">
                <a:latin typeface="+mj-lt"/>
              </a:rPr>
              <a:t>       - Look at how many times she is called “the great city” –ten times in Revelation (11:8)</a:t>
            </a:r>
            <a:endParaRPr lang="en-US" sz="27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324255543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08F0B4FA-6322-4EAB-9238-255EA7E2A2B4}"/>
              </a:ext>
            </a:extLst>
          </p:cNvPr>
          <p:cNvSpPr txBox="1"/>
          <p:nvPr/>
        </p:nvSpPr>
        <p:spPr>
          <a:xfrm>
            <a:off x="375139" y="316524"/>
            <a:ext cx="113831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latin typeface="+mj-lt"/>
              </a:rPr>
              <a:t>Chapter Eighteen—The First Enemy Destroyed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8A4526D-1C06-4BB6-AF90-95E639F7C075}"/>
              </a:ext>
            </a:extLst>
          </p:cNvPr>
          <p:cNvSpPr txBox="1"/>
          <p:nvPr/>
        </p:nvSpPr>
        <p:spPr>
          <a:xfrm>
            <a:off x="515815" y="949571"/>
            <a:ext cx="11383108" cy="29315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39725" indent="-339725">
              <a:buFont typeface="Arial" panose="020B0604020202020204" pitchFamily="34" charset="0"/>
              <a:buChar char="•"/>
            </a:pPr>
            <a:r>
              <a:rPr lang="en-US" sz="2700" b="1" dirty="0">
                <a:latin typeface="+mj-lt"/>
              </a:rPr>
              <a:t>Babylon is fallen, is fallen and world watches in amazement</a:t>
            </a:r>
          </a:p>
          <a:p>
            <a:r>
              <a:rPr lang="en-US" sz="2250" b="1" dirty="0">
                <a:latin typeface="+mj-lt"/>
              </a:rPr>
              <a:t>      - She lead the world away from God, Christians told to come out of her</a:t>
            </a:r>
          </a:p>
          <a:p>
            <a:r>
              <a:rPr lang="en-US" sz="2250" b="1" dirty="0">
                <a:latin typeface="+mj-lt"/>
              </a:rPr>
              <a:t>      - She is reaping what she sowed, once married to God, but truly now is a widow</a:t>
            </a:r>
          </a:p>
          <a:p>
            <a:r>
              <a:rPr lang="en-US" sz="2250" b="1" dirty="0">
                <a:latin typeface="+mj-lt"/>
              </a:rPr>
              <a:t>      - Great world power and impacted (financially) all commerce</a:t>
            </a:r>
          </a:p>
          <a:p>
            <a:r>
              <a:rPr lang="en-US" sz="2250" b="1" dirty="0">
                <a:latin typeface="+mj-lt"/>
              </a:rPr>
              <a:t>       - Her plagues come in one day—kings weep (v. 18); merchants weep (v. 11-15); every 	shipmaster weep (v 17)</a:t>
            </a:r>
          </a:p>
          <a:p>
            <a:r>
              <a:rPr lang="en-US" sz="2250" b="1" dirty="0">
                <a:latin typeface="+mj-lt"/>
              </a:rPr>
              <a:t>       - Look at how many times she is called “the great city” –ten times in Revelation (11:8)</a:t>
            </a:r>
          </a:p>
          <a:p>
            <a:r>
              <a:rPr lang="en-US" sz="2250" b="1" dirty="0">
                <a:latin typeface="+mj-lt"/>
              </a:rPr>
              <a:t>       - Angel casts millstone in sea and it sinks to never return says it is like the great city</a:t>
            </a:r>
            <a:endParaRPr lang="en-US" sz="27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845328270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08F0B4FA-6322-4EAB-9238-255EA7E2A2B4}"/>
              </a:ext>
            </a:extLst>
          </p:cNvPr>
          <p:cNvSpPr txBox="1"/>
          <p:nvPr/>
        </p:nvSpPr>
        <p:spPr>
          <a:xfrm>
            <a:off x="375139" y="316524"/>
            <a:ext cx="113831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latin typeface="+mj-lt"/>
              </a:rPr>
              <a:t>Chapter Eighteen—The First Enemy Destroyed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8A4526D-1C06-4BB6-AF90-95E639F7C075}"/>
              </a:ext>
            </a:extLst>
          </p:cNvPr>
          <p:cNvSpPr txBox="1"/>
          <p:nvPr/>
        </p:nvSpPr>
        <p:spPr>
          <a:xfrm>
            <a:off x="515815" y="949571"/>
            <a:ext cx="11383108" cy="32778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39725" indent="-339725">
              <a:buFont typeface="Arial" panose="020B0604020202020204" pitchFamily="34" charset="0"/>
              <a:buChar char="•"/>
            </a:pPr>
            <a:r>
              <a:rPr lang="en-US" sz="2700" b="1" dirty="0">
                <a:latin typeface="+mj-lt"/>
              </a:rPr>
              <a:t>Babylon is fallen, is fallen and world watches in amazement</a:t>
            </a:r>
          </a:p>
          <a:p>
            <a:r>
              <a:rPr lang="en-US" sz="2250" b="1" dirty="0">
                <a:latin typeface="+mj-lt"/>
              </a:rPr>
              <a:t>      - She lead the world away from God, Christians told to come out of her</a:t>
            </a:r>
          </a:p>
          <a:p>
            <a:r>
              <a:rPr lang="en-US" sz="2250" b="1" dirty="0">
                <a:latin typeface="+mj-lt"/>
              </a:rPr>
              <a:t>      - She is reaping what she sowed, once married to God, but truly now is a widow</a:t>
            </a:r>
          </a:p>
          <a:p>
            <a:r>
              <a:rPr lang="en-US" sz="2250" b="1" dirty="0">
                <a:latin typeface="+mj-lt"/>
              </a:rPr>
              <a:t>      - Great world power and impacted (financially) all commerce</a:t>
            </a:r>
          </a:p>
          <a:p>
            <a:r>
              <a:rPr lang="en-US" sz="2250" b="1" dirty="0">
                <a:latin typeface="+mj-lt"/>
              </a:rPr>
              <a:t>       - Her plagues come in one day—kings weep (v. 18); merchants weep (v. 11-15); every 	shipmaster weep (v 17)</a:t>
            </a:r>
          </a:p>
          <a:p>
            <a:r>
              <a:rPr lang="en-US" sz="2250" b="1" dirty="0">
                <a:latin typeface="+mj-lt"/>
              </a:rPr>
              <a:t>       - Look at how many times she is called “the great city” –ten times in Revelation (11:8)</a:t>
            </a:r>
          </a:p>
          <a:p>
            <a:r>
              <a:rPr lang="en-US" sz="2250" b="1" dirty="0">
                <a:latin typeface="+mj-lt"/>
              </a:rPr>
              <a:t>       - Angel casts millstone in sea and it sinks to never return says it is like the great city</a:t>
            </a:r>
          </a:p>
          <a:p>
            <a:r>
              <a:rPr lang="en-US" sz="2250" b="1" dirty="0">
                <a:latin typeface="+mj-lt"/>
              </a:rPr>
              <a:t>       - God has avenged you on here (cf. 6:10); How long of chapter 6?  It has happened  !!</a:t>
            </a:r>
          </a:p>
        </p:txBody>
      </p:sp>
    </p:spTree>
    <p:extLst>
      <p:ext uri="{BB962C8B-B14F-4D97-AF65-F5344CB8AC3E}">
        <p14:creationId xmlns:p14="http://schemas.microsoft.com/office/powerpoint/2010/main" val="2087058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08F0B4FA-6322-4EAB-9238-255EA7E2A2B4}"/>
              </a:ext>
            </a:extLst>
          </p:cNvPr>
          <p:cNvSpPr txBox="1"/>
          <p:nvPr/>
        </p:nvSpPr>
        <p:spPr>
          <a:xfrm>
            <a:off x="375139" y="316524"/>
            <a:ext cx="1138310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200" b="1" dirty="0">
                <a:latin typeface="+mj-lt"/>
              </a:rPr>
              <a:t>Chapter Thirteen—3 Enemies=Devil &amp; 2 beasts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8A4526D-1C06-4BB6-AF90-95E639F7C075}"/>
              </a:ext>
            </a:extLst>
          </p:cNvPr>
          <p:cNvSpPr txBox="1"/>
          <p:nvPr/>
        </p:nvSpPr>
        <p:spPr>
          <a:xfrm>
            <a:off x="515815" y="949571"/>
            <a:ext cx="1124243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39725" indent="-339725">
              <a:buFont typeface="Arial" panose="020B0604020202020204" pitchFamily="34" charset="0"/>
              <a:buChar char="•"/>
            </a:pPr>
            <a:r>
              <a:rPr lang="en-US" sz="2800" b="1" dirty="0">
                <a:latin typeface="+mj-lt"/>
              </a:rPr>
              <a:t>Devil with only short time uses two beasts</a:t>
            </a:r>
          </a:p>
          <a:p>
            <a:pPr marL="339725" indent="-339725">
              <a:buFont typeface="Arial" panose="020B0604020202020204" pitchFamily="34" charset="0"/>
              <a:buChar char="•"/>
            </a:pPr>
            <a:r>
              <a:rPr lang="en-US" sz="2800" b="1" dirty="0">
                <a:latin typeface="+mj-lt"/>
              </a:rPr>
              <a:t>The beast of the sea—seven heads, ten horns, mortally wounded</a:t>
            </a:r>
          </a:p>
        </p:txBody>
      </p:sp>
    </p:spTree>
    <p:extLst>
      <p:ext uri="{BB962C8B-B14F-4D97-AF65-F5344CB8AC3E}">
        <p14:creationId xmlns:p14="http://schemas.microsoft.com/office/powerpoint/2010/main" val="2276058241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08F0B4FA-6322-4EAB-9238-255EA7E2A2B4}"/>
              </a:ext>
            </a:extLst>
          </p:cNvPr>
          <p:cNvSpPr txBox="1"/>
          <p:nvPr/>
        </p:nvSpPr>
        <p:spPr>
          <a:xfrm>
            <a:off x="375139" y="316524"/>
            <a:ext cx="113831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latin typeface="+mj-lt"/>
              </a:rPr>
              <a:t>Chapter Eighteen—The First Enemy Destroyed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8A4526D-1C06-4BB6-AF90-95E639F7C075}"/>
              </a:ext>
            </a:extLst>
          </p:cNvPr>
          <p:cNvSpPr txBox="1"/>
          <p:nvPr/>
        </p:nvSpPr>
        <p:spPr>
          <a:xfrm>
            <a:off x="515815" y="949571"/>
            <a:ext cx="11383108" cy="36240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39725" indent="-339725">
              <a:buFont typeface="Arial" panose="020B0604020202020204" pitchFamily="34" charset="0"/>
              <a:buChar char="•"/>
            </a:pPr>
            <a:r>
              <a:rPr lang="en-US" sz="2700" b="1" dirty="0">
                <a:latin typeface="+mj-lt"/>
              </a:rPr>
              <a:t>Babylon is fallen, is fallen and world watches in amazement</a:t>
            </a:r>
          </a:p>
          <a:p>
            <a:r>
              <a:rPr lang="en-US" sz="2250" b="1" dirty="0">
                <a:latin typeface="+mj-lt"/>
              </a:rPr>
              <a:t>      - She lead the world away from God, Christians told to come out of her</a:t>
            </a:r>
          </a:p>
          <a:p>
            <a:r>
              <a:rPr lang="en-US" sz="2250" b="1" dirty="0">
                <a:latin typeface="+mj-lt"/>
              </a:rPr>
              <a:t>      - She is reaping what she sowed, once married to God, but truly now is a widow</a:t>
            </a:r>
          </a:p>
          <a:p>
            <a:r>
              <a:rPr lang="en-US" sz="2250" b="1" dirty="0">
                <a:latin typeface="+mj-lt"/>
              </a:rPr>
              <a:t>      - Great world power and impacted (financially) all commerce</a:t>
            </a:r>
          </a:p>
          <a:p>
            <a:r>
              <a:rPr lang="en-US" sz="2250" b="1" dirty="0">
                <a:latin typeface="+mj-lt"/>
              </a:rPr>
              <a:t>       - Her plagues come in one day—kings weep (v. 18); merchants weep (v. 11-15); every 	shipmaster weep (v 17)</a:t>
            </a:r>
          </a:p>
          <a:p>
            <a:r>
              <a:rPr lang="en-US" sz="2250" b="1" dirty="0">
                <a:latin typeface="+mj-lt"/>
              </a:rPr>
              <a:t>       - Look at how many times she is called “the great city” –ten times in Revelation (11:8)</a:t>
            </a:r>
          </a:p>
          <a:p>
            <a:r>
              <a:rPr lang="en-US" sz="2250" b="1" dirty="0">
                <a:latin typeface="+mj-lt"/>
              </a:rPr>
              <a:t>       - Angel casts millstone in sea and it sinks to never return says it is like the great city</a:t>
            </a:r>
          </a:p>
          <a:p>
            <a:r>
              <a:rPr lang="en-US" sz="2250" b="1" dirty="0">
                <a:latin typeface="+mj-lt"/>
              </a:rPr>
              <a:t>       - God has avenged you on here (cf. 6:10); How long?  It has happened  </a:t>
            </a:r>
          </a:p>
          <a:p>
            <a:r>
              <a:rPr lang="en-US" sz="2250" b="1" dirty="0">
                <a:latin typeface="+mj-lt"/>
              </a:rPr>
              <a:t>       - Vengeance of God on Jerusalem--Luke 21:22—completely ends all OT prophecies</a:t>
            </a:r>
          </a:p>
        </p:txBody>
      </p:sp>
    </p:spTree>
    <p:extLst>
      <p:ext uri="{BB962C8B-B14F-4D97-AF65-F5344CB8AC3E}">
        <p14:creationId xmlns:p14="http://schemas.microsoft.com/office/powerpoint/2010/main" val="4155969233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08F0B4FA-6322-4EAB-9238-255EA7E2A2B4}"/>
              </a:ext>
            </a:extLst>
          </p:cNvPr>
          <p:cNvSpPr txBox="1"/>
          <p:nvPr/>
        </p:nvSpPr>
        <p:spPr>
          <a:xfrm>
            <a:off x="375139" y="316524"/>
            <a:ext cx="113831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latin typeface="+mj-lt"/>
              </a:rPr>
              <a:t>Chapter Eighteen—The First Enemy Destroyed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8A4526D-1C06-4BB6-AF90-95E639F7C075}"/>
              </a:ext>
            </a:extLst>
          </p:cNvPr>
          <p:cNvSpPr txBox="1"/>
          <p:nvPr/>
        </p:nvSpPr>
        <p:spPr>
          <a:xfrm>
            <a:off x="515815" y="949571"/>
            <a:ext cx="1138310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39725" indent="-339725">
              <a:buFont typeface="Arial" panose="020B0604020202020204" pitchFamily="34" charset="0"/>
              <a:buChar char="•"/>
            </a:pPr>
            <a:r>
              <a:rPr lang="en-US" sz="2700" b="1" dirty="0">
                <a:latin typeface="+mj-lt"/>
              </a:rPr>
              <a:t>Babylon is fallen, is fallen and world watches in amazement</a:t>
            </a:r>
          </a:p>
          <a:p>
            <a:r>
              <a:rPr lang="en-US" sz="2250" b="1" dirty="0">
                <a:latin typeface="+mj-lt"/>
              </a:rPr>
              <a:t>      - She lead the world away from God, Christians told to come out of her</a:t>
            </a:r>
          </a:p>
          <a:p>
            <a:r>
              <a:rPr lang="en-US" sz="2250" b="1" dirty="0">
                <a:latin typeface="+mj-lt"/>
              </a:rPr>
              <a:t>      - She is reaping what she sowed, once married to God, but truly now is a widow</a:t>
            </a:r>
          </a:p>
          <a:p>
            <a:r>
              <a:rPr lang="en-US" sz="2250" b="1" dirty="0">
                <a:latin typeface="+mj-lt"/>
              </a:rPr>
              <a:t>      - Great world power and impacted (financially) all commerce</a:t>
            </a:r>
          </a:p>
          <a:p>
            <a:r>
              <a:rPr lang="en-US" sz="2250" b="1" dirty="0">
                <a:latin typeface="+mj-lt"/>
              </a:rPr>
              <a:t>       - Her plagues come in one day—kings weep (v. 18); merchants weep (v. 11-15); every 	shipmaster weep (v 17)</a:t>
            </a:r>
          </a:p>
          <a:p>
            <a:r>
              <a:rPr lang="en-US" sz="2250" b="1" dirty="0">
                <a:latin typeface="+mj-lt"/>
              </a:rPr>
              <a:t>       - Look at how many times she is called “the great city” –ten times in Revelation (11:8)</a:t>
            </a:r>
          </a:p>
          <a:p>
            <a:r>
              <a:rPr lang="en-US" sz="2250" b="1" dirty="0">
                <a:latin typeface="+mj-lt"/>
              </a:rPr>
              <a:t>       - Angel casts millstone in sea and it sinks to never return says it is like the great city</a:t>
            </a:r>
          </a:p>
          <a:p>
            <a:r>
              <a:rPr lang="en-US" sz="2250" b="1" dirty="0">
                <a:latin typeface="+mj-lt"/>
              </a:rPr>
              <a:t>       - God has avenged you on here (cf. 6:10); How long?  It has happened  </a:t>
            </a:r>
          </a:p>
          <a:p>
            <a:r>
              <a:rPr lang="en-US" sz="2250" b="1" dirty="0">
                <a:latin typeface="+mj-lt"/>
              </a:rPr>
              <a:t>       - Vengeance of God on Jerusalem--Luke 21:22—completely ends all OT prophecies</a:t>
            </a:r>
          </a:p>
          <a:p>
            <a:r>
              <a:rPr lang="en-US" sz="2250" b="1" dirty="0">
                <a:latin typeface="+mj-lt"/>
              </a:rPr>
              <a:t>       - Look at parallel of 18:20, 24 and Matthew 23:34-35*</a:t>
            </a:r>
            <a:endParaRPr lang="en-US" sz="27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223812441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08F0B4FA-6322-4EAB-9238-255EA7E2A2B4}"/>
              </a:ext>
            </a:extLst>
          </p:cNvPr>
          <p:cNvSpPr txBox="1"/>
          <p:nvPr/>
        </p:nvSpPr>
        <p:spPr>
          <a:xfrm>
            <a:off x="375139" y="316524"/>
            <a:ext cx="113831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latin typeface="+mj-lt"/>
              </a:rPr>
              <a:t>Chapter Eighteen—The First Enemy Destroyed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8A4526D-1C06-4BB6-AF90-95E639F7C075}"/>
              </a:ext>
            </a:extLst>
          </p:cNvPr>
          <p:cNvSpPr txBox="1"/>
          <p:nvPr/>
        </p:nvSpPr>
        <p:spPr>
          <a:xfrm>
            <a:off x="515815" y="949571"/>
            <a:ext cx="11383108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39725" indent="-339725">
              <a:buFont typeface="Arial" panose="020B0604020202020204" pitchFamily="34" charset="0"/>
              <a:buChar char="•"/>
            </a:pPr>
            <a:r>
              <a:rPr lang="en-US" sz="2700" b="1" dirty="0">
                <a:latin typeface="+mj-lt"/>
              </a:rPr>
              <a:t>Babylon is fallen, is fallen and world watches in amazement</a:t>
            </a:r>
          </a:p>
          <a:p>
            <a:r>
              <a:rPr lang="en-US" sz="2250" b="1" dirty="0">
                <a:latin typeface="+mj-lt"/>
              </a:rPr>
              <a:t>      - She lead the world away from God, Christians told to come out of her</a:t>
            </a:r>
          </a:p>
          <a:p>
            <a:r>
              <a:rPr lang="en-US" sz="2250" b="1" dirty="0">
                <a:latin typeface="+mj-lt"/>
              </a:rPr>
              <a:t>      - She is reaping what she sowed, once married to God, but truly now is a widow</a:t>
            </a:r>
          </a:p>
          <a:p>
            <a:r>
              <a:rPr lang="en-US" sz="2250" b="1" dirty="0">
                <a:latin typeface="+mj-lt"/>
              </a:rPr>
              <a:t>      - Great world power and impacted (financially) all commerce</a:t>
            </a:r>
          </a:p>
          <a:p>
            <a:r>
              <a:rPr lang="en-US" sz="2250" b="1" dirty="0">
                <a:latin typeface="+mj-lt"/>
              </a:rPr>
              <a:t>       - Her plagues come in one day—kings weep (v. 18); merchants weep (v. 11-15); every 	shipmaster weep (v 17)</a:t>
            </a:r>
          </a:p>
          <a:p>
            <a:r>
              <a:rPr lang="en-US" sz="2250" b="1" dirty="0">
                <a:latin typeface="+mj-lt"/>
              </a:rPr>
              <a:t>       - Look at how many times she is called “the great city” –ten times in Revelation (11:8)</a:t>
            </a:r>
          </a:p>
          <a:p>
            <a:r>
              <a:rPr lang="en-US" sz="2250" b="1" dirty="0">
                <a:latin typeface="+mj-lt"/>
              </a:rPr>
              <a:t>       - Angel casts millstone in sea and it sinks to never return says it is like the great city</a:t>
            </a:r>
          </a:p>
          <a:p>
            <a:r>
              <a:rPr lang="en-US" sz="2250" b="1" dirty="0">
                <a:latin typeface="+mj-lt"/>
              </a:rPr>
              <a:t>       - God has avenged you on here (cf. 6:10); How long?  It has happened  </a:t>
            </a:r>
          </a:p>
          <a:p>
            <a:r>
              <a:rPr lang="en-US" sz="2250" b="1" dirty="0">
                <a:latin typeface="+mj-lt"/>
              </a:rPr>
              <a:t>       - Vengeance of God on Jerusalem--Luke 21:22—completely ends all OT prophecies</a:t>
            </a:r>
          </a:p>
          <a:p>
            <a:r>
              <a:rPr lang="en-US" sz="2250" b="1" dirty="0">
                <a:latin typeface="+mj-lt"/>
              </a:rPr>
              <a:t>       - Look at parallel of 18:20, 24 and Matthew 23:34-35*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700" b="1" dirty="0">
                <a:latin typeface="+mj-lt"/>
              </a:rPr>
              <a:t>First enemy has been conquered; chapter 19 shows conquering of two more enemies (the two beasts) and chapter 20 shows conquering of Satan</a:t>
            </a:r>
          </a:p>
        </p:txBody>
      </p:sp>
    </p:spTree>
    <p:extLst>
      <p:ext uri="{BB962C8B-B14F-4D97-AF65-F5344CB8AC3E}">
        <p14:creationId xmlns:p14="http://schemas.microsoft.com/office/powerpoint/2010/main" val="232460591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08F0B4FA-6322-4EAB-9238-255EA7E2A2B4}"/>
              </a:ext>
            </a:extLst>
          </p:cNvPr>
          <p:cNvSpPr txBox="1"/>
          <p:nvPr/>
        </p:nvSpPr>
        <p:spPr>
          <a:xfrm>
            <a:off x="375139" y="316524"/>
            <a:ext cx="113831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latin typeface="+mj-lt"/>
              </a:rPr>
              <a:t>Chapter Eighteen—The First Enemy Destroyed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8A4526D-1C06-4BB6-AF90-95E639F7C075}"/>
              </a:ext>
            </a:extLst>
          </p:cNvPr>
          <p:cNvSpPr txBox="1"/>
          <p:nvPr/>
        </p:nvSpPr>
        <p:spPr>
          <a:xfrm>
            <a:off x="515815" y="949571"/>
            <a:ext cx="11383108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39725" indent="-339725">
              <a:buFont typeface="Arial" panose="020B0604020202020204" pitchFamily="34" charset="0"/>
              <a:buChar char="•"/>
            </a:pPr>
            <a:r>
              <a:rPr lang="en-US" sz="2700" b="1" dirty="0">
                <a:latin typeface="+mj-lt"/>
              </a:rPr>
              <a:t>Babylon is fallen, is fallen and world watches in amazement</a:t>
            </a:r>
          </a:p>
          <a:p>
            <a:r>
              <a:rPr lang="en-US" sz="2250" b="1" dirty="0">
                <a:latin typeface="+mj-lt"/>
              </a:rPr>
              <a:t>      - She lead the world away from God, Christians told to come out of her</a:t>
            </a:r>
          </a:p>
          <a:p>
            <a:r>
              <a:rPr lang="en-US" sz="2250" b="1" dirty="0">
                <a:latin typeface="+mj-lt"/>
              </a:rPr>
              <a:t>      - She is reaping what she sowed, once married to God, but truly now is a widow</a:t>
            </a:r>
          </a:p>
          <a:p>
            <a:r>
              <a:rPr lang="en-US" sz="2250" b="1" dirty="0">
                <a:latin typeface="+mj-lt"/>
              </a:rPr>
              <a:t>      - Great world power and impacted (financially) all commerce</a:t>
            </a:r>
          </a:p>
          <a:p>
            <a:r>
              <a:rPr lang="en-US" sz="2250" b="1" dirty="0">
                <a:latin typeface="+mj-lt"/>
              </a:rPr>
              <a:t>       - Her plagues come in one day—kings weep (v. 18); merchants weep (v. 11-15); every 	shipmaster weep (v 17)</a:t>
            </a:r>
          </a:p>
          <a:p>
            <a:r>
              <a:rPr lang="en-US" sz="2250" b="1" dirty="0">
                <a:latin typeface="+mj-lt"/>
              </a:rPr>
              <a:t>       - Look at how many times she is called “the great city” –ten times in Revelation (11:8)</a:t>
            </a:r>
          </a:p>
          <a:p>
            <a:r>
              <a:rPr lang="en-US" sz="2250" b="1" dirty="0">
                <a:latin typeface="+mj-lt"/>
              </a:rPr>
              <a:t>       - Angel casts millstone in sea and it sinks to never return says it is like the great city</a:t>
            </a:r>
          </a:p>
          <a:p>
            <a:r>
              <a:rPr lang="en-US" sz="2250" b="1" dirty="0">
                <a:latin typeface="+mj-lt"/>
              </a:rPr>
              <a:t>       - God has avenged you on here (cf. 6:10); How long?  It has happened  </a:t>
            </a:r>
          </a:p>
          <a:p>
            <a:r>
              <a:rPr lang="en-US" sz="2250" b="1" dirty="0">
                <a:latin typeface="+mj-lt"/>
              </a:rPr>
              <a:t>       - Vengeance of God on Jerusalem--Luke 21:22—completely ends all OT prophecies</a:t>
            </a:r>
          </a:p>
          <a:p>
            <a:r>
              <a:rPr lang="en-US" sz="2250" b="1" dirty="0">
                <a:latin typeface="+mj-lt"/>
              </a:rPr>
              <a:t>       - Look at parallel of 18:20, 24 and Matthew 23:34-35*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700" b="1" dirty="0">
                <a:latin typeface="+mj-lt"/>
              </a:rPr>
              <a:t>First enemy has been conquered; chapter 19 shows conquering of two more enemies (the two beasts) and chapter 20 shows conquering of Satan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700" b="1" dirty="0">
                <a:latin typeface="+mj-lt"/>
              </a:rPr>
              <a:t>Old Jerusalem has been destroyed—What is left??  The New Jerusalem of chapters 21-22.</a:t>
            </a:r>
          </a:p>
        </p:txBody>
      </p:sp>
    </p:spTree>
    <p:extLst>
      <p:ext uri="{BB962C8B-B14F-4D97-AF65-F5344CB8AC3E}">
        <p14:creationId xmlns:p14="http://schemas.microsoft.com/office/powerpoint/2010/main" val="22347886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08F0B4FA-6322-4EAB-9238-255EA7E2A2B4}"/>
              </a:ext>
            </a:extLst>
          </p:cNvPr>
          <p:cNvSpPr txBox="1"/>
          <p:nvPr/>
        </p:nvSpPr>
        <p:spPr>
          <a:xfrm>
            <a:off x="375139" y="316524"/>
            <a:ext cx="1138310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200" b="1" dirty="0">
                <a:latin typeface="+mj-lt"/>
              </a:rPr>
              <a:t>Chapter Thirteen—3 Enemies=Devil &amp; 2 beasts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8A4526D-1C06-4BB6-AF90-95E639F7C075}"/>
              </a:ext>
            </a:extLst>
          </p:cNvPr>
          <p:cNvSpPr txBox="1"/>
          <p:nvPr/>
        </p:nvSpPr>
        <p:spPr>
          <a:xfrm>
            <a:off x="515815" y="949571"/>
            <a:ext cx="11242431" cy="13080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39725" indent="-339725">
              <a:buFont typeface="Arial" panose="020B0604020202020204" pitchFamily="34" charset="0"/>
              <a:buChar char="•"/>
            </a:pPr>
            <a:r>
              <a:rPr lang="en-US" sz="2800" b="1" dirty="0">
                <a:latin typeface="+mj-lt"/>
              </a:rPr>
              <a:t>Devil with only short time uses two beasts</a:t>
            </a:r>
          </a:p>
          <a:p>
            <a:pPr marL="339725" indent="-339725">
              <a:buFont typeface="Arial" panose="020B0604020202020204" pitchFamily="34" charset="0"/>
              <a:buChar char="•"/>
            </a:pPr>
            <a:r>
              <a:rPr lang="en-US" sz="2800" b="1" dirty="0">
                <a:latin typeface="+mj-lt"/>
              </a:rPr>
              <a:t>The beast of the sea—seven heads, ten horns, mortally wounded</a:t>
            </a:r>
          </a:p>
          <a:p>
            <a:r>
              <a:rPr lang="en-US" sz="2300" b="1" dirty="0">
                <a:latin typeface="+mj-lt"/>
              </a:rPr>
              <a:t>      - Looks like leopard, bear and lion and blasphemes God &amp; His tabernacle for 42 months</a:t>
            </a:r>
            <a:endParaRPr lang="en-US" sz="28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0775719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08F0B4FA-6322-4EAB-9238-255EA7E2A2B4}"/>
              </a:ext>
            </a:extLst>
          </p:cNvPr>
          <p:cNvSpPr txBox="1"/>
          <p:nvPr/>
        </p:nvSpPr>
        <p:spPr>
          <a:xfrm>
            <a:off x="375139" y="316524"/>
            <a:ext cx="1138310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200" b="1" dirty="0">
                <a:latin typeface="+mj-lt"/>
              </a:rPr>
              <a:t>Chapter Thirteen—3 Enemies=Devil &amp; 2 beasts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8A4526D-1C06-4BB6-AF90-95E639F7C075}"/>
              </a:ext>
            </a:extLst>
          </p:cNvPr>
          <p:cNvSpPr txBox="1"/>
          <p:nvPr/>
        </p:nvSpPr>
        <p:spPr>
          <a:xfrm>
            <a:off x="515815" y="949571"/>
            <a:ext cx="11242431" cy="20159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39725" indent="-339725">
              <a:buFont typeface="Arial" panose="020B0604020202020204" pitchFamily="34" charset="0"/>
              <a:buChar char="•"/>
            </a:pPr>
            <a:r>
              <a:rPr lang="en-US" sz="2800" b="1" dirty="0">
                <a:latin typeface="+mj-lt"/>
              </a:rPr>
              <a:t>Devil with only short time uses two beasts</a:t>
            </a:r>
          </a:p>
          <a:p>
            <a:pPr marL="339725" indent="-339725">
              <a:buFont typeface="Arial" panose="020B0604020202020204" pitchFamily="34" charset="0"/>
              <a:buChar char="•"/>
            </a:pPr>
            <a:r>
              <a:rPr lang="en-US" sz="2800" b="1" dirty="0">
                <a:latin typeface="+mj-lt"/>
              </a:rPr>
              <a:t>The beast of the sea—seven heads, ten horns, mortally wounded</a:t>
            </a:r>
          </a:p>
          <a:p>
            <a:r>
              <a:rPr lang="en-US" sz="2300" b="1" dirty="0">
                <a:latin typeface="+mj-lt"/>
              </a:rPr>
              <a:t>      - Looks like leopard, bear and lion and blasphemes God &amp; His tabernacle for 42 months</a:t>
            </a:r>
          </a:p>
          <a:p>
            <a:r>
              <a:rPr lang="en-US" sz="2300" b="1" dirty="0">
                <a:latin typeface="+mj-lt"/>
              </a:rPr>
              <a:t>      - Compare this beast with the leopard, bear and lion (and a beast with ten horns) seen 	by Daniel in Daniel chapter 7—they are world kingdoms</a:t>
            </a:r>
            <a:endParaRPr lang="en-US" sz="28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2373421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08F0B4FA-6322-4EAB-9238-255EA7E2A2B4}"/>
              </a:ext>
            </a:extLst>
          </p:cNvPr>
          <p:cNvSpPr txBox="1"/>
          <p:nvPr/>
        </p:nvSpPr>
        <p:spPr>
          <a:xfrm>
            <a:off x="375139" y="316524"/>
            <a:ext cx="1138310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200" b="1" dirty="0">
                <a:latin typeface="+mj-lt"/>
              </a:rPr>
              <a:t>Chapter Thirteen—3 Enemies=Devil &amp; 2 beasts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8A4526D-1C06-4BB6-AF90-95E639F7C075}"/>
              </a:ext>
            </a:extLst>
          </p:cNvPr>
          <p:cNvSpPr txBox="1"/>
          <p:nvPr/>
        </p:nvSpPr>
        <p:spPr>
          <a:xfrm>
            <a:off x="515815" y="949571"/>
            <a:ext cx="11242431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39725" indent="-339725">
              <a:buFont typeface="Arial" panose="020B0604020202020204" pitchFamily="34" charset="0"/>
              <a:buChar char="•"/>
            </a:pPr>
            <a:r>
              <a:rPr lang="en-US" sz="2800" b="1" dirty="0">
                <a:latin typeface="+mj-lt"/>
              </a:rPr>
              <a:t>Devil with only short time uses two beasts</a:t>
            </a:r>
          </a:p>
          <a:p>
            <a:pPr marL="339725" indent="-339725">
              <a:buFont typeface="Arial" panose="020B0604020202020204" pitchFamily="34" charset="0"/>
              <a:buChar char="•"/>
            </a:pPr>
            <a:r>
              <a:rPr lang="en-US" sz="2800" b="1" dirty="0">
                <a:latin typeface="+mj-lt"/>
              </a:rPr>
              <a:t>The beast of the sea—seven heads, ten horns, mortally wounded</a:t>
            </a:r>
          </a:p>
          <a:p>
            <a:r>
              <a:rPr lang="en-US" sz="2300" b="1" dirty="0">
                <a:latin typeface="+mj-lt"/>
              </a:rPr>
              <a:t>      - Looks like leopard, bear and lion and blasphemes God &amp; His tabernacle for 42 months</a:t>
            </a:r>
          </a:p>
          <a:p>
            <a:r>
              <a:rPr lang="en-US" sz="2300" b="1" dirty="0">
                <a:latin typeface="+mj-lt"/>
              </a:rPr>
              <a:t>      - Compare this beast with the leopard, bear and lion (and a beast with ten horns) seen 	by Daniel in Daniel chapter 7—they are world kingdoms</a:t>
            </a:r>
          </a:p>
          <a:p>
            <a:r>
              <a:rPr lang="en-US" sz="2300" b="1" dirty="0">
                <a:latin typeface="+mj-lt"/>
              </a:rPr>
              <a:t>      - Mortal wound heals and all the world worships this beast; the 7 horns are 7 kings</a:t>
            </a:r>
            <a:endParaRPr lang="en-US" sz="28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0417999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08F0B4FA-6322-4EAB-9238-255EA7E2A2B4}"/>
              </a:ext>
            </a:extLst>
          </p:cNvPr>
          <p:cNvSpPr txBox="1"/>
          <p:nvPr/>
        </p:nvSpPr>
        <p:spPr>
          <a:xfrm>
            <a:off x="375139" y="316524"/>
            <a:ext cx="1138310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200" b="1" dirty="0">
                <a:latin typeface="+mj-lt"/>
              </a:rPr>
              <a:t>Chapter Thirteen—3 Enemies=Devil &amp; 2 beasts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8A4526D-1C06-4BB6-AF90-95E639F7C075}"/>
              </a:ext>
            </a:extLst>
          </p:cNvPr>
          <p:cNvSpPr txBox="1"/>
          <p:nvPr/>
        </p:nvSpPr>
        <p:spPr>
          <a:xfrm>
            <a:off x="515815" y="949571"/>
            <a:ext cx="11242431" cy="27238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39725" indent="-339725">
              <a:buFont typeface="Arial" panose="020B0604020202020204" pitchFamily="34" charset="0"/>
              <a:buChar char="•"/>
            </a:pPr>
            <a:r>
              <a:rPr lang="en-US" sz="2800" b="1" dirty="0">
                <a:latin typeface="+mj-lt"/>
              </a:rPr>
              <a:t>Devil with only short time uses two beasts</a:t>
            </a:r>
          </a:p>
          <a:p>
            <a:pPr marL="339725" indent="-339725">
              <a:buFont typeface="Arial" panose="020B0604020202020204" pitchFamily="34" charset="0"/>
              <a:buChar char="•"/>
            </a:pPr>
            <a:r>
              <a:rPr lang="en-US" sz="2800" b="1" dirty="0">
                <a:latin typeface="+mj-lt"/>
              </a:rPr>
              <a:t>The beast of the sea—seven heads, ten horns, mortally wounded</a:t>
            </a:r>
          </a:p>
          <a:p>
            <a:r>
              <a:rPr lang="en-US" sz="2300" b="1" dirty="0">
                <a:latin typeface="+mj-lt"/>
              </a:rPr>
              <a:t>      - Looks like leopard, bear and lion and blasphemes God &amp; His tabernacle for 42 months</a:t>
            </a:r>
          </a:p>
          <a:p>
            <a:r>
              <a:rPr lang="en-US" sz="2300" b="1" dirty="0">
                <a:latin typeface="+mj-lt"/>
              </a:rPr>
              <a:t>      - Compare this beast with the leopard, bear and lion (and a beast with ten horns) seen 	by Daniel in Daniel chapter 7—they are world kingdoms</a:t>
            </a:r>
          </a:p>
          <a:p>
            <a:r>
              <a:rPr lang="en-US" sz="2300" b="1" dirty="0">
                <a:latin typeface="+mj-lt"/>
              </a:rPr>
              <a:t>      - Mortal wound heals and all the world worships this beast; the 7 horns are 7 kings </a:t>
            </a:r>
          </a:p>
          <a:p>
            <a:r>
              <a:rPr lang="en-US" sz="2300" b="1" dirty="0">
                <a:latin typeface="+mj-lt"/>
              </a:rPr>
              <a:t>      - Chapter 17 show explains the seven heads and mortal wound (Rev. 17:9-10)</a:t>
            </a:r>
            <a:endParaRPr lang="en-US" sz="28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483719243"/>
      </p:ext>
    </p:extLst>
  </p:cSld>
  <p:clrMapOvr>
    <a:masterClrMapping/>
  </p:clrMapOvr>
</p:sld>
</file>

<file path=ppt/theme/theme1.xml><?xml version="1.0" encoding="utf-8"?>
<a:theme xmlns:a="http://schemas.openxmlformats.org/drawingml/2006/main" name="Revelation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1651</TotalTime>
  <Words>7494</Words>
  <Application>Microsoft Office PowerPoint</Application>
  <PresentationFormat>Widescreen</PresentationFormat>
  <Paragraphs>489</Paragraphs>
  <Slides>53</Slides>
  <Notes>53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53</vt:i4>
      </vt:variant>
    </vt:vector>
  </HeadingPairs>
  <TitlesOfParts>
    <vt:vector size="56" baseType="lpstr">
      <vt:lpstr>Arial</vt:lpstr>
      <vt:lpstr>Calibri</vt:lpstr>
      <vt:lpstr>Revelation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Can I Know I Am  Doing His Will—How Can I Find His Will?</dc:title>
  <dc:creator>Dan</dc:creator>
  <cp:lastModifiedBy>David Sproule</cp:lastModifiedBy>
  <cp:revision>509</cp:revision>
  <cp:lastPrinted>2020-09-27T12:54:10Z</cp:lastPrinted>
  <dcterms:modified xsi:type="dcterms:W3CDTF">2020-10-25T12:16:05Z</dcterms:modified>
</cp:coreProperties>
</file>