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handoutMasterIdLst>
    <p:handoutMasterId r:id="rId37"/>
  </p:handoutMasterIdLst>
  <p:sldIdLst>
    <p:sldId id="1860" r:id="rId2"/>
    <p:sldId id="2236" r:id="rId3"/>
    <p:sldId id="2216" r:id="rId4"/>
    <p:sldId id="2217" r:id="rId5"/>
    <p:sldId id="2244" r:id="rId6"/>
    <p:sldId id="2238" r:id="rId7"/>
    <p:sldId id="2245" r:id="rId8"/>
    <p:sldId id="2246" r:id="rId9"/>
    <p:sldId id="2239" r:id="rId10"/>
    <p:sldId id="2247" r:id="rId11"/>
    <p:sldId id="2248" r:id="rId12"/>
    <p:sldId id="2827" r:id="rId13"/>
    <p:sldId id="2275" r:id="rId14"/>
    <p:sldId id="2836" r:id="rId15"/>
    <p:sldId id="2828" r:id="rId16"/>
    <p:sldId id="2837" r:id="rId17"/>
    <p:sldId id="2829" r:id="rId18"/>
    <p:sldId id="2838" r:id="rId19"/>
    <p:sldId id="2830" r:id="rId20"/>
    <p:sldId id="2839" r:id="rId21"/>
    <p:sldId id="2840" r:id="rId22"/>
    <p:sldId id="2831" r:id="rId23"/>
    <p:sldId id="2841" r:id="rId24"/>
    <p:sldId id="2842" r:id="rId25"/>
    <p:sldId id="2833" r:id="rId26"/>
    <p:sldId id="2843" r:id="rId27"/>
    <p:sldId id="2844" r:id="rId28"/>
    <p:sldId id="2834" r:id="rId29"/>
    <p:sldId id="2845" r:id="rId30"/>
    <p:sldId id="2846" r:id="rId31"/>
    <p:sldId id="2835" r:id="rId32"/>
    <p:sldId id="2848" r:id="rId33"/>
    <p:sldId id="2849" r:id="rId34"/>
    <p:sldId id="2850" r:id="rId35"/>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6"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0226" autoAdjust="0"/>
  </p:normalViewPr>
  <p:slideViewPr>
    <p:cSldViewPr snapToGrid="0">
      <p:cViewPr varScale="1">
        <p:scale>
          <a:sx n="83" d="100"/>
          <a:sy n="83" d="100"/>
        </p:scale>
        <p:origin x="427" y="67"/>
      </p:cViewPr>
      <p:guideLst>
        <p:guide orient="horz" pos="3168"/>
        <p:guide pos="3816"/>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10/4/2020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62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9032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0044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5973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959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2192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8463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5670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3327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5188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7236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3393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8099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3008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11615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5370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0657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61405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3272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5270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88026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4374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90648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942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45304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7763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0524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067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779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2379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615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5561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3382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0305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638636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endParaRPr lang="en-US" sz="2400" b="1" dirty="0">
              <a:latin typeface="+mj-lt"/>
            </a:endParaRPr>
          </a:p>
          <a:p>
            <a:pPr algn="ctr"/>
            <a:endParaRPr lang="en-US" sz="3600" b="1" dirty="0">
              <a:latin typeface="+mj-lt"/>
            </a:endParaRPr>
          </a:p>
          <a:p>
            <a:pPr algn="ctr"/>
            <a:endParaRPr lang="en-US" sz="3600" b="1" dirty="0">
              <a:latin typeface="+mj-lt"/>
            </a:endParaRPr>
          </a:p>
          <a:p>
            <a:pPr algn="ctr"/>
            <a:r>
              <a:rPr lang="en-US" sz="40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r>
              <a:rPr lang="en-US" sz="2800" b="1">
                <a:latin typeface="+mj-lt"/>
              </a:rPr>
              <a:t>PART TWO</a:t>
            </a:r>
            <a:endParaRPr lang="en-US" sz="2800" b="1" dirty="0">
              <a:latin typeface="+mj-lt"/>
            </a:endParaRPr>
          </a:p>
        </p:txBody>
      </p:sp>
    </p:spTree>
    <p:extLst>
      <p:ext uri="{BB962C8B-B14F-4D97-AF65-F5344CB8AC3E}">
        <p14:creationId xmlns:p14="http://schemas.microsoft.com/office/powerpoint/2010/main" val="402903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3831818"/>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p>
          <a:p>
            <a:pPr marL="514350" indent="-514350">
              <a:spcAft>
                <a:spcPts val="600"/>
              </a:spcAft>
              <a:buFont typeface="+mj-lt"/>
              <a:buAutoNum type="arabicPeriod" startAt="11"/>
            </a:pPr>
            <a:r>
              <a:rPr lang="en-US" sz="2600" b="1" dirty="0">
                <a:latin typeface="+mj-lt"/>
              </a:rPr>
              <a:t>Acts 21—JEWS from Asia created riot, Paul rescued by Romans</a:t>
            </a:r>
          </a:p>
          <a:p>
            <a:pPr marL="514350" indent="-514350">
              <a:spcAft>
                <a:spcPts val="600"/>
              </a:spcAft>
              <a:buFont typeface="+mj-lt"/>
              <a:buAutoNum type="arabicPeriod" startAt="11"/>
            </a:pPr>
            <a:r>
              <a:rPr lang="en-US" sz="2600" b="1" dirty="0">
                <a:latin typeface="+mj-lt"/>
              </a:rPr>
              <a:t>Acts 22—JEWS riot, Paul wrongly beaten by soldiers—captain rebuked them</a:t>
            </a:r>
          </a:p>
          <a:p>
            <a:pPr marL="514350" indent="-514350">
              <a:spcAft>
                <a:spcPts val="600"/>
              </a:spcAft>
              <a:buFont typeface="+mj-lt"/>
              <a:buAutoNum type="arabicPeriod" startAt="11"/>
            </a:pPr>
            <a:r>
              <a:rPr lang="en-US" sz="2600" b="1" dirty="0">
                <a:latin typeface="+mj-lt"/>
              </a:rPr>
              <a:t>Acts 23—Paul before JEWISH Sanhedrin—rescued by Roman chief captain</a:t>
            </a:r>
          </a:p>
          <a:p>
            <a:pPr marL="514350" indent="-514350">
              <a:spcAft>
                <a:spcPts val="600"/>
              </a:spcAft>
              <a:buFont typeface="+mj-lt"/>
              <a:buAutoNum type="arabicPeriod" startAt="11"/>
            </a:pPr>
            <a:r>
              <a:rPr lang="en-US" sz="2600" b="1" dirty="0">
                <a:latin typeface="+mj-lt"/>
              </a:rPr>
              <a:t>Acts 23—Forty JEWS vows not to eat until Paul is dead—delivered by centurion</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46652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5740033"/>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p>
          <a:p>
            <a:pPr marL="514350" indent="-514350">
              <a:spcAft>
                <a:spcPts val="600"/>
              </a:spcAft>
              <a:buFont typeface="+mj-lt"/>
              <a:buAutoNum type="arabicPeriod" startAt="11"/>
            </a:pPr>
            <a:r>
              <a:rPr lang="en-US" sz="2600" b="1" dirty="0">
                <a:latin typeface="+mj-lt"/>
              </a:rPr>
              <a:t>Acts 21—JEWS from Asia created riot, Paul rescued by Romans</a:t>
            </a:r>
          </a:p>
          <a:p>
            <a:pPr marL="514350" indent="-514350">
              <a:spcAft>
                <a:spcPts val="600"/>
              </a:spcAft>
              <a:buFont typeface="+mj-lt"/>
              <a:buAutoNum type="arabicPeriod" startAt="11"/>
            </a:pPr>
            <a:r>
              <a:rPr lang="en-US" sz="2600" b="1" dirty="0">
                <a:latin typeface="+mj-lt"/>
              </a:rPr>
              <a:t>Acts 22—JEWS riot, Paul wrongly beaten by soldiers—captain rebuked them</a:t>
            </a:r>
          </a:p>
          <a:p>
            <a:pPr marL="514350" indent="-514350">
              <a:spcAft>
                <a:spcPts val="600"/>
              </a:spcAft>
              <a:buFont typeface="+mj-lt"/>
              <a:buAutoNum type="arabicPeriod" startAt="11"/>
            </a:pPr>
            <a:r>
              <a:rPr lang="en-US" sz="2600" b="1" dirty="0">
                <a:latin typeface="+mj-lt"/>
              </a:rPr>
              <a:t>Acts 23—Paul before JEWISH Sanhedrin—rescued by Roman chief captain</a:t>
            </a:r>
          </a:p>
          <a:p>
            <a:pPr marL="514350" indent="-514350">
              <a:spcAft>
                <a:spcPts val="600"/>
              </a:spcAft>
              <a:buFont typeface="+mj-lt"/>
              <a:buAutoNum type="arabicPeriod" startAt="11"/>
            </a:pPr>
            <a:r>
              <a:rPr lang="en-US" sz="2600" b="1" dirty="0">
                <a:latin typeface="+mj-lt"/>
              </a:rPr>
              <a:t>Acts 23—Forty JEWS vows not to eat until Paul is dead—delivered by centurion</a:t>
            </a:r>
          </a:p>
          <a:p>
            <a:pPr marL="514350" indent="-514350">
              <a:spcAft>
                <a:spcPts val="600"/>
              </a:spcAft>
              <a:buFont typeface="+mj-lt"/>
              <a:buAutoNum type="arabicPeriod" startAt="11"/>
            </a:pPr>
            <a:r>
              <a:rPr lang="en-US" sz="2600" b="1" dirty="0">
                <a:latin typeface="+mj-lt"/>
              </a:rPr>
              <a:t>Acts 24—Paul given great freedom by Felix; kept in prison to please JEWS</a:t>
            </a:r>
          </a:p>
          <a:p>
            <a:pPr marL="514350" indent="-514350">
              <a:spcAft>
                <a:spcPts val="600"/>
              </a:spcAft>
              <a:buFont typeface="+mj-lt"/>
              <a:buAutoNum type="arabicPeriod" startAt="11"/>
            </a:pPr>
            <a:r>
              <a:rPr lang="en-US" sz="2600" b="1" dirty="0">
                <a:latin typeface="+mj-lt"/>
              </a:rPr>
              <a:t>Acts 25—Paul charged before Festus by JEWS from Jerusalem</a:t>
            </a:r>
          </a:p>
          <a:p>
            <a:pPr marL="514350" indent="-514350">
              <a:spcAft>
                <a:spcPts val="600"/>
              </a:spcAft>
              <a:buFont typeface="+mj-lt"/>
              <a:buAutoNum type="arabicPeriod" startAt="11"/>
            </a:pPr>
            <a:r>
              <a:rPr lang="en-US" sz="2600" b="1" dirty="0">
                <a:latin typeface="+mj-lt"/>
              </a:rPr>
              <a:t>Acts 26—Agrippa said of Paul, “This man might have been set  at liberty</a:t>
            </a:r>
          </a:p>
          <a:p>
            <a:pPr marL="514350" indent="-514350">
              <a:spcAft>
                <a:spcPts val="600"/>
              </a:spcAft>
              <a:buFont typeface="+mj-lt"/>
              <a:buAutoNum type="arabicPeriod" startAt="11"/>
            </a:pPr>
            <a:r>
              <a:rPr lang="en-US" sz="2600" b="1" dirty="0">
                <a:latin typeface="+mj-lt"/>
              </a:rPr>
              <a:t>Acts 27—Paul arrives in Rome to appear before Caesar—no Jewish opposition</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659923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5934958"/>
          </a:xfrm>
          <a:prstGeom prst="rect">
            <a:avLst/>
          </a:prstGeom>
          <a:noFill/>
        </p:spPr>
        <p:txBody>
          <a:bodyPr wrap="square" rtlCol="0">
            <a:spAutoFit/>
          </a:bodyPr>
          <a:lstStyle/>
          <a:p>
            <a:pPr marL="514350" indent="-514350">
              <a:spcAft>
                <a:spcPts val="500"/>
              </a:spcAft>
              <a:buFont typeface="Arial" panose="020B0604020202020204" pitchFamily="34" charset="0"/>
              <a:buChar char="•"/>
            </a:pPr>
            <a:r>
              <a:rPr lang="en-US" sz="2600" b="1" dirty="0">
                <a:latin typeface="+mj-lt"/>
              </a:rPr>
              <a:t>Parable Found in Matthew, Mark &amp; Luke shows its importance</a:t>
            </a:r>
          </a:p>
          <a:p>
            <a:pPr marL="514350" indent="-514350">
              <a:spcAft>
                <a:spcPts val="500"/>
              </a:spcAft>
              <a:buFont typeface="Arial" panose="020B0604020202020204" pitchFamily="34" charset="0"/>
              <a:buChar char="•"/>
            </a:pPr>
            <a:r>
              <a:rPr lang="en-US" sz="2600" b="1" dirty="0">
                <a:latin typeface="+mj-lt"/>
              </a:rPr>
              <a:t>We understand the parable—Matt. 21:33-46; Mark 12:1-12; Luke 20-9-18</a:t>
            </a:r>
          </a:p>
          <a:p>
            <a:pPr lvl="2">
              <a:spcAft>
                <a:spcPts val="500"/>
              </a:spcAft>
            </a:pPr>
            <a:r>
              <a:rPr lang="en-US" sz="2600" b="1" dirty="0">
                <a:latin typeface="+mj-lt"/>
              </a:rPr>
              <a:t>       -  Vineyard = God’s kingdom on this earth leased to Jews (Matt. 21:43</a:t>
            </a:r>
          </a:p>
          <a:p>
            <a:pPr lvl="2">
              <a:spcAft>
                <a:spcPts val="500"/>
              </a:spcAft>
            </a:pPr>
            <a:r>
              <a:rPr lang="en-US" sz="2600" b="1" dirty="0">
                <a:latin typeface="+mj-lt"/>
              </a:rPr>
              <a:t>       -  Wicked vineyard tenants—Jewish nation</a:t>
            </a:r>
          </a:p>
          <a:p>
            <a:pPr lvl="2">
              <a:spcAft>
                <a:spcPts val="500"/>
              </a:spcAft>
            </a:pPr>
            <a:r>
              <a:rPr lang="en-US" sz="2600" b="1" dirty="0">
                <a:latin typeface="+mj-lt"/>
              </a:rPr>
              <a:t>       -  Son who was sent and killed—Jesus</a:t>
            </a:r>
          </a:p>
          <a:p>
            <a:pPr lvl="2">
              <a:spcAft>
                <a:spcPts val="500"/>
              </a:spcAft>
            </a:pPr>
            <a:r>
              <a:rPr lang="en-US" sz="2600" b="1" dirty="0">
                <a:latin typeface="+mj-lt"/>
              </a:rPr>
              <a:t>       -  First servants killed—OT prophets (cf. Matt. 23:29-31)</a:t>
            </a:r>
          </a:p>
          <a:p>
            <a:pPr lvl="2">
              <a:spcAft>
                <a:spcPts val="500"/>
              </a:spcAft>
            </a:pPr>
            <a:r>
              <a:rPr lang="en-US" sz="2600" b="1" dirty="0">
                <a:latin typeface="+mj-lt"/>
              </a:rPr>
              <a:t>       -  Punishment of wicked tenants=miserable destroyed (Matt. 21:41)</a:t>
            </a:r>
          </a:p>
          <a:p>
            <a:pPr lvl="2">
              <a:spcAft>
                <a:spcPts val="500"/>
              </a:spcAft>
            </a:pPr>
            <a:r>
              <a:rPr lang="en-US" sz="2600" b="1" dirty="0">
                <a:latin typeface="+mj-lt"/>
              </a:rPr>
              <a:t>       -  Vineyard leased to others (Gentiles)—Matt. 21:43</a:t>
            </a:r>
          </a:p>
          <a:p>
            <a:pPr lvl="2">
              <a:spcAft>
                <a:spcPts val="500"/>
              </a:spcAft>
            </a:pPr>
            <a:r>
              <a:rPr lang="en-US" sz="2600" b="1" dirty="0">
                <a:latin typeface="+mj-lt"/>
              </a:rPr>
              <a:t>       -  The generation which killed Jesus and NT prophets were punished for all the 	righteous blood ever killed (Matt. 23:34-36—cf. Rev. 18:20, 24)</a:t>
            </a:r>
          </a:p>
          <a:p>
            <a:pPr lvl="2">
              <a:spcAft>
                <a:spcPts val="500"/>
              </a:spcAft>
            </a:pPr>
            <a:r>
              <a:rPr lang="en-US" sz="2600" b="1" dirty="0">
                <a:latin typeface="+mj-lt"/>
              </a:rPr>
              <a:t>       -  That generation suffered the worst tribulation ever; signs of its coming given	Matt. 24:20, 34 (signs foretold in Matt. 24:1-14)</a:t>
            </a:r>
          </a:p>
          <a:p>
            <a:pPr lvl="2">
              <a:spcAft>
                <a:spcPts val="500"/>
              </a:spcAft>
            </a:pPr>
            <a:r>
              <a:rPr lang="en-US" sz="2600" b="1" dirty="0">
                <a:latin typeface="+mj-lt"/>
              </a:rPr>
              <a:t>       -  This tribulation occurred as book of Rev. written (Rev. 1:9; 7:14)</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Parable of Vineyard &amp; The Tribulation</a:t>
            </a:r>
          </a:p>
        </p:txBody>
      </p:sp>
    </p:spTree>
    <p:extLst>
      <p:ext uri="{BB962C8B-B14F-4D97-AF65-F5344CB8AC3E}">
        <p14:creationId xmlns:p14="http://schemas.microsoft.com/office/powerpoint/2010/main" val="3501802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Headings/Key Verses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801041"/>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Patmos—Rev. 1:9</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a:t>
            </a:r>
            <a:r>
              <a:rPr lang="en-US" sz="2800" b="1" i="1" dirty="0">
                <a:latin typeface="+mj-lt"/>
              </a:rPr>
              <a:t>You believe in God . . .</a:t>
            </a:r>
            <a:r>
              <a:rPr lang="en-US" sz="2800" b="1" dirty="0">
                <a:latin typeface="+mj-lt"/>
              </a:rPr>
              <a:t>—Praise of God on His throne, the adoration of the One on the throne!</a:t>
            </a:r>
            <a:r>
              <a:rPr lang="en-US" sz="2800" b="1" i="1" dirty="0">
                <a:latin typeface="+mj-lt"/>
              </a:rPr>
              <a:t> </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CHAPTER FIVE— . . . </a:t>
            </a:r>
            <a:r>
              <a:rPr lang="en-US" sz="2800" b="1" i="1" dirty="0">
                <a:latin typeface="+mj-lt"/>
              </a:rPr>
              <a:t>Believe also in Me</a:t>
            </a:r>
            <a:r>
              <a:rPr lang="en-US" sz="2800" b="1" dirty="0">
                <a:latin typeface="+mj-lt"/>
              </a:rPr>
              <a:t>—God has a sealed book in His hand (v. 1) Only the Divine One can open sealed book—this book is about to be opened to show “things shortly to come to pass.”</a:t>
            </a:r>
          </a:p>
        </p:txBody>
      </p:sp>
    </p:spTree>
    <p:extLst>
      <p:ext uri="{BB962C8B-B14F-4D97-AF65-F5344CB8AC3E}">
        <p14:creationId xmlns:p14="http://schemas.microsoft.com/office/powerpoint/2010/main" val="400809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Six—the First Six Seals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477601"/>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First seal = White horse goes out conquering (Gk. Says overcoming) and to overcome—The rider is Jesus—Rev. 19:11ff—at the end of the book He has overcome—destroying the four enemies</a:t>
            </a:r>
          </a:p>
          <a:p>
            <a:pPr marL="339725" indent="-339725">
              <a:spcAft>
                <a:spcPts val="1800"/>
              </a:spcAft>
              <a:buFont typeface="Arial" panose="020B0604020202020204" pitchFamily="34" charset="0"/>
              <a:buChar char="•"/>
            </a:pPr>
            <a:r>
              <a:rPr lang="en-US" sz="2800" b="1" dirty="0">
                <a:latin typeface="+mj-lt"/>
              </a:rPr>
              <a:t>Second seal = Red horse—given power to kill (with the sword of martyrdom (same word as in Acts 12). Church begins, then martyrs</a:t>
            </a:r>
          </a:p>
        </p:txBody>
      </p:sp>
    </p:spTree>
    <p:extLst>
      <p:ext uri="{BB962C8B-B14F-4D97-AF65-F5344CB8AC3E}">
        <p14:creationId xmlns:p14="http://schemas.microsoft.com/office/powerpoint/2010/main" val="3688455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Six—the First Six Seals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52458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First seal = White horse goes out conquering (Gk. Says overcoming) and to overcome—The rider is Jesus—Rev. 19:11ff—at the end of the book He has overcome—destroying the four enemies</a:t>
            </a:r>
          </a:p>
          <a:p>
            <a:pPr marL="339725" indent="-339725">
              <a:spcAft>
                <a:spcPts val="1800"/>
              </a:spcAft>
              <a:buFont typeface="Arial" panose="020B0604020202020204" pitchFamily="34" charset="0"/>
              <a:buChar char="•"/>
            </a:pPr>
            <a:r>
              <a:rPr lang="en-US" sz="2800" b="1" dirty="0">
                <a:latin typeface="+mj-lt"/>
              </a:rPr>
              <a:t>Second seal = Red horse—given power to kill (with the sword of martyrdom (same word as in Acts 12). Church begins, then martyrs</a:t>
            </a:r>
          </a:p>
          <a:p>
            <a:pPr marL="339725" indent="-339725">
              <a:spcAft>
                <a:spcPts val="1800"/>
              </a:spcAft>
              <a:buFont typeface="Arial" panose="020B0604020202020204" pitchFamily="34" charset="0"/>
              <a:buChar char="•"/>
            </a:pPr>
            <a:r>
              <a:rPr lang="en-US" sz="2800" b="1" dirty="0">
                <a:latin typeface="+mj-lt"/>
              </a:rPr>
              <a:t>Third seal = black horse = food scarcity—wheat &amp; barley price inflated by over 800% -- those in Asia really understood this—they could not buy, sell or get gain if the refused to worship the beast</a:t>
            </a:r>
          </a:p>
          <a:p>
            <a:pPr marL="339725" indent="-339725">
              <a:spcAft>
                <a:spcPts val="1800"/>
              </a:spcAft>
              <a:buFont typeface="Arial" panose="020B0604020202020204" pitchFamily="34" charset="0"/>
              <a:buChar char="•"/>
            </a:pPr>
            <a:r>
              <a:rPr lang="en-US" sz="2800" b="1" dirty="0">
                <a:latin typeface="+mj-lt"/>
              </a:rPr>
              <a:t>Fourth seal =  pale horse = wide spread death brought by Death and Hades (alright to die—Jesus has keys to death and Hades (1:CHAPTER ONE—John sees Jesus on Patmos—Rev. 1:18</a:t>
            </a:r>
          </a:p>
        </p:txBody>
      </p:sp>
    </p:spTree>
    <p:extLst>
      <p:ext uri="{BB962C8B-B14F-4D97-AF65-F5344CB8AC3E}">
        <p14:creationId xmlns:p14="http://schemas.microsoft.com/office/powerpoint/2010/main" val="1106448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Six—the First Six Seals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400657"/>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Fifth seal = no horse = martyred souls crying out for God’s vengeance—it was to come in a little while longer—then vengeance will come for those righteous souls slain (in chapter 20—these souls are winners!</a:t>
            </a:r>
          </a:p>
          <a:p>
            <a:pPr marL="339725" indent="-339725">
              <a:spcAft>
                <a:spcPts val="1200"/>
              </a:spcAft>
              <a:buFont typeface="Arial" panose="020B0604020202020204" pitchFamily="34" charset="0"/>
              <a:buChar char="•"/>
            </a:pPr>
            <a:r>
              <a:rPr lang="en-US" sz="2800" b="1" dirty="0">
                <a:latin typeface="+mj-lt"/>
              </a:rPr>
              <a:t>The Great Tribulation is described as “. . . The days of vengeance”  that all OT will be fulfilled when Gentiles trample Jerusalem—Luke 21:22-24</a:t>
            </a:r>
          </a:p>
        </p:txBody>
      </p:sp>
    </p:spTree>
    <p:extLst>
      <p:ext uri="{BB962C8B-B14F-4D97-AF65-F5344CB8AC3E}">
        <p14:creationId xmlns:p14="http://schemas.microsoft.com/office/powerpoint/2010/main" val="3535978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Six—the First Six Seals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58807"/>
            <a:ext cx="11242431" cy="427809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Fifth seal = no horse = martyred souls crying out for God’s vengeance—it was to come in a little while longer—then vengeance will come for those righteous souls slain (in chapter 20—these souls are winners!</a:t>
            </a:r>
          </a:p>
          <a:p>
            <a:pPr marL="339725" indent="-339725">
              <a:spcAft>
                <a:spcPts val="1200"/>
              </a:spcAft>
              <a:buFont typeface="Arial" panose="020B0604020202020204" pitchFamily="34" charset="0"/>
              <a:buChar char="•"/>
            </a:pPr>
            <a:r>
              <a:rPr lang="en-US" sz="2800" b="1" dirty="0">
                <a:latin typeface="+mj-lt"/>
              </a:rPr>
              <a:t>The Great Tribulation is described as “. . . The days of vengeance”  that all OT will be fulfilled when Gentiles trample Jerusalem—Luke 21:22-24</a:t>
            </a:r>
          </a:p>
          <a:p>
            <a:pPr marL="339725" indent="-339725">
              <a:spcAft>
                <a:spcPts val="1200"/>
              </a:spcAft>
              <a:buFont typeface="Arial" panose="020B0604020202020204" pitchFamily="34" charset="0"/>
              <a:buChar char="•"/>
            </a:pPr>
            <a:r>
              <a:rPr lang="en-US" sz="2800" b="1" dirty="0">
                <a:latin typeface="+mj-lt"/>
              </a:rPr>
              <a:t>Sixth seal = language almost identical to language in OT when nations fell (Joel 2; Isaiah 13; </a:t>
            </a:r>
            <a:r>
              <a:rPr lang="en-US" sz="2800" b="1" dirty="0" err="1">
                <a:latin typeface="+mj-lt"/>
              </a:rPr>
              <a:t>etc</a:t>
            </a:r>
            <a:r>
              <a:rPr lang="en-US" sz="2800" b="1" dirty="0">
                <a:latin typeface="+mj-lt"/>
              </a:rPr>
              <a:t>). When God describes this nation men beg for mountains to fall on them—identical to Luke 23:28-30 when Jerusalem fell in the days of those women (and children) who wept for Jesus</a:t>
            </a:r>
          </a:p>
        </p:txBody>
      </p:sp>
    </p:spTree>
    <p:extLst>
      <p:ext uri="{BB962C8B-B14F-4D97-AF65-F5344CB8AC3E}">
        <p14:creationId xmlns:p14="http://schemas.microsoft.com/office/powerpoint/2010/main" val="100993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Six—the First Six Seals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58807"/>
            <a:ext cx="11242431" cy="57246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Fifth seal = no horse = martyred souls crying out for God’s vengeance—it was to come in a little while longer—then vengeance will come for those righteous souls slain (in chapter 20—these souls are winners!</a:t>
            </a:r>
          </a:p>
          <a:p>
            <a:pPr marL="339725" indent="-339725">
              <a:spcAft>
                <a:spcPts val="1200"/>
              </a:spcAft>
              <a:buFont typeface="Arial" panose="020B0604020202020204" pitchFamily="34" charset="0"/>
              <a:buChar char="•"/>
            </a:pPr>
            <a:r>
              <a:rPr lang="en-US" sz="2800" b="1" dirty="0">
                <a:latin typeface="+mj-lt"/>
              </a:rPr>
              <a:t>The Great Tribulation is described as “. . . The days of vengeance”  that all OT will be fulfilled when Gentiles trample Jerusalem—Luke 21:22-24</a:t>
            </a:r>
          </a:p>
          <a:p>
            <a:pPr marL="339725" indent="-339725">
              <a:spcAft>
                <a:spcPts val="1200"/>
              </a:spcAft>
              <a:buFont typeface="Arial" panose="020B0604020202020204" pitchFamily="34" charset="0"/>
              <a:buChar char="•"/>
            </a:pPr>
            <a:r>
              <a:rPr lang="en-US" sz="2800" b="1" dirty="0">
                <a:latin typeface="+mj-lt"/>
              </a:rPr>
              <a:t>Sixth seal = language almost identical to language in OT when nations fell (Joel 2; Isaiah 13; </a:t>
            </a:r>
            <a:r>
              <a:rPr lang="en-US" sz="2800" b="1" dirty="0" err="1">
                <a:latin typeface="+mj-lt"/>
              </a:rPr>
              <a:t>etc</a:t>
            </a:r>
            <a:r>
              <a:rPr lang="en-US" sz="2800" b="1" dirty="0">
                <a:latin typeface="+mj-lt"/>
              </a:rPr>
              <a:t>). When God describes this nation men beg for mountains to fall on them—identical to Luke 23:28-30 when Jerusalem fell in the days of those women (and children) who wept for Jesus</a:t>
            </a:r>
          </a:p>
          <a:p>
            <a:pPr marL="339725" indent="-339725">
              <a:spcAft>
                <a:spcPts val="1200"/>
              </a:spcAft>
              <a:buFont typeface="Arial" panose="020B0604020202020204" pitchFamily="34" charset="0"/>
              <a:buChar char="•"/>
            </a:pPr>
            <a:r>
              <a:rPr lang="en-US" sz="2800" b="1" dirty="0">
                <a:latin typeface="+mj-lt"/>
              </a:rPr>
              <a:t>Seventh seal = Not opened—the angel was told not to send winds of judgment until the righteous were sealed—exact parallel to seal/mark on those in Jerusalem in Ezekiel’s day—Ezekiel 9</a:t>
            </a:r>
          </a:p>
        </p:txBody>
      </p:sp>
    </p:spTree>
    <p:extLst>
      <p:ext uri="{BB962C8B-B14F-4D97-AF65-F5344CB8AC3E}">
        <p14:creationId xmlns:p14="http://schemas.microsoft.com/office/powerpoint/2010/main" val="2377355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Seven—Those Sealed and Others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815882"/>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First the Jewish Christians most impacted by tribulation were sealed (so many reasons the number must be figurative). How did was it they were not harmed by the vengeance on Jerusalem—they fled the city when they saw it surrounded by army—Luke 21:20-24; Matt. 24:15-16</a:t>
            </a:r>
          </a:p>
        </p:txBody>
      </p:sp>
    </p:spTree>
    <p:extLst>
      <p:ext uri="{BB962C8B-B14F-4D97-AF65-F5344CB8AC3E}">
        <p14:creationId xmlns:p14="http://schemas.microsoft.com/office/powerpoint/2010/main" val="16126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800769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Seven—Those Sealed and Others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708981"/>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First the Jewish Christians most impacted by tribulation were sealed (so many reasons the number must be figurative). How did was it they were not harmed by the vengeance on Jerusalem—they fled the city when they saw it surrounded by army—Luke 21:20-24; Matt. 24:15-16</a:t>
            </a:r>
          </a:p>
          <a:p>
            <a:pPr marL="339725" indent="-339725">
              <a:spcAft>
                <a:spcPts val="1200"/>
              </a:spcAft>
              <a:buFont typeface="Arial" panose="020B0604020202020204" pitchFamily="34" charset="0"/>
              <a:buChar char="•"/>
            </a:pPr>
            <a:r>
              <a:rPr lang="en-US" sz="2800" b="1" dirty="0">
                <a:latin typeface="+mj-lt"/>
              </a:rPr>
              <a:t>John then sees the multitude of all of those (both Jews and Gentiles)</a:t>
            </a:r>
          </a:p>
          <a:p>
            <a:pPr marL="339725" indent="-339725">
              <a:spcAft>
                <a:spcPts val="1200"/>
              </a:spcAft>
              <a:buFont typeface="Arial" panose="020B0604020202020204" pitchFamily="34" charset="0"/>
              <a:buChar char="•"/>
            </a:pPr>
            <a:r>
              <a:rPr lang="en-US" sz="2800" b="1" dirty="0">
                <a:latin typeface="+mj-lt"/>
              </a:rPr>
              <a:t>Who is this multitude?  The ones who are coming (present tense) out of the great tribulation—They are not martyrs but now after the tribulation the have Jesus as their Shepherd; giving them living waters and wiping tears from their eyes. They are before the throne because God sees them from the throne.</a:t>
            </a:r>
          </a:p>
        </p:txBody>
      </p:sp>
    </p:spTree>
    <p:extLst>
      <p:ext uri="{BB962C8B-B14F-4D97-AF65-F5344CB8AC3E}">
        <p14:creationId xmlns:p14="http://schemas.microsoft.com/office/powerpoint/2010/main" val="2109618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Eight—The Beginning of His Wrath</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262432"/>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Opening of seventh seal = Those angels who were told not to start wrath until righteous were sealed (7:3) are now released and judgment begins on earth</a:t>
            </a:r>
          </a:p>
          <a:p>
            <a:pPr marL="339725" indent="-339725">
              <a:spcAft>
                <a:spcPts val="1200"/>
              </a:spcAft>
              <a:buFont typeface="Arial" panose="020B0604020202020204" pitchFamily="34" charset="0"/>
              <a:buChar char="•"/>
            </a:pPr>
            <a:r>
              <a:rPr lang="en-US" sz="2800" b="1" dirty="0">
                <a:latin typeface="+mj-lt"/>
              </a:rPr>
              <a:t>First four trumpets found in this chapter—Sounding of first trumpet brings judgment on earth and 1/3 of trees; second trumpet judgment on seas and 1/3 of life destroyed; third trumpet judgment on fresh water brings death to many; fourth trumpet judgment on 1/3 heavenly bodies</a:t>
            </a:r>
          </a:p>
        </p:txBody>
      </p:sp>
    </p:spTree>
    <p:extLst>
      <p:ext uri="{BB962C8B-B14F-4D97-AF65-F5344CB8AC3E}">
        <p14:creationId xmlns:p14="http://schemas.microsoft.com/office/powerpoint/2010/main" val="2927475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Eight—The Beginning of His Wrath</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708981"/>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Opening of seventh seal = Those angels who were told not to start wrath until righteous were sealed (7:3) are now released and judgment begins on earth</a:t>
            </a:r>
          </a:p>
          <a:p>
            <a:pPr marL="339725" indent="-339725">
              <a:spcAft>
                <a:spcPts val="1200"/>
              </a:spcAft>
              <a:buFont typeface="Arial" panose="020B0604020202020204" pitchFamily="34" charset="0"/>
              <a:buChar char="•"/>
            </a:pPr>
            <a:r>
              <a:rPr lang="en-US" sz="2800" b="1" dirty="0">
                <a:latin typeface="+mj-lt"/>
              </a:rPr>
              <a:t>First four trumpets found in this chapter—Sounding of first trumpet brings judgment on earth and 1/3 of trees; second trumpet judgment on seas and 1/3 of life destroyed; third trumpet judgment on fresh water brings death to many; fourth trumpet judgment on 1/3 heavenly bodies</a:t>
            </a:r>
          </a:p>
          <a:p>
            <a:pPr marL="339725" indent="-339725">
              <a:spcAft>
                <a:spcPts val="1200"/>
              </a:spcAft>
              <a:buFont typeface="Arial" panose="020B0604020202020204" pitchFamily="34" charset="0"/>
              <a:buChar char="•"/>
            </a:pPr>
            <a:r>
              <a:rPr lang="en-US" sz="2800" b="1" dirty="0">
                <a:latin typeface="+mj-lt"/>
              </a:rPr>
              <a:t>Not the final outpouring of His wrath in comes when seven bowls are poured out; these are signs which preceded and showed Jerusalem was about to be destroyed—it is only the beginning of sorrow (Matt. 24:6)</a:t>
            </a:r>
          </a:p>
        </p:txBody>
      </p:sp>
    </p:spTree>
    <p:extLst>
      <p:ext uri="{BB962C8B-B14F-4D97-AF65-F5344CB8AC3E}">
        <p14:creationId xmlns:p14="http://schemas.microsoft.com/office/powerpoint/2010/main" val="1037817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Nine—The Wrath Continues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046988"/>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600" b="1" dirty="0">
                <a:latin typeface="+mj-lt"/>
              </a:rPr>
              <a:t>Fifth trumpet—Bottomless pit opened and “army of locust” comes fourth—parallel to “army of locust” which came from the north (Joel 2) came against Jerusalem in Joel’s day. It was sent by God to punish evil Jerusalem and now in NT another “army is sent” to bring judgment</a:t>
            </a:r>
          </a:p>
          <a:p>
            <a:pPr marL="339725" indent="-339725">
              <a:spcAft>
                <a:spcPts val="1200"/>
              </a:spcAft>
              <a:buFont typeface="Arial" panose="020B0604020202020204" pitchFamily="34" charset="0"/>
              <a:buChar char="•"/>
            </a:pPr>
            <a:r>
              <a:rPr lang="en-US" sz="2600" b="1" dirty="0">
                <a:latin typeface="+mj-lt"/>
              </a:rPr>
              <a:t>This army did not hurt earth; but only those who did not have the seal of God given in chapter 7. They bring destruction as shown by the names of those who lead the “army”</a:t>
            </a:r>
          </a:p>
        </p:txBody>
      </p:sp>
    </p:spTree>
    <p:extLst>
      <p:ext uri="{BB962C8B-B14F-4D97-AF65-F5344CB8AC3E}">
        <p14:creationId xmlns:p14="http://schemas.microsoft.com/office/powerpoint/2010/main" val="1285564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Nine—The Wrath Continues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755422"/>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600" b="1" dirty="0">
                <a:latin typeface="+mj-lt"/>
              </a:rPr>
              <a:t>Fifth trumpet—Bottomless pit opened and “army of locust” comes fourth—parallel to “army of locust” which came from the north (Joel 2) came against Jerusalem in Joel’s day. It was sent by God to punish evil Jerusalem and now in NT another “army is sent” to bring judgment</a:t>
            </a:r>
          </a:p>
          <a:p>
            <a:pPr marL="339725" indent="-339725">
              <a:spcAft>
                <a:spcPts val="1200"/>
              </a:spcAft>
              <a:buFont typeface="Arial" panose="020B0604020202020204" pitchFamily="34" charset="0"/>
              <a:buChar char="•"/>
            </a:pPr>
            <a:r>
              <a:rPr lang="en-US" sz="2600" b="1" dirty="0">
                <a:latin typeface="+mj-lt"/>
              </a:rPr>
              <a:t>This army did not hurt earth; but only those who did not have the seal of God given in chapter 7. They bring destruction as shown by the names of those who lead the “army”</a:t>
            </a:r>
          </a:p>
          <a:p>
            <a:pPr marL="339725" indent="-339725">
              <a:spcAft>
                <a:spcPts val="1200"/>
              </a:spcAft>
              <a:buFont typeface="Arial" panose="020B0604020202020204" pitchFamily="34" charset="0"/>
              <a:buChar char="•"/>
            </a:pPr>
            <a:r>
              <a:rPr lang="en-US" sz="2600" b="1" dirty="0">
                <a:latin typeface="+mj-lt"/>
              </a:rPr>
              <a:t>Sixth trumpet—army 200,000,000 horsemen cross Euphrates to be part of the judgment—they kill 1/3 of mankind with fire and brimstone—the two elements of God’s judgment against Sodom. Most armies of judgment against Jerusalem came from the north (Euphrates)</a:t>
            </a:r>
          </a:p>
          <a:p>
            <a:pPr marL="339725" indent="-339725">
              <a:spcAft>
                <a:spcPts val="1200"/>
              </a:spcAft>
              <a:buFont typeface="Arial" panose="020B0604020202020204" pitchFamily="34" charset="0"/>
              <a:buChar char="•"/>
            </a:pPr>
            <a:r>
              <a:rPr lang="en-US" sz="2600" b="1" dirty="0">
                <a:latin typeface="+mj-lt"/>
              </a:rPr>
              <a:t>These trumpets are still the beginning as only 1/3 are impacted and more sever judgment is still to come</a:t>
            </a:r>
          </a:p>
        </p:txBody>
      </p:sp>
    </p:spTree>
    <p:extLst>
      <p:ext uri="{BB962C8B-B14F-4D97-AF65-F5344CB8AC3E}">
        <p14:creationId xmlns:p14="http://schemas.microsoft.com/office/powerpoint/2010/main" val="261052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Ten—the Pause before 7</a:t>
            </a:r>
            <a:r>
              <a:rPr lang="en-US" sz="4400" b="1" baseline="30000" dirty="0">
                <a:latin typeface="+mj-lt"/>
              </a:rPr>
              <a:t>th</a:t>
            </a:r>
            <a:r>
              <a:rPr lang="en-US" sz="44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815882"/>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John sees book and told to eat the book (cf. Eze 2 and 3 where Ezekiel was told to eat words of the book given to him and then go speak these words.  Later in chapter ten John is told he too would be allowed to speak God’s word after his time on Patmos</a:t>
            </a:r>
          </a:p>
        </p:txBody>
      </p:sp>
    </p:spTree>
    <p:extLst>
      <p:ext uri="{BB962C8B-B14F-4D97-AF65-F5344CB8AC3E}">
        <p14:creationId xmlns:p14="http://schemas.microsoft.com/office/powerpoint/2010/main" val="1004929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Ten—the Pause before 7</a:t>
            </a:r>
            <a:r>
              <a:rPr lang="en-US" sz="4400" b="1" baseline="30000" dirty="0">
                <a:latin typeface="+mj-lt"/>
              </a:rPr>
              <a:t>th</a:t>
            </a:r>
            <a:r>
              <a:rPr lang="en-US" sz="44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8315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John sees book and told to eat the book (cf. Eze 2 and 3 where Ezekiel was told to eat words of the book given to him and then go speak these words.  Later in chapter ten John is told he too would be allowed to speak God’s word after his time on Patmos</a:t>
            </a:r>
          </a:p>
          <a:p>
            <a:pPr marL="339725" indent="-339725">
              <a:spcAft>
                <a:spcPts val="1200"/>
              </a:spcAft>
              <a:buFont typeface="Arial" panose="020B0604020202020204" pitchFamily="34" charset="0"/>
              <a:buChar char="•"/>
            </a:pPr>
            <a:r>
              <a:rPr lang="en-US" sz="2800" b="1" dirty="0">
                <a:latin typeface="+mj-lt"/>
              </a:rPr>
              <a:t>Key verse in 10:6-7 = The time has come (no longer delay) for when 7</a:t>
            </a:r>
            <a:r>
              <a:rPr lang="en-US" sz="2800" b="1" baseline="30000" dirty="0">
                <a:latin typeface="+mj-lt"/>
              </a:rPr>
              <a:t>th</a:t>
            </a:r>
            <a:r>
              <a:rPr lang="en-US" sz="2800" b="1" dirty="0">
                <a:latin typeface="+mj-lt"/>
              </a:rPr>
              <a:t> angel sounds the mystery of God foretold by prophets is finished! </a:t>
            </a:r>
          </a:p>
        </p:txBody>
      </p:sp>
    </p:spTree>
    <p:extLst>
      <p:ext uri="{BB962C8B-B14F-4D97-AF65-F5344CB8AC3E}">
        <p14:creationId xmlns:p14="http://schemas.microsoft.com/office/powerpoint/2010/main" val="199763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Ten—the Pause before 7</a:t>
            </a:r>
            <a:r>
              <a:rPr lang="en-US" sz="4400" b="1" baseline="30000" dirty="0">
                <a:latin typeface="+mj-lt"/>
              </a:rPr>
              <a:t>th</a:t>
            </a:r>
            <a:r>
              <a:rPr lang="en-US" sz="44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570756"/>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John sees book and told to eat the book (cf. Eze 2 and 3 where Ezekiel was told to eat words of the book given to him and then go speak these words.  Later in chapter ten John is told he too would be allowed to speak God’s word after his time on Patmos</a:t>
            </a:r>
          </a:p>
          <a:p>
            <a:pPr marL="339725" indent="-339725">
              <a:spcAft>
                <a:spcPts val="1200"/>
              </a:spcAft>
              <a:buFont typeface="Arial" panose="020B0604020202020204" pitchFamily="34" charset="0"/>
              <a:buChar char="•"/>
            </a:pPr>
            <a:r>
              <a:rPr lang="en-US" sz="2800" b="1" dirty="0">
                <a:latin typeface="+mj-lt"/>
              </a:rPr>
              <a:t>Key verse in 10:6-7 = The time has come (no longer delay) for when 7</a:t>
            </a:r>
            <a:r>
              <a:rPr lang="en-US" sz="2800" b="1" baseline="30000" dirty="0">
                <a:latin typeface="+mj-lt"/>
              </a:rPr>
              <a:t>th</a:t>
            </a:r>
            <a:r>
              <a:rPr lang="en-US" sz="2800" b="1" dirty="0">
                <a:latin typeface="+mj-lt"/>
              </a:rPr>
              <a:t> angel sounds the mystery of God foretold by prophets is finished! </a:t>
            </a:r>
          </a:p>
          <a:p>
            <a:pPr marL="339725" indent="-339725">
              <a:spcAft>
                <a:spcPts val="1200"/>
              </a:spcAft>
              <a:buFont typeface="Arial" panose="020B0604020202020204" pitchFamily="34" charset="0"/>
              <a:buChar char="•"/>
            </a:pPr>
            <a:r>
              <a:rPr lang="en-US" sz="2800" b="1" dirty="0">
                <a:latin typeface="+mj-lt"/>
              </a:rPr>
              <a:t>Key to understanding mystery is Eph. 3:3-6—THE MYSTERY IS THAT JEWS AND GENTILES WILL BE IN ONE BODY—Until temple, sacrifices, altar and priesthood in Jerusalem is destroyed there was no </a:t>
            </a:r>
            <a:r>
              <a:rPr lang="en-US" sz="2800" b="1" i="1" dirty="0">
                <a:latin typeface="+mj-lt"/>
              </a:rPr>
              <a:t>visible </a:t>
            </a:r>
            <a:r>
              <a:rPr lang="en-US" sz="2800" b="1" dirty="0">
                <a:latin typeface="+mj-lt"/>
              </a:rPr>
              <a:t>evidence that the Jews had been rejected as being kingdom of God. Christians had preached THIS gospel of the kingdom to all the world (Matt. 24:14) of the end the temple and the signs preceding its fall</a:t>
            </a:r>
          </a:p>
        </p:txBody>
      </p:sp>
    </p:spTree>
    <p:extLst>
      <p:ext uri="{BB962C8B-B14F-4D97-AF65-F5344CB8AC3E}">
        <p14:creationId xmlns:p14="http://schemas.microsoft.com/office/powerpoint/2010/main" val="4218803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8315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p:txBody>
      </p:sp>
    </p:spTree>
    <p:extLst>
      <p:ext uri="{BB962C8B-B14F-4D97-AF65-F5344CB8AC3E}">
        <p14:creationId xmlns:p14="http://schemas.microsoft.com/office/powerpoint/2010/main" val="2678081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27809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a:p>
            <a:pPr marL="339725" indent="-339725">
              <a:spcAft>
                <a:spcPts val="1200"/>
              </a:spcAft>
              <a:buFont typeface="Arial" panose="020B0604020202020204" pitchFamily="34" charset="0"/>
              <a:buChar char="•"/>
            </a:pPr>
            <a:r>
              <a:rPr lang="en-US" sz="2800" b="1" dirty="0">
                <a:latin typeface="+mj-lt"/>
              </a:rPr>
              <a:t>They are like Moses turning water to blood and Elijah calling down fire to destroy kings are (2 Kings 1) and stopping rain for 3 ½ years (the exact same time as 42 months and 1260 days). </a:t>
            </a:r>
          </a:p>
        </p:txBody>
      </p:sp>
    </p:spTree>
    <p:extLst>
      <p:ext uri="{BB962C8B-B14F-4D97-AF65-F5344CB8AC3E}">
        <p14:creationId xmlns:p14="http://schemas.microsoft.com/office/powerpoint/2010/main" val="152602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197343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293757"/>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a:p>
            <a:pPr marL="339725" indent="-339725">
              <a:spcAft>
                <a:spcPts val="1200"/>
              </a:spcAft>
              <a:buFont typeface="Arial" panose="020B0604020202020204" pitchFamily="34" charset="0"/>
              <a:buChar char="•"/>
            </a:pPr>
            <a:r>
              <a:rPr lang="en-US" sz="2800" b="1" dirty="0">
                <a:latin typeface="+mj-lt"/>
              </a:rPr>
              <a:t>They are like Moses turning water to blood and Elijah calling down fire to destroy kings are (2 Kings 1) and stopping rain for 3 ½ years (the exact same time as 42 months and 1260 days). </a:t>
            </a:r>
          </a:p>
          <a:p>
            <a:pPr marL="339725" indent="-339725">
              <a:spcAft>
                <a:spcPts val="1200"/>
              </a:spcAft>
              <a:buFont typeface="Arial" panose="020B0604020202020204" pitchFamily="34" charset="0"/>
              <a:buChar char="•"/>
            </a:pPr>
            <a:r>
              <a:rPr lang="en-US" sz="2800" b="1" dirty="0">
                <a:latin typeface="+mj-lt"/>
              </a:rPr>
              <a:t>The Jews referred to OT as law and prophets thus even when Christians left the city God still had His prophets there foretelling its doom</a:t>
            </a:r>
          </a:p>
        </p:txBody>
      </p:sp>
    </p:spTree>
    <p:extLst>
      <p:ext uri="{BB962C8B-B14F-4D97-AF65-F5344CB8AC3E}">
        <p14:creationId xmlns:p14="http://schemas.microsoft.com/office/powerpoint/2010/main" val="4137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384995"/>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p:txBody>
      </p:sp>
    </p:spTree>
    <p:extLst>
      <p:ext uri="{BB962C8B-B14F-4D97-AF65-F5344CB8AC3E}">
        <p14:creationId xmlns:p14="http://schemas.microsoft.com/office/powerpoint/2010/main" val="601969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8315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p:txBody>
      </p:sp>
    </p:spTree>
    <p:extLst>
      <p:ext uri="{BB962C8B-B14F-4D97-AF65-F5344CB8AC3E}">
        <p14:creationId xmlns:p14="http://schemas.microsoft.com/office/powerpoint/2010/main" val="3383917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139869"/>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a:p>
            <a:pPr marL="339725" indent="-339725">
              <a:spcAft>
                <a:spcPts val="1200"/>
              </a:spcAft>
              <a:buFont typeface="Arial" panose="020B0604020202020204" pitchFamily="34" charset="0"/>
              <a:buChar char="•"/>
            </a:pPr>
            <a:r>
              <a:rPr lang="en-US" sz="2800" b="1" dirty="0">
                <a:latin typeface="+mj-lt"/>
              </a:rPr>
              <a:t>KEY VERSE:  The city where witnesses prophesied is called “the holy city,”  the GREAT CITY and figurative like Sodom and Egypt but literally “where the Lord was crucified.”  This great city is mentioned NINE more times in this book.  You will not understand this book if you do not see that the great city is identified by GOD as where Christ was crucified</a:t>
            </a:r>
          </a:p>
        </p:txBody>
      </p:sp>
    </p:spTree>
    <p:extLst>
      <p:ext uri="{BB962C8B-B14F-4D97-AF65-F5344CB8AC3E}">
        <p14:creationId xmlns:p14="http://schemas.microsoft.com/office/powerpoint/2010/main" val="905276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7246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a:p>
            <a:pPr marL="339725" indent="-339725">
              <a:spcAft>
                <a:spcPts val="1200"/>
              </a:spcAft>
              <a:buFont typeface="Arial" panose="020B0604020202020204" pitchFamily="34" charset="0"/>
              <a:buChar char="•"/>
            </a:pPr>
            <a:r>
              <a:rPr lang="en-US" sz="2800" b="1" dirty="0">
                <a:latin typeface="+mj-lt"/>
              </a:rPr>
              <a:t>KEY VERSE:  The city where witnesses prophesied is called “the holy city,”  the GREAT CITY and figurative like Sodom and Egypt but literally “where the Lord was crucified.”  This great city is mentioned NINE more times in this book.  You will not understand this book if you do not see that the great city is identified by GOD as where Christ was crucified</a:t>
            </a:r>
          </a:p>
          <a:p>
            <a:pPr marL="339725" indent="-339725">
              <a:spcAft>
                <a:spcPts val="1200"/>
              </a:spcAft>
              <a:buFont typeface="Arial" panose="020B0604020202020204" pitchFamily="34" charset="0"/>
              <a:buChar char="•"/>
            </a:pPr>
            <a:r>
              <a:rPr lang="en-US" sz="2800" b="1" dirty="0">
                <a:latin typeface="+mj-lt"/>
              </a:rPr>
              <a:t>The 7</a:t>
            </a:r>
            <a:r>
              <a:rPr lang="en-US" sz="2800" b="1" baseline="30000" dirty="0">
                <a:latin typeface="+mj-lt"/>
              </a:rPr>
              <a:t>th</a:t>
            </a:r>
            <a:r>
              <a:rPr lang="en-US" sz="2800" b="1" dirty="0">
                <a:latin typeface="+mj-lt"/>
              </a:rPr>
              <a:t> trumpet—God’s kingdom is not made up of all kingdoms—11:15</a:t>
            </a:r>
          </a:p>
        </p:txBody>
      </p:sp>
    </p:spTree>
    <p:extLst>
      <p:ext uri="{BB962C8B-B14F-4D97-AF65-F5344CB8AC3E}">
        <p14:creationId xmlns:p14="http://schemas.microsoft.com/office/powerpoint/2010/main" val="151596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939266"/>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Two topics to consider</a:t>
            </a:r>
          </a:p>
          <a:p>
            <a:pPr>
              <a:spcAft>
                <a:spcPts val="1800"/>
              </a:spcAft>
            </a:pPr>
            <a:r>
              <a:rPr lang="en-US" sz="2800" b="1" dirty="0">
                <a:latin typeface="+mj-lt"/>
              </a:rPr>
              <a:t>     -  Source of persecution</a:t>
            </a:r>
          </a:p>
          <a:p>
            <a:pPr>
              <a:spcAft>
                <a:spcPts val="1800"/>
              </a:spcAft>
            </a:pPr>
            <a:r>
              <a:rPr lang="en-US" sz="2800" b="1" dirty="0">
                <a:latin typeface="+mj-lt"/>
              </a:rPr>
              <a:t>     -  Vineyard parable &amp; tribulation</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91662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5293757"/>
          </a:xfrm>
          <a:prstGeom prst="rect">
            <a:avLst/>
          </a:prstGeom>
          <a:solidFill>
            <a:srgbClr val="04070C"/>
          </a:solidFill>
          <a:ln w="76200">
            <a:solidFill>
              <a:srgbClr val="0000CC"/>
            </a:solidFill>
          </a:ln>
        </p:spPr>
        <p:txBody>
          <a:bodyPr wrap="square" rtlCol="0">
            <a:spAutoFit/>
          </a:bodyPr>
          <a:lstStyle/>
          <a:p>
            <a:pPr algn="ctr"/>
            <a:r>
              <a:rPr lang="en-US" sz="3200" b="1" dirty="0">
                <a:solidFill>
                  <a:schemeClr val="bg1"/>
                </a:solidFill>
                <a:latin typeface="+mj-lt"/>
              </a:rPr>
              <a:t>Revelation 1:1-3</a:t>
            </a:r>
          </a:p>
          <a:p>
            <a:pPr marL="342900" indent="-342900" algn="just">
              <a:buClr>
                <a:schemeClr val="bg1"/>
              </a:buClr>
              <a:buFont typeface="Arial" panose="020B0604020202020204" pitchFamily="34" charset="0"/>
              <a:buChar char="•"/>
            </a:pPr>
            <a:r>
              <a:rPr lang="en-US" sz="2400" b="1" dirty="0">
                <a:solidFill>
                  <a:schemeClr val="bg1"/>
                </a:solidFill>
                <a:latin typeface="+mj-lt"/>
              </a:rPr>
              <a:t>Revelation</a:t>
            </a:r>
          </a:p>
          <a:p>
            <a:pPr marL="342900" indent="-342900" algn="just">
              <a:buClr>
                <a:schemeClr val="bg1"/>
              </a:buClr>
              <a:buFont typeface="Arial" panose="020B0604020202020204" pitchFamily="34" charset="0"/>
              <a:buChar char="•"/>
            </a:pPr>
            <a:r>
              <a:rPr lang="en-US" sz="2400" b="1" dirty="0">
                <a:solidFill>
                  <a:schemeClr val="bg1"/>
                </a:solidFill>
                <a:latin typeface="+mj-lt"/>
              </a:rPr>
              <a:t>Revelation to 7 churches in Asia</a:t>
            </a:r>
          </a:p>
          <a:p>
            <a:pPr marL="342900" indent="-342900" algn="just">
              <a:buClr>
                <a:schemeClr val="bg1"/>
              </a:buClr>
              <a:buFont typeface="Arial" panose="020B0604020202020204" pitchFamily="34" charset="0"/>
              <a:buChar char="•"/>
            </a:pPr>
            <a:r>
              <a:rPr lang="en-US" sz="2400" b="1" dirty="0">
                <a:solidFill>
                  <a:schemeClr val="bg1"/>
                </a:solidFill>
                <a:latin typeface="+mj-lt"/>
              </a:rPr>
              <a:t>. . . In Asia in signs</a:t>
            </a:r>
          </a:p>
          <a:p>
            <a:pPr marL="342900" indent="-342900" algn="just">
              <a:buClr>
                <a:schemeClr val="bg1"/>
              </a:buClr>
              <a:buFont typeface="Arial" panose="020B0604020202020204" pitchFamily="34" charset="0"/>
              <a:buChar char="•"/>
            </a:pPr>
            <a:r>
              <a:rPr lang="en-US" sz="2400" b="1" dirty="0">
                <a:solidFill>
                  <a:schemeClr val="bg1"/>
                </a:solidFill>
                <a:latin typeface="+mj-lt"/>
              </a:rPr>
              <a:t>. . . Of things which must shortly take    	place . . . the time is at hand</a:t>
            </a:r>
          </a:p>
          <a:p>
            <a:pPr algn="just">
              <a:buClr>
                <a:schemeClr val="bg1"/>
              </a:buClr>
            </a:pPr>
            <a:endParaRPr lang="en-US" b="1" dirty="0">
              <a:solidFill>
                <a:schemeClr val="bg1"/>
              </a:solidFill>
              <a:latin typeface="+mj-lt"/>
            </a:endParaRPr>
          </a:p>
          <a:p>
            <a:pPr algn="ctr">
              <a:buClr>
                <a:schemeClr val="bg1"/>
              </a:buClr>
            </a:pPr>
            <a:r>
              <a:rPr lang="en-US" sz="3200" b="1" dirty="0">
                <a:solidFill>
                  <a:schemeClr val="bg1"/>
                </a:solidFill>
                <a:latin typeface="+mj-lt"/>
              </a:rPr>
              <a:t>Two Vital Truths</a:t>
            </a:r>
          </a:p>
          <a:p>
            <a:pPr marL="342900" indent="-342900" algn="just">
              <a:buClr>
                <a:schemeClr val="bg1"/>
              </a:buClr>
              <a:buFont typeface="Arial" panose="020B0604020202020204" pitchFamily="34" charset="0"/>
              <a:buChar char="•"/>
            </a:pPr>
            <a:r>
              <a:rPr lang="en-US" sz="2400" b="1" dirty="0">
                <a:solidFill>
                  <a:schemeClr val="bg1"/>
                </a:solidFill>
                <a:latin typeface="+mj-lt"/>
              </a:rPr>
              <a:t>  For forty years source of persecution was originated from JEWS using the Roman Government—Rome  practiced freedom of religion</a:t>
            </a:r>
          </a:p>
          <a:p>
            <a:pPr marL="342900" indent="-342900" algn="just">
              <a:buClr>
                <a:schemeClr val="bg1"/>
              </a:buClr>
              <a:buFont typeface="Arial" panose="020B0604020202020204" pitchFamily="34" charset="0"/>
              <a:buChar char="•"/>
            </a:pPr>
            <a:r>
              <a:rPr lang="en-US" sz="2400" b="1" dirty="0">
                <a:solidFill>
                  <a:schemeClr val="bg1"/>
                </a:solidFill>
                <a:latin typeface="+mj-lt"/>
              </a:rPr>
              <a:t>Parable of the wicked husbandmen—</a:t>
            </a:r>
            <a:r>
              <a:rPr lang="en-US" sz="2200" b="1" dirty="0">
                <a:solidFill>
                  <a:schemeClr val="bg1"/>
                </a:solidFill>
                <a:latin typeface="+mj-lt"/>
              </a:rPr>
              <a:t>Matt. 21:33ff;  Mark 12:1-12; Luke 20:9-19</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924425"/>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What was that world like?</a:t>
            </a:r>
          </a:p>
          <a:p>
            <a:pPr marL="339725" indent="-339725">
              <a:spcAft>
                <a:spcPts val="1800"/>
              </a:spcAft>
              <a:buFont typeface="Arial" panose="020B0604020202020204" pitchFamily="34" charset="0"/>
              <a:buChar char="•"/>
            </a:pPr>
            <a:r>
              <a:rPr lang="en-US" sz="2800" b="1" dirty="0">
                <a:latin typeface="+mj-lt"/>
              </a:rPr>
              <a:t>Church Began—Accepted--Acts 2-6</a:t>
            </a:r>
          </a:p>
          <a:p>
            <a:pPr marL="339725" indent="-339725">
              <a:spcAft>
                <a:spcPts val="1800"/>
              </a:spcAft>
              <a:buFont typeface="Arial" panose="020B0604020202020204" pitchFamily="34" charset="0"/>
              <a:buChar char="•"/>
            </a:pPr>
            <a:r>
              <a:rPr lang="en-US" sz="2800" b="1" dirty="0">
                <a:latin typeface="+mj-lt"/>
              </a:rPr>
              <a:t>Persecution—Acts 4-5=JEWISH</a:t>
            </a:r>
          </a:p>
          <a:p>
            <a:pPr marL="339725" indent="-339725">
              <a:spcAft>
                <a:spcPts val="1800"/>
              </a:spcAft>
              <a:buFont typeface="Arial" panose="020B0604020202020204" pitchFamily="34" charset="0"/>
              <a:buChar char="•"/>
            </a:pPr>
            <a:r>
              <a:rPr lang="en-US" sz="2800" b="1" dirty="0">
                <a:latin typeface="+mj-lt"/>
              </a:rPr>
              <a:t>Persecution—Acts 6-7=JEWISH</a:t>
            </a:r>
          </a:p>
          <a:p>
            <a:pPr marL="339725" indent="-339725">
              <a:spcAft>
                <a:spcPts val="1800"/>
              </a:spcAft>
              <a:buFont typeface="Arial" panose="020B0604020202020204" pitchFamily="34" charset="0"/>
              <a:buChar char="•"/>
            </a:pPr>
            <a:r>
              <a:rPr lang="en-US" sz="2800" b="1" dirty="0">
                <a:latin typeface="+mj-lt"/>
              </a:rPr>
              <a:t>Persecution—Acts 8=JEWISH</a:t>
            </a:r>
          </a:p>
          <a:p>
            <a:pPr marL="339725" indent="-339725">
              <a:spcAft>
                <a:spcPts val="1800"/>
              </a:spcAft>
              <a:buFont typeface="Arial" panose="020B0604020202020204" pitchFamily="34" charset="0"/>
              <a:buChar char="•"/>
            </a:pPr>
            <a:r>
              <a:rPr lang="en-US" sz="2800" b="1" dirty="0">
                <a:latin typeface="+mj-lt"/>
              </a:rPr>
              <a:t>Persecution—Acts 9=JEWISH</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1405290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1923604"/>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158303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3831818"/>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p>
          <a:p>
            <a:pPr marL="512763" indent="-512763">
              <a:spcAft>
                <a:spcPts val="600"/>
              </a:spcAft>
              <a:buFont typeface="+mj-lt"/>
              <a:buAutoNum type="arabicPeriod"/>
            </a:pPr>
            <a:r>
              <a:rPr lang="en-US" sz="2600" b="1" dirty="0">
                <a:latin typeface="+mj-lt"/>
              </a:rPr>
              <a:t>Acts 12—Apostle James beheaded by Herod, pleased Jews, (v. 3)=JEWISH</a:t>
            </a:r>
          </a:p>
          <a:p>
            <a:pPr marL="512763" indent="-512763">
              <a:spcAft>
                <a:spcPts val="600"/>
              </a:spcAft>
              <a:buFont typeface="+mj-lt"/>
              <a:buAutoNum type="arabicPeriod"/>
            </a:pPr>
            <a:r>
              <a:rPr lang="en-US" sz="2600" b="1" dirty="0">
                <a:latin typeface="+mj-lt"/>
              </a:rPr>
              <a:t>Acts 13—Paul in Antioch—Jews stirred up chief men of city (v. 50)=JEWISH</a:t>
            </a:r>
          </a:p>
          <a:p>
            <a:pPr marL="512763" indent="-512763">
              <a:spcAft>
                <a:spcPts val="600"/>
              </a:spcAft>
              <a:buFont typeface="+mj-lt"/>
              <a:buAutoNum type="arabicPeriod"/>
            </a:pPr>
            <a:r>
              <a:rPr lang="en-US" sz="2600" b="1" dirty="0">
                <a:latin typeface="+mj-lt"/>
              </a:rPr>
              <a:t>Acts 14—Iconium—unbelieving Jews stir up Gentiles—tried stone=JEWISH</a:t>
            </a:r>
          </a:p>
          <a:p>
            <a:pPr marL="512763" indent="-512763">
              <a:spcAft>
                <a:spcPts val="600"/>
              </a:spcAft>
              <a:buFont typeface="+mj-lt"/>
              <a:buAutoNum type="arabicPeriod"/>
            </a:pPr>
            <a:r>
              <a:rPr lang="en-US" sz="2600" b="1" dirty="0">
                <a:latin typeface="+mj-lt"/>
              </a:rPr>
              <a:t>Acts 14—Lystra—Jews from Antioch/Iconium stoned Paul (v. 19)=JEWISH</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1053133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6817251"/>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p>
          <a:p>
            <a:pPr marL="512763" indent="-512763">
              <a:spcAft>
                <a:spcPts val="600"/>
              </a:spcAft>
              <a:buFont typeface="+mj-lt"/>
              <a:buAutoNum type="arabicPeriod"/>
            </a:pPr>
            <a:r>
              <a:rPr lang="en-US" sz="2600" b="1" dirty="0">
                <a:latin typeface="+mj-lt"/>
              </a:rPr>
              <a:t>Acts 12—Apostle James beheaded by Herod, pleased Jews, (v. 3)=JEWISH</a:t>
            </a:r>
          </a:p>
          <a:p>
            <a:pPr marL="512763" indent="-512763">
              <a:spcAft>
                <a:spcPts val="600"/>
              </a:spcAft>
              <a:buFont typeface="+mj-lt"/>
              <a:buAutoNum type="arabicPeriod"/>
            </a:pPr>
            <a:r>
              <a:rPr lang="en-US" sz="2600" b="1" dirty="0">
                <a:latin typeface="+mj-lt"/>
              </a:rPr>
              <a:t>Acts 13—Paul in Antioch—Jews stirred up chief men of city (v. 50)=JEWISH</a:t>
            </a:r>
          </a:p>
          <a:p>
            <a:pPr marL="512763" indent="-512763">
              <a:spcAft>
                <a:spcPts val="600"/>
              </a:spcAft>
              <a:buFont typeface="+mj-lt"/>
              <a:buAutoNum type="arabicPeriod"/>
            </a:pPr>
            <a:r>
              <a:rPr lang="en-US" sz="2600" b="1" dirty="0">
                <a:latin typeface="+mj-lt"/>
              </a:rPr>
              <a:t>Acts 14—Iconium—unbelieving Jews stir up Gentiles—tried stone=JEWISH</a:t>
            </a:r>
          </a:p>
          <a:p>
            <a:pPr marL="512763" indent="-512763">
              <a:spcAft>
                <a:spcPts val="600"/>
              </a:spcAft>
              <a:buFont typeface="+mj-lt"/>
              <a:buAutoNum type="arabicPeriod"/>
            </a:pPr>
            <a:r>
              <a:rPr lang="en-US" sz="2600" b="1" dirty="0">
                <a:latin typeface="+mj-lt"/>
              </a:rPr>
              <a:t>Acts 14—Lystra—Jews from Antioch/Iconium stoned Paul (v. 19)=JEWISH</a:t>
            </a:r>
          </a:p>
          <a:p>
            <a:pPr marL="512763" indent="-512763">
              <a:spcAft>
                <a:spcPts val="600"/>
              </a:spcAft>
              <a:buFont typeface="+mj-lt"/>
              <a:buAutoNum type="arabicPeriod"/>
            </a:pPr>
            <a:r>
              <a:rPr lang="en-US" sz="2600" b="1" dirty="0">
                <a:latin typeface="+mj-lt"/>
              </a:rPr>
              <a:t>Acts 16—Philippi—owners of damsel bring to Roman officials=Roman??</a:t>
            </a:r>
          </a:p>
          <a:p>
            <a:pPr marL="512763" indent="-512763">
              <a:spcAft>
                <a:spcPts val="600"/>
              </a:spcAft>
              <a:buFont typeface="+mj-lt"/>
              <a:buAutoNum type="arabicPeriod"/>
            </a:pPr>
            <a:r>
              <a:rPr lang="en-US" sz="2600" b="1" dirty="0">
                <a:latin typeface="+mj-lt"/>
              </a:rPr>
              <a:t>Acts 17—Thessalonica—Jews bring Jason to Romans (vs. 5-7)=JEWISH</a:t>
            </a:r>
          </a:p>
          <a:p>
            <a:pPr marL="457200" indent="-457200">
              <a:spcAft>
                <a:spcPts val="600"/>
              </a:spcAft>
              <a:buFont typeface="+mj-lt"/>
              <a:buAutoNum type="arabicPeriod"/>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58733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1923604"/>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2630699268"/>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TotalTime>
  <Words>4522</Words>
  <Application>Microsoft Office PowerPoint</Application>
  <PresentationFormat>Widescreen</PresentationFormat>
  <Paragraphs>215</Paragraphs>
  <Slides>34</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 Jenkins</cp:lastModifiedBy>
  <cp:revision>456</cp:revision>
  <cp:lastPrinted>2020-09-27T12:54:10Z</cp:lastPrinted>
  <dcterms:modified xsi:type="dcterms:W3CDTF">2020-10-04T12:35:53Z</dcterms:modified>
</cp:coreProperties>
</file>