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4" r:id="rId8"/>
    <p:sldId id="263" r:id="rId9"/>
    <p:sldId id="265" r:id="rId10"/>
    <p:sldId id="261" r:id="rId1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2A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3" autoAdjust="0"/>
    <p:restoredTop sz="94660"/>
  </p:normalViewPr>
  <p:slideViewPr>
    <p:cSldViewPr snapToGrid="0">
      <p:cViewPr varScale="1">
        <p:scale>
          <a:sx n="111" d="100"/>
          <a:sy n="111"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9192-301D-4694-864C-3560E61224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383FE7-CED3-4A41-BF65-21B237478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46E40A-0BFF-47CB-9AD9-09581788E67D}"/>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5" name="Footer Placeholder 4">
            <a:extLst>
              <a:ext uri="{FF2B5EF4-FFF2-40B4-BE49-F238E27FC236}">
                <a16:creationId xmlns:a16="http://schemas.microsoft.com/office/drawing/2014/main" id="{DF32C3E0-CD6B-44B2-8783-EB4558884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ACFDA-8934-421B-8A44-32202594D959}"/>
              </a:ext>
            </a:extLst>
          </p:cNvPr>
          <p:cNvSpPr>
            <a:spLocks noGrp="1"/>
          </p:cNvSpPr>
          <p:nvPr>
            <p:ph type="sldNum" sz="quarter" idx="12"/>
          </p:nvPr>
        </p:nvSpPr>
        <p:spPr/>
        <p:txBody>
          <a:bodyPr/>
          <a:lstStyle/>
          <a:p>
            <a:fld id="{B39FF6F2-78E9-467C-90CE-A45D66800DEE}"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2A1214BD-0A45-441B-AC15-F2FAD6403B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1879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C89D-DA5C-461D-B5C9-5B0502921D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3CC545-11DB-4898-B0E9-70B3B9229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0A6E8-4606-4603-94FE-61EF3901F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DFA35-31CC-4E61-803B-AA0645BED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09F997-2F8E-4C97-8F90-6E70FC3E4F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6B1902-CF44-405B-B3D6-3AD752BE226D}"/>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8" name="Footer Placeholder 7">
            <a:extLst>
              <a:ext uri="{FF2B5EF4-FFF2-40B4-BE49-F238E27FC236}">
                <a16:creationId xmlns:a16="http://schemas.microsoft.com/office/drawing/2014/main" id="{BBCF7DAA-0301-4C83-823F-5AB9274CE2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E11ADC-32C9-4DE6-B0C8-39B5AC6E00BB}"/>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110301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434D-7113-4DE8-82AD-2B9AE91BD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642A24-E201-4D89-B2B3-73BD9211C752}"/>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4" name="Footer Placeholder 3">
            <a:extLst>
              <a:ext uri="{FF2B5EF4-FFF2-40B4-BE49-F238E27FC236}">
                <a16:creationId xmlns:a16="http://schemas.microsoft.com/office/drawing/2014/main" id="{A6900DF7-2361-4E61-A81F-89C163612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5298C0-FA4C-4487-8E03-A1E4B25E7F4F}"/>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415016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350A1-A48B-4E3E-A861-4B8BA9C2E1E2}"/>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3" name="Footer Placeholder 2">
            <a:extLst>
              <a:ext uri="{FF2B5EF4-FFF2-40B4-BE49-F238E27FC236}">
                <a16:creationId xmlns:a16="http://schemas.microsoft.com/office/drawing/2014/main" id="{55D68B74-D931-41D4-B55B-5F31A3649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985856-70C1-4467-88F5-4670C70DC4FF}"/>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3122421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5F82-F587-4248-8274-A68065F11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66A361-BD08-4F5C-9BB2-D62C2A1C62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B169C6-848E-4E9A-A6C1-4CF8F6505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826DA-1882-42A6-8BA7-5E4B830A4764}"/>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6" name="Footer Placeholder 5">
            <a:extLst>
              <a:ext uri="{FF2B5EF4-FFF2-40B4-BE49-F238E27FC236}">
                <a16:creationId xmlns:a16="http://schemas.microsoft.com/office/drawing/2014/main" id="{BA0FFB59-2E7D-4B6F-9566-67F5E2CA2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A6779-FF68-42F7-95DD-B27AFF30D7AF}"/>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3194530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1B4A-6131-4A6A-987D-E6821B9E72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94175B-5B76-4283-B312-BFAE14E710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083860-16D2-4AB2-B307-0A9F266A0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835EE-BAAF-41CA-997F-E7D8023BC099}"/>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6" name="Footer Placeholder 5">
            <a:extLst>
              <a:ext uri="{FF2B5EF4-FFF2-40B4-BE49-F238E27FC236}">
                <a16:creationId xmlns:a16="http://schemas.microsoft.com/office/drawing/2014/main" id="{16EE4CD3-25B7-4537-A29E-BD2626FE9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4B21F-71FB-489B-B229-61A009F691E7}"/>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49573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6FA6-515D-4224-AB01-C96014AA7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E95C1-5301-4DE7-8F31-96D140F21D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DAD71-A8E8-4A19-BF54-5C7F03AA7192}"/>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5" name="Footer Placeholder 4">
            <a:extLst>
              <a:ext uri="{FF2B5EF4-FFF2-40B4-BE49-F238E27FC236}">
                <a16:creationId xmlns:a16="http://schemas.microsoft.com/office/drawing/2014/main" id="{C4BC2372-C8C5-4AA5-9A62-D1015522E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1B27A-0DAA-4FF2-AEEB-D88F81BBE42C}"/>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4234051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4497A-AC7E-4936-9D45-79205FDB1D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EECFCA-5B08-41D9-93B5-659498E780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6161C-34B8-4F3E-BFC9-FCAFBF24B8F6}"/>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5" name="Footer Placeholder 4">
            <a:extLst>
              <a:ext uri="{FF2B5EF4-FFF2-40B4-BE49-F238E27FC236}">
                <a16:creationId xmlns:a16="http://schemas.microsoft.com/office/drawing/2014/main" id="{D4C8C548-3F2B-47B6-A80F-548041F5A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1A784-34DE-4D8F-8AE6-58C87E6F9E46}"/>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1525909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BFDA20B9-60BB-48DC-B038-483CE0838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037B5D4-7BC2-4CF6-9F78-52FFE8384AC2}"/>
              </a:ext>
            </a:extLst>
          </p:cNvPr>
          <p:cNvSpPr>
            <a:spLocks noGrp="1"/>
          </p:cNvSpPr>
          <p:nvPr>
            <p:ph idx="1"/>
          </p:nvPr>
        </p:nvSpPr>
        <p:spPr>
          <a:xfrm>
            <a:off x="188007" y="2099090"/>
            <a:ext cx="11917823" cy="4758910"/>
          </a:xfrm>
        </p:spPr>
        <p:txBody>
          <a:bodyPr/>
          <a:lstStyle>
            <a:lvl1pPr>
              <a:defRPr b="1">
                <a:solidFill>
                  <a:srgbClr val="212A3B"/>
                </a:solidFill>
              </a:defRPr>
            </a:lvl1pPr>
            <a:lvl2pPr marL="573088" indent="-228600">
              <a:buFont typeface="Calibri" panose="020F0502020204030204" pitchFamily="34" charset="0"/>
              <a:buChar char="−"/>
              <a:defRPr b="1">
                <a:solidFill>
                  <a:srgbClr val="212A3B"/>
                </a:solidFill>
              </a:defRPr>
            </a:lvl2pPr>
            <a:lvl3pPr>
              <a:defRPr b="1">
                <a:solidFill>
                  <a:srgbClr val="212A3B"/>
                </a:solidFill>
              </a:defRPr>
            </a:lvl3pPr>
            <a:lvl4pPr>
              <a:defRPr b="1">
                <a:solidFill>
                  <a:srgbClr val="212A3B"/>
                </a:solidFill>
              </a:defRPr>
            </a:lvl4pPr>
            <a:lvl5pPr>
              <a:defRPr b="1">
                <a:solidFill>
                  <a:srgbClr val="212A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875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3009D586-0E82-4A7A-AFE6-58CEDD9264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037B5D4-7BC2-4CF6-9F78-52FFE8384AC2}"/>
              </a:ext>
            </a:extLst>
          </p:cNvPr>
          <p:cNvSpPr>
            <a:spLocks noGrp="1"/>
          </p:cNvSpPr>
          <p:nvPr>
            <p:ph idx="1"/>
          </p:nvPr>
        </p:nvSpPr>
        <p:spPr>
          <a:xfrm>
            <a:off x="188007" y="2099090"/>
            <a:ext cx="11917823" cy="4758910"/>
          </a:xfrm>
        </p:spPr>
        <p:txBody>
          <a:bodyPr/>
          <a:lstStyle>
            <a:lvl1pPr>
              <a:defRPr b="1">
                <a:solidFill>
                  <a:srgbClr val="212A3B"/>
                </a:solidFill>
              </a:defRPr>
            </a:lvl1pPr>
            <a:lvl2pPr marL="573088" indent="-228600">
              <a:buFont typeface="Calibri" panose="020F0502020204030204" pitchFamily="34" charset="0"/>
              <a:buChar char="−"/>
              <a:defRPr b="1">
                <a:solidFill>
                  <a:srgbClr val="212A3B"/>
                </a:solidFill>
              </a:defRPr>
            </a:lvl2pPr>
            <a:lvl3pPr>
              <a:defRPr b="1">
                <a:solidFill>
                  <a:srgbClr val="212A3B"/>
                </a:solidFill>
              </a:defRPr>
            </a:lvl3pPr>
            <a:lvl4pPr>
              <a:defRPr b="1">
                <a:solidFill>
                  <a:srgbClr val="212A3B"/>
                </a:solidFill>
              </a:defRPr>
            </a:lvl4pPr>
            <a:lvl5pPr>
              <a:defRPr b="1">
                <a:solidFill>
                  <a:srgbClr val="212A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163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920CFE0-6F7E-4F30-A665-DCA6F98E2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037B5D4-7BC2-4CF6-9F78-52FFE8384AC2}"/>
              </a:ext>
            </a:extLst>
          </p:cNvPr>
          <p:cNvSpPr>
            <a:spLocks noGrp="1"/>
          </p:cNvSpPr>
          <p:nvPr>
            <p:ph idx="1"/>
          </p:nvPr>
        </p:nvSpPr>
        <p:spPr>
          <a:xfrm>
            <a:off x="188007" y="2099090"/>
            <a:ext cx="11917823" cy="4758910"/>
          </a:xfrm>
        </p:spPr>
        <p:txBody>
          <a:bodyPr/>
          <a:lstStyle>
            <a:lvl1pPr>
              <a:defRPr b="1">
                <a:solidFill>
                  <a:srgbClr val="212A3B"/>
                </a:solidFill>
              </a:defRPr>
            </a:lvl1pPr>
            <a:lvl2pPr marL="573088" indent="-228600">
              <a:buFont typeface="Calibri" panose="020F0502020204030204" pitchFamily="34" charset="0"/>
              <a:buChar char="−"/>
              <a:defRPr b="1">
                <a:solidFill>
                  <a:srgbClr val="212A3B"/>
                </a:solidFill>
              </a:defRPr>
            </a:lvl2pPr>
            <a:lvl3pPr>
              <a:defRPr b="1">
                <a:solidFill>
                  <a:srgbClr val="212A3B"/>
                </a:solidFill>
              </a:defRPr>
            </a:lvl3pPr>
            <a:lvl4pPr>
              <a:defRPr b="1">
                <a:solidFill>
                  <a:srgbClr val="212A3B"/>
                </a:solidFill>
              </a:defRPr>
            </a:lvl4pPr>
            <a:lvl5pPr>
              <a:defRPr b="1">
                <a:solidFill>
                  <a:srgbClr val="212A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020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576F2B2-6AC2-4214-AD06-88E7E46C71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037B5D4-7BC2-4CF6-9F78-52FFE8384AC2}"/>
              </a:ext>
            </a:extLst>
          </p:cNvPr>
          <p:cNvSpPr>
            <a:spLocks noGrp="1"/>
          </p:cNvSpPr>
          <p:nvPr>
            <p:ph idx="1"/>
          </p:nvPr>
        </p:nvSpPr>
        <p:spPr>
          <a:xfrm>
            <a:off x="188007" y="2099090"/>
            <a:ext cx="11917823" cy="4758910"/>
          </a:xfrm>
        </p:spPr>
        <p:txBody>
          <a:bodyPr/>
          <a:lstStyle>
            <a:lvl1pPr>
              <a:defRPr b="1">
                <a:solidFill>
                  <a:srgbClr val="212A3B"/>
                </a:solidFill>
              </a:defRPr>
            </a:lvl1pPr>
            <a:lvl2pPr marL="573088" indent="-228600">
              <a:buFont typeface="Calibri" panose="020F0502020204030204" pitchFamily="34" charset="0"/>
              <a:buChar char="−"/>
              <a:defRPr b="1">
                <a:solidFill>
                  <a:srgbClr val="212A3B"/>
                </a:solidFill>
              </a:defRPr>
            </a:lvl2pPr>
            <a:lvl3pPr>
              <a:defRPr b="1">
                <a:solidFill>
                  <a:srgbClr val="212A3B"/>
                </a:solidFill>
              </a:defRPr>
            </a:lvl3pPr>
            <a:lvl4pPr>
              <a:defRPr b="1">
                <a:solidFill>
                  <a:srgbClr val="212A3B"/>
                </a:solidFill>
              </a:defRPr>
            </a:lvl4pPr>
            <a:lvl5pPr>
              <a:defRPr b="1">
                <a:solidFill>
                  <a:srgbClr val="212A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09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67187416-2F6C-44ED-B499-132137E70F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033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928935C9-1CE6-4C19-BF7B-04BA3AF932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037B5D4-7BC2-4CF6-9F78-52FFE8384AC2}"/>
              </a:ext>
            </a:extLst>
          </p:cNvPr>
          <p:cNvSpPr>
            <a:spLocks noGrp="1"/>
          </p:cNvSpPr>
          <p:nvPr>
            <p:ph idx="1"/>
          </p:nvPr>
        </p:nvSpPr>
        <p:spPr>
          <a:xfrm>
            <a:off x="188007" y="2099090"/>
            <a:ext cx="11917823" cy="4758910"/>
          </a:xfrm>
        </p:spPr>
        <p:txBody>
          <a:bodyPr/>
          <a:lstStyle>
            <a:lvl1pPr>
              <a:defRPr b="1">
                <a:solidFill>
                  <a:srgbClr val="212A3B"/>
                </a:solidFill>
              </a:defRPr>
            </a:lvl1pPr>
            <a:lvl2pPr marL="573088" indent="-228600">
              <a:buFont typeface="Calibri" panose="020F0502020204030204" pitchFamily="34" charset="0"/>
              <a:buChar char="−"/>
              <a:defRPr b="1">
                <a:solidFill>
                  <a:srgbClr val="212A3B"/>
                </a:solidFill>
              </a:defRPr>
            </a:lvl2pPr>
            <a:lvl3pPr>
              <a:defRPr b="1">
                <a:solidFill>
                  <a:srgbClr val="212A3B"/>
                </a:solidFill>
              </a:defRPr>
            </a:lvl3pPr>
            <a:lvl4pPr>
              <a:defRPr b="1">
                <a:solidFill>
                  <a:srgbClr val="212A3B"/>
                </a:solidFill>
              </a:defRPr>
            </a:lvl4pPr>
            <a:lvl5pPr>
              <a:defRPr b="1">
                <a:solidFill>
                  <a:srgbClr val="212A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651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0884-0675-4CC3-BBF5-4A0AA64B95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1D8E85-4220-4233-8390-BFF62BF5DF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105763-054D-42D1-A7E2-9BAD6B2EB758}"/>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5" name="Footer Placeholder 4">
            <a:extLst>
              <a:ext uri="{FF2B5EF4-FFF2-40B4-BE49-F238E27FC236}">
                <a16:creationId xmlns:a16="http://schemas.microsoft.com/office/drawing/2014/main" id="{FC8F23EA-15FA-4926-BFDF-9F1150434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85178-77DE-495B-8256-3FE7743FD70B}"/>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20828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88EA-7689-4848-A3A0-A66436E19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9760D-CADC-4AF3-8A18-40751FB8A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6E39C5-6E6F-4207-96E5-91F549D57C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F57692-D4A4-44DC-BC9B-4A60380DD89B}"/>
              </a:ext>
            </a:extLst>
          </p:cNvPr>
          <p:cNvSpPr>
            <a:spLocks noGrp="1"/>
          </p:cNvSpPr>
          <p:nvPr>
            <p:ph type="dt" sz="half" idx="10"/>
          </p:nvPr>
        </p:nvSpPr>
        <p:spPr/>
        <p:txBody>
          <a:bodyPr/>
          <a:lstStyle/>
          <a:p>
            <a:fld id="{660F3FBC-9A60-438E-8E2B-A8E6544B9CE6}" type="datetimeFigureOut">
              <a:rPr lang="en-US" smtClean="0"/>
              <a:t>10/25/2020</a:t>
            </a:fld>
            <a:endParaRPr lang="en-US"/>
          </a:p>
        </p:txBody>
      </p:sp>
      <p:sp>
        <p:nvSpPr>
          <p:cNvPr id="6" name="Footer Placeholder 5">
            <a:extLst>
              <a:ext uri="{FF2B5EF4-FFF2-40B4-BE49-F238E27FC236}">
                <a16:creationId xmlns:a16="http://schemas.microsoft.com/office/drawing/2014/main" id="{78A91E39-86AA-4A02-B3FD-6D0C6F52D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DDB998-5871-41EA-AF8B-FEF8C3221326}"/>
              </a:ext>
            </a:extLst>
          </p:cNvPr>
          <p:cNvSpPr>
            <a:spLocks noGrp="1"/>
          </p:cNvSpPr>
          <p:nvPr>
            <p:ph type="sldNum" sz="quarter" idx="12"/>
          </p:nvPr>
        </p:nvSpPr>
        <p:spPr/>
        <p:txBody>
          <a:bodyPr/>
          <a:lstStyle/>
          <a:p>
            <a:fld id="{B39FF6F2-78E9-467C-90CE-A45D66800DEE}" type="slidenum">
              <a:rPr lang="en-US" smtClean="0"/>
              <a:t>‹#›</a:t>
            </a:fld>
            <a:endParaRPr lang="en-US"/>
          </a:p>
        </p:txBody>
      </p:sp>
    </p:spTree>
    <p:extLst>
      <p:ext uri="{BB962C8B-B14F-4D97-AF65-F5344CB8AC3E}">
        <p14:creationId xmlns:p14="http://schemas.microsoft.com/office/powerpoint/2010/main" val="44197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D49823-EE80-4F3B-82D2-C73E0E2940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42B2D5-04C7-44D9-9CE1-D5369E799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24826-84DA-44B3-A63D-3973CE7B65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F3FBC-9A60-438E-8E2B-A8E6544B9CE6}" type="datetimeFigureOut">
              <a:rPr lang="en-US" smtClean="0"/>
              <a:t>10/25/2020</a:t>
            </a:fld>
            <a:endParaRPr lang="en-US"/>
          </a:p>
        </p:txBody>
      </p:sp>
      <p:sp>
        <p:nvSpPr>
          <p:cNvPr id="5" name="Footer Placeholder 4">
            <a:extLst>
              <a:ext uri="{FF2B5EF4-FFF2-40B4-BE49-F238E27FC236}">
                <a16:creationId xmlns:a16="http://schemas.microsoft.com/office/drawing/2014/main" id="{539C3D2D-4877-4CF7-8031-891D39691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58972B-4ABC-44AE-AE01-5B13693018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FF6F2-78E9-467C-90CE-A45D66800DEE}" type="slidenum">
              <a:rPr lang="en-US" smtClean="0"/>
              <a:t>‹#›</a:t>
            </a:fld>
            <a:endParaRPr lang="en-US"/>
          </a:p>
        </p:txBody>
      </p:sp>
    </p:spTree>
    <p:extLst>
      <p:ext uri="{BB962C8B-B14F-4D97-AF65-F5344CB8AC3E}">
        <p14:creationId xmlns:p14="http://schemas.microsoft.com/office/powerpoint/2010/main" val="3520321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4" r:id="rId6"/>
    <p:sldLayoutId id="2147483663"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E404C34-D4D1-4E5B-8101-581D4B50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Text&#10;&#10;Description automatically generated">
            <a:extLst>
              <a:ext uri="{FF2B5EF4-FFF2-40B4-BE49-F238E27FC236}">
                <a16:creationId xmlns:a16="http://schemas.microsoft.com/office/drawing/2014/main" id="{04BE30FB-A2AE-4220-8656-FCE33579570E}"/>
              </a:ext>
            </a:extLst>
          </p:cNvPr>
          <p:cNvPicPr>
            <a:picLocks noChangeAspect="1"/>
          </p:cNvPicPr>
          <p:nvPr/>
        </p:nvPicPr>
        <p:blipFill rotWithShape="1">
          <a:blip r:embed="rId3">
            <a:extLst>
              <a:ext uri="{28A0092B-C50C-407E-A947-70E740481C1C}">
                <a14:useLocalDpi xmlns:a14="http://schemas.microsoft.com/office/drawing/2010/main" val="0"/>
              </a:ext>
            </a:extLst>
          </a:blip>
          <a:srcRect l="2688" t="61887" r="38868" b="27924"/>
          <a:stretch/>
        </p:blipFill>
        <p:spPr>
          <a:xfrm>
            <a:off x="327804" y="4244196"/>
            <a:ext cx="7125419" cy="698740"/>
          </a:xfrm>
          <a:prstGeom prst="rect">
            <a:avLst/>
          </a:prstGeom>
        </p:spPr>
      </p:pic>
      <p:pic>
        <p:nvPicPr>
          <p:cNvPr id="9" name="Picture 8" descr="Text&#10;&#10;Description automatically generated">
            <a:extLst>
              <a:ext uri="{FF2B5EF4-FFF2-40B4-BE49-F238E27FC236}">
                <a16:creationId xmlns:a16="http://schemas.microsoft.com/office/drawing/2014/main" id="{3CD08539-E28A-4530-A5ED-6BED2C9BF7A8}"/>
              </a:ext>
            </a:extLst>
          </p:cNvPr>
          <p:cNvPicPr>
            <a:picLocks noChangeAspect="1"/>
          </p:cNvPicPr>
          <p:nvPr/>
        </p:nvPicPr>
        <p:blipFill rotWithShape="1">
          <a:blip r:embed="rId3">
            <a:extLst>
              <a:ext uri="{28A0092B-C50C-407E-A947-70E740481C1C}">
                <a14:useLocalDpi xmlns:a14="http://schemas.microsoft.com/office/drawing/2010/main" val="0"/>
              </a:ext>
            </a:extLst>
          </a:blip>
          <a:srcRect l="17264" t="89811" r="53019"/>
          <a:stretch/>
        </p:blipFill>
        <p:spPr>
          <a:xfrm>
            <a:off x="2104844" y="6159258"/>
            <a:ext cx="3623095" cy="698741"/>
          </a:xfrm>
          <a:prstGeom prst="rect">
            <a:avLst/>
          </a:prstGeom>
        </p:spPr>
      </p:pic>
    </p:spTree>
    <p:extLst>
      <p:ext uri="{BB962C8B-B14F-4D97-AF65-F5344CB8AC3E}">
        <p14:creationId xmlns:p14="http://schemas.microsoft.com/office/powerpoint/2010/main" val="1129607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FF4174-8077-44EA-9D63-7C61B5931D4B}"/>
              </a:ext>
            </a:extLst>
          </p:cNvPr>
          <p:cNvSpPr>
            <a:spLocks noGrp="1"/>
          </p:cNvSpPr>
          <p:nvPr>
            <p:ph idx="1"/>
          </p:nvPr>
        </p:nvSpPr>
        <p:spPr/>
        <p:txBody>
          <a:bodyPr>
            <a:normAutofit/>
          </a:bodyPr>
          <a:lstStyle/>
          <a:p>
            <a:r>
              <a:rPr lang="en-US" dirty="0"/>
              <a:t>Believe Jesus is God’s Son – John 8:24</a:t>
            </a:r>
          </a:p>
          <a:p>
            <a:r>
              <a:rPr lang="en-US" dirty="0"/>
              <a:t>Repent of your sins and turn to God – 2 Peter 3:9</a:t>
            </a:r>
          </a:p>
          <a:p>
            <a:r>
              <a:rPr lang="en-US" dirty="0"/>
              <a:t>Confess your faith in Jesus Christ – Romans 10:10</a:t>
            </a:r>
          </a:p>
          <a:p>
            <a:r>
              <a:rPr lang="en-US" dirty="0"/>
              <a:t>Be immersed into Christ – Galatians 3:27</a:t>
            </a:r>
          </a:p>
          <a:p>
            <a:pPr lvl="1"/>
            <a:r>
              <a:rPr lang="en-US" dirty="0"/>
              <a:t>God will forgive all of your sins – Acts 2:38</a:t>
            </a:r>
          </a:p>
          <a:p>
            <a:pPr lvl="1"/>
            <a:r>
              <a:rPr lang="en-US" dirty="0"/>
              <a:t>God will add you to His church – Acts 2:47</a:t>
            </a:r>
          </a:p>
          <a:p>
            <a:pPr lvl="1"/>
            <a:r>
              <a:rPr lang="en-US" dirty="0"/>
              <a:t>God will enroll you in heaven – Hebrews 12:23</a:t>
            </a:r>
          </a:p>
          <a:p>
            <a:r>
              <a:rPr lang="en-US" dirty="0"/>
              <a:t>Follow Christ faithfully – 1 Corinthians 15:58</a:t>
            </a:r>
          </a:p>
          <a:p>
            <a:pPr lvl="1">
              <a:lnSpc>
                <a:spcPct val="100000"/>
              </a:lnSpc>
            </a:pPr>
            <a:r>
              <a:rPr lang="en-US" dirty="0"/>
              <a:t>If you’ve strayed, repent and turn away from your sins – </a:t>
            </a:r>
            <a:r>
              <a:rPr lang="en-US"/>
              <a:t>Acts 8:22</a:t>
            </a:r>
            <a:endParaRPr lang="en-US" dirty="0"/>
          </a:p>
          <a:p>
            <a:pPr lvl="1">
              <a:lnSpc>
                <a:spcPct val="100000"/>
              </a:lnSpc>
            </a:pPr>
            <a:r>
              <a:rPr lang="en-US" dirty="0"/>
              <a:t>If you’ve strayed, confess your sins and ask for forgiveness – 1 John 1:9</a:t>
            </a:r>
          </a:p>
        </p:txBody>
      </p:sp>
      <p:pic>
        <p:nvPicPr>
          <p:cNvPr id="4" name="Picture 3" descr="Text, letter&#10;&#10;Description automatically generated">
            <a:extLst>
              <a:ext uri="{FF2B5EF4-FFF2-40B4-BE49-F238E27FC236}">
                <a16:creationId xmlns:a16="http://schemas.microsoft.com/office/drawing/2014/main" id="{81D2C874-DA25-47B9-8860-7698F0E31AB8}"/>
              </a:ext>
            </a:extLst>
          </p:cNvPr>
          <p:cNvPicPr>
            <a:picLocks noChangeAspect="1"/>
          </p:cNvPicPr>
          <p:nvPr/>
        </p:nvPicPr>
        <p:blipFill rotWithShape="1">
          <a:blip r:embed="rId2">
            <a:extLst>
              <a:ext uri="{28A0092B-C50C-407E-A947-70E740481C1C}">
                <a14:useLocalDpi xmlns:a14="http://schemas.microsoft.com/office/drawing/2010/main" val="0"/>
              </a:ext>
            </a:extLst>
          </a:blip>
          <a:srcRect l="16433" t="14682" r="29888" b="73783"/>
          <a:stretch/>
        </p:blipFill>
        <p:spPr>
          <a:xfrm>
            <a:off x="2003461" y="1006866"/>
            <a:ext cx="6544638" cy="791111"/>
          </a:xfrm>
          <a:prstGeom prst="rect">
            <a:avLst/>
          </a:prstGeom>
        </p:spPr>
      </p:pic>
    </p:spTree>
    <p:extLst>
      <p:ext uri="{BB962C8B-B14F-4D97-AF65-F5344CB8AC3E}">
        <p14:creationId xmlns:p14="http://schemas.microsoft.com/office/powerpoint/2010/main" val="2926904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left)">
                                      <p:cBhvr>
                                        <p:cTn id="31" dur="500"/>
                                        <p:tgtEl>
                                          <p:spTgt spid="2">
                                            <p:txEl>
                                              <p:pRg st="4" end="4"/>
                                            </p:txEl>
                                          </p:spTgt>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left)">
                                      <p:cBhvr>
                                        <p:cTn id="35" dur="500"/>
                                        <p:tgtEl>
                                          <p:spTgt spid="2">
                                            <p:txEl>
                                              <p:pRg st="5" end="5"/>
                                            </p:txEl>
                                          </p:spTgt>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left)">
                                      <p:cBhvr>
                                        <p:cTn id="39" dur="500"/>
                                        <p:tgtEl>
                                          <p:spTgt spid="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wipe(left)">
                                      <p:cBhvr>
                                        <p:cTn id="44" dur="500"/>
                                        <p:tgtEl>
                                          <p:spTgt spid="2">
                                            <p:txEl>
                                              <p:pRg st="7" end="7"/>
                                            </p:txEl>
                                          </p:spTgt>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wipe(left)">
                                      <p:cBhvr>
                                        <p:cTn id="48" dur="500"/>
                                        <p:tgtEl>
                                          <p:spTgt spid="2">
                                            <p:txEl>
                                              <p:pRg st="8" end="8"/>
                                            </p:txEl>
                                          </p:spTgt>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left)">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FF4174-8077-44EA-9D63-7C61B5931D4B}"/>
              </a:ext>
            </a:extLst>
          </p:cNvPr>
          <p:cNvSpPr>
            <a:spLocks noGrp="1"/>
          </p:cNvSpPr>
          <p:nvPr>
            <p:ph idx="1"/>
          </p:nvPr>
        </p:nvSpPr>
        <p:spPr/>
        <p:txBody>
          <a:bodyPr/>
          <a:lstStyle/>
          <a:p>
            <a:r>
              <a:rPr lang="en-US" dirty="0"/>
              <a:t>We are surrounded by lies &amp; dishonesty – cannot trust anything we’re told!</a:t>
            </a:r>
          </a:p>
          <a:p>
            <a:r>
              <a:rPr lang="en-US" dirty="0"/>
              <a:t>Christians must put away falsehood from us (4:25)</a:t>
            </a:r>
          </a:p>
          <a:p>
            <a:r>
              <a:rPr lang="en-US" dirty="0"/>
              <a:t>Christians must speak truth (4:25)</a:t>
            </a:r>
          </a:p>
          <a:p>
            <a:r>
              <a:rPr lang="en-US" dirty="0"/>
              <a:t>Christians must respect others and be honest (4:25)</a:t>
            </a:r>
          </a:p>
          <a:p>
            <a:r>
              <a:rPr lang="en-US" dirty="0"/>
              <a:t>NO EXCEPTIONS:  It is never ok to lie!</a:t>
            </a:r>
          </a:p>
          <a:p>
            <a:endParaRPr lang="en-US" dirty="0"/>
          </a:p>
        </p:txBody>
      </p:sp>
      <p:pic>
        <p:nvPicPr>
          <p:cNvPr id="4" name="Picture 3" descr="Text&#10;&#10;Description automatically generated">
            <a:extLst>
              <a:ext uri="{FF2B5EF4-FFF2-40B4-BE49-F238E27FC236}">
                <a16:creationId xmlns:a16="http://schemas.microsoft.com/office/drawing/2014/main" id="{D61D0EFB-C909-46DC-BF4D-2FAAC08C6D50}"/>
              </a:ext>
            </a:extLst>
          </p:cNvPr>
          <p:cNvPicPr>
            <a:picLocks noChangeAspect="1"/>
          </p:cNvPicPr>
          <p:nvPr/>
        </p:nvPicPr>
        <p:blipFill rotWithShape="1">
          <a:blip r:embed="rId2">
            <a:extLst>
              <a:ext uri="{28A0092B-C50C-407E-A947-70E740481C1C}">
                <a14:useLocalDpi xmlns:a14="http://schemas.microsoft.com/office/drawing/2010/main" val="0"/>
              </a:ext>
            </a:extLst>
          </a:blip>
          <a:srcRect l="34635" t="14831" r="47837" b="73034"/>
          <a:stretch/>
        </p:blipFill>
        <p:spPr>
          <a:xfrm>
            <a:off x="4222679" y="1017142"/>
            <a:ext cx="2137024" cy="832206"/>
          </a:xfrm>
          <a:prstGeom prst="rect">
            <a:avLst/>
          </a:prstGeom>
        </p:spPr>
      </p:pic>
    </p:spTree>
    <p:extLst>
      <p:ext uri="{BB962C8B-B14F-4D97-AF65-F5344CB8AC3E}">
        <p14:creationId xmlns:p14="http://schemas.microsoft.com/office/powerpoint/2010/main" val="30673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FF4174-8077-44EA-9D63-7C61B5931D4B}"/>
              </a:ext>
            </a:extLst>
          </p:cNvPr>
          <p:cNvSpPr>
            <a:spLocks noGrp="1"/>
          </p:cNvSpPr>
          <p:nvPr>
            <p:ph idx="1"/>
          </p:nvPr>
        </p:nvSpPr>
        <p:spPr/>
        <p:txBody>
          <a:bodyPr/>
          <a:lstStyle/>
          <a:p>
            <a:r>
              <a:rPr lang="en-US" dirty="0"/>
              <a:t>We are surrounded by hateful words (4:29), hateful attitudes (4:31) and hateful actions (4:28, 31)</a:t>
            </a:r>
            <a:endParaRPr lang="en-US" sz="4000" dirty="0"/>
          </a:p>
          <a:p>
            <a:r>
              <a:rPr lang="en-US" dirty="0"/>
              <a:t>Christians must control their anger (4:26)</a:t>
            </a:r>
            <a:endParaRPr lang="en-US" sz="4000" dirty="0"/>
          </a:p>
          <a:p>
            <a:r>
              <a:rPr lang="en-US" dirty="0"/>
              <a:t>Christians must resist giving the devil an opportunity (4:27)</a:t>
            </a:r>
            <a:endParaRPr lang="en-US" sz="4000" dirty="0"/>
          </a:p>
          <a:p>
            <a:r>
              <a:rPr lang="en-US" dirty="0"/>
              <a:t>Christians must use edifying and grace-giving words (4:29)</a:t>
            </a:r>
            <a:endParaRPr lang="en-US" sz="4000" dirty="0"/>
          </a:p>
          <a:p>
            <a:r>
              <a:rPr lang="en-US" dirty="0"/>
              <a:t>Christians must have a compassionate attitude toward others (4:32)</a:t>
            </a:r>
            <a:endParaRPr lang="en-US" sz="4000" dirty="0"/>
          </a:p>
          <a:p>
            <a:r>
              <a:rPr lang="en-US" dirty="0"/>
              <a:t>Christians must lovingly serve the needs of others (4:28; 5:1-2)</a:t>
            </a:r>
            <a:endParaRPr lang="en-US" sz="4000" dirty="0"/>
          </a:p>
          <a:p>
            <a:r>
              <a:rPr lang="en-US" dirty="0"/>
              <a:t>Christians must practice the Golden Rule (Luke 6:31)</a:t>
            </a:r>
            <a:endParaRPr lang="en-US" sz="4000" dirty="0"/>
          </a:p>
          <a:p>
            <a:r>
              <a:rPr lang="en-US" dirty="0"/>
              <a:t>NO EXCEPTIONS: It is never ok to hate someone!</a:t>
            </a:r>
            <a:endParaRPr lang="en-US" sz="4000" dirty="0"/>
          </a:p>
        </p:txBody>
      </p:sp>
      <p:pic>
        <p:nvPicPr>
          <p:cNvPr id="5" name="Picture 4" descr="Text&#10;&#10;Description automatically generated">
            <a:extLst>
              <a:ext uri="{FF2B5EF4-FFF2-40B4-BE49-F238E27FC236}">
                <a16:creationId xmlns:a16="http://schemas.microsoft.com/office/drawing/2014/main" id="{3A851A4F-314A-40A3-BE6F-108B1DA6F9B9}"/>
              </a:ext>
            </a:extLst>
          </p:cNvPr>
          <p:cNvPicPr>
            <a:picLocks noChangeAspect="1"/>
          </p:cNvPicPr>
          <p:nvPr/>
        </p:nvPicPr>
        <p:blipFill rotWithShape="1">
          <a:blip r:embed="rId2">
            <a:extLst>
              <a:ext uri="{28A0092B-C50C-407E-A947-70E740481C1C}">
                <a14:useLocalDpi xmlns:a14="http://schemas.microsoft.com/office/drawing/2010/main" val="0"/>
              </a:ext>
            </a:extLst>
          </a:blip>
          <a:srcRect l="23258" t="15281" r="36208" b="73333"/>
          <a:stretch/>
        </p:blipFill>
        <p:spPr>
          <a:xfrm>
            <a:off x="2835667" y="1047964"/>
            <a:ext cx="4941870" cy="780836"/>
          </a:xfrm>
          <a:prstGeom prst="rect">
            <a:avLst/>
          </a:prstGeom>
        </p:spPr>
      </p:pic>
    </p:spTree>
    <p:extLst>
      <p:ext uri="{BB962C8B-B14F-4D97-AF65-F5344CB8AC3E}">
        <p14:creationId xmlns:p14="http://schemas.microsoft.com/office/powerpoint/2010/main" val="8897568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FF4174-8077-44EA-9D63-7C61B5931D4B}"/>
              </a:ext>
            </a:extLst>
          </p:cNvPr>
          <p:cNvSpPr>
            <a:spLocks noGrp="1"/>
          </p:cNvSpPr>
          <p:nvPr>
            <p:ph idx="1"/>
          </p:nvPr>
        </p:nvSpPr>
        <p:spPr/>
        <p:txBody>
          <a:bodyPr>
            <a:normAutofit fontScale="92500" lnSpcReduction="10000"/>
          </a:bodyPr>
          <a:lstStyle/>
          <a:p>
            <a:r>
              <a:rPr lang="en-US" dirty="0"/>
              <a:t>We are surrounded by sharp contention, division and polarization, pitting one group against another</a:t>
            </a:r>
            <a:endParaRPr lang="en-US" sz="4000" dirty="0"/>
          </a:p>
          <a:p>
            <a:r>
              <a:rPr lang="en-US" dirty="0"/>
              <a:t>Christians must remember that “God in Christ has forgiven you” (4:32)</a:t>
            </a:r>
            <a:endParaRPr lang="en-US" sz="4000" dirty="0"/>
          </a:p>
          <a:p>
            <a:r>
              <a:rPr lang="en-US" dirty="0"/>
              <a:t>Christians must focus on the “offering and sacrifice” of Christ (5:2)</a:t>
            </a:r>
            <a:endParaRPr lang="en-US" sz="4000" dirty="0"/>
          </a:p>
          <a:p>
            <a:r>
              <a:rPr lang="en-US" dirty="0"/>
              <a:t>The blood of Christ brings “near” those who are “far off” (2:13)</a:t>
            </a:r>
            <a:endParaRPr lang="en-US" sz="4000" dirty="0"/>
          </a:p>
          <a:p>
            <a:r>
              <a:rPr lang="en-US" dirty="0"/>
              <a:t>The blood of Christ breaks “down” “dividing walls” (2:14)</a:t>
            </a:r>
            <a:endParaRPr lang="en-US" sz="4000" dirty="0"/>
          </a:p>
          <a:p>
            <a:r>
              <a:rPr lang="en-US" dirty="0"/>
              <a:t>The blood of Christ “makes peace” where there is enmity (2:15)</a:t>
            </a:r>
            <a:endParaRPr lang="en-US" sz="4000" dirty="0"/>
          </a:p>
          <a:p>
            <a:r>
              <a:rPr lang="en-US" dirty="0"/>
              <a:t>The blood of Christ “reconciles” enemies “in one body” (2:16, 19-22)</a:t>
            </a:r>
            <a:endParaRPr lang="en-US" sz="4000" dirty="0"/>
          </a:p>
          <a:p>
            <a:r>
              <a:rPr lang="en-US" dirty="0"/>
              <a:t>The blood of Christ gives “access to the Father” equally to all (2:18)</a:t>
            </a:r>
            <a:endParaRPr lang="en-US" sz="4000" dirty="0"/>
          </a:p>
          <a:p>
            <a:r>
              <a:rPr lang="en-US" dirty="0"/>
              <a:t>The good news about Jesus Christ “draws all” together to Him (John 12:32)</a:t>
            </a:r>
            <a:endParaRPr lang="en-US" sz="4000" dirty="0"/>
          </a:p>
          <a:p>
            <a:r>
              <a:rPr lang="en-US" dirty="0"/>
              <a:t>NO EXCEPTIONS:  No other power exists to solve all division problems!</a:t>
            </a:r>
            <a:endParaRPr lang="en-US" sz="4000" dirty="0"/>
          </a:p>
        </p:txBody>
      </p:sp>
      <p:pic>
        <p:nvPicPr>
          <p:cNvPr id="4" name="Picture 3" descr="Text, letter&#10;&#10;Description automatically generated">
            <a:extLst>
              <a:ext uri="{FF2B5EF4-FFF2-40B4-BE49-F238E27FC236}">
                <a16:creationId xmlns:a16="http://schemas.microsoft.com/office/drawing/2014/main" id="{9FCECD49-EDE4-4CBD-A643-CFF603FFB93E}"/>
              </a:ext>
            </a:extLst>
          </p:cNvPr>
          <p:cNvPicPr>
            <a:picLocks noChangeAspect="1"/>
          </p:cNvPicPr>
          <p:nvPr/>
        </p:nvPicPr>
        <p:blipFill rotWithShape="1">
          <a:blip r:embed="rId2">
            <a:extLst>
              <a:ext uri="{28A0092B-C50C-407E-A947-70E740481C1C}">
                <a14:useLocalDpi xmlns:a14="http://schemas.microsoft.com/office/drawing/2010/main" val="0"/>
              </a:ext>
            </a:extLst>
          </a:blip>
          <a:srcRect l="2696" t="14832" r="15309" b="73633"/>
          <a:stretch/>
        </p:blipFill>
        <p:spPr>
          <a:xfrm>
            <a:off x="328772" y="1017142"/>
            <a:ext cx="9996755" cy="791110"/>
          </a:xfrm>
          <a:prstGeom prst="rect">
            <a:avLst/>
          </a:prstGeom>
        </p:spPr>
      </p:pic>
    </p:spTree>
    <p:extLst>
      <p:ext uri="{BB962C8B-B14F-4D97-AF65-F5344CB8AC3E}">
        <p14:creationId xmlns:p14="http://schemas.microsoft.com/office/powerpoint/2010/main" val="459262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wipe(left)">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wipe(left)">
                                      <p:cBhvr>
                                        <p:cTn id="5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FF4174-8077-44EA-9D63-7C61B5931D4B}"/>
              </a:ext>
            </a:extLst>
          </p:cNvPr>
          <p:cNvSpPr>
            <a:spLocks noGrp="1"/>
          </p:cNvSpPr>
          <p:nvPr>
            <p:ph idx="1"/>
          </p:nvPr>
        </p:nvSpPr>
        <p:spPr>
          <a:xfrm>
            <a:off x="188007" y="2099090"/>
            <a:ext cx="11917823" cy="4387974"/>
          </a:xfrm>
        </p:spPr>
        <p:txBody>
          <a:bodyPr>
            <a:normAutofit fontScale="92500"/>
          </a:bodyPr>
          <a:lstStyle/>
          <a:p>
            <a:r>
              <a:rPr lang="en-US" dirty="0"/>
              <a:t>We are surrounded by increasing “immorality” and “disobedience” (5:3-6)</a:t>
            </a:r>
            <a:endParaRPr lang="en-US" sz="4000" dirty="0"/>
          </a:p>
          <a:p>
            <a:r>
              <a:rPr lang="en-US" dirty="0"/>
              <a:t>Sin is not “fitting for saints” – we must avoid it and be thankful to avoid it (5:3-4)</a:t>
            </a:r>
            <a:endParaRPr lang="en-US" sz="4000" dirty="0"/>
          </a:p>
          <a:p>
            <a:r>
              <a:rPr lang="en-US" dirty="0"/>
              <a:t>Sin has no place “in the kingdom of Christ” – we must not participate (5:7, 11, 12)</a:t>
            </a:r>
            <a:endParaRPr lang="en-US" sz="4000" dirty="0"/>
          </a:p>
          <a:p>
            <a:r>
              <a:rPr lang="en-US" dirty="0"/>
              <a:t>Christians must “be the light” in the midst of darkness – be a holy people (5:8)</a:t>
            </a:r>
            <a:endParaRPr lang="en-US" sz="4000" dirty="0"/>
          </a:p>
          <a:p>
            <a:r>
              <a:rPr lang="en-US" dirty="0"/>
              <a:t>We must use the light (by teaching it and living it) to expose darkness (5:11-13)</a:t>
            </a:r>
            <a:endParaRPr lang="en-US" sz="4000" dirty="0"/>
          </a:p>
          <a:p>
            <a:r>
              <a:rPr lang="en-US" dirty="0"/>
              <a:t>We must be more concerned about what is pleasing to the Lord than to the world or to a political party (5:10)</a:t>
            </a:r>
            <a:endParaRPr lang="en-US" sz="4000" dirty="0"/>
          </a:p>
        </p:txBody>
      </p:sp>
      <p:pic>
        <p:nvPicPr>
          <p:cNvPr id="5" name="Picture 4" descr="Text, letter&#10;&#10;Description automatically generated">
            <a:extLst>
              <a:ext uri="{FF2B5EF4-FFF2-40B4-BE49-F238E27FC236}">
                <a16:creationId xmlns:a16="http://schemas.microsoft.com/office/drawing/2014/main" id="{35A7568C-D6AD-48D9-A76E-1433157A62C7}"/>
              </a:ext>
            </a:extLst>
          </p:cNvPr>
          <p:cNvPicPr>
            <a:picLocks noChangeAspect="1"/>
          </p:cNvPicPr>
          <p:nvPr/>
        </p:nvPicPr>
        <p:blipFill rotWithShape="1">
          <a:blip r:embed="rId2">
            <a:extLst>
              <a:ext uri="{28A0092B-C50C-407E-A947-70E740481C1C}">
                <a14:useLocalDpi xmlns:a14="http://schemas.microsoft.com/office/drawing/2010/main" val="0"/>
              </a:ext>
            </a:extLst>
          </a:blip>
          <a:srcRect l="8091" t="15431" r="20702" b="73183"/>
          <a:stretch/>
        </p:blipFill>
        <p:spPr>
          <a:xfrm>
            <a:off x="986318" y="1058238"/>
            <a:ext cx="8681663" cy="780836"/>
          </a:xfrm>
          <a:prstGeom prst="rect">
            <a:avLst/>
          </a:prstGeom>
        </p:spPr>
      </p:pic>
    </p:spTree>
    <p:extLst>
      <p:ext uri="{BB962C8B-B14F-4D97-AF65-F5344CB8AC3E}">
        <p14:creationId xmlns:p14="http://schemas.microsoft.com/office/powerpoint/2010/main" val="563118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10;&#10;Description automatically generated">
            <a:extLst>
              <a:ext uri="{FF2B5EF4-FFF2-40B4-BE49-F238E27FC236}">
                <a16:creationId xmlns:a16="http://schemas.microsoft.com/office/drawing/2014/main" id="{DAD7688D-6B6B-4856-B539-2950A37B5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073" y="2099088"/>
            <a:ext cx="4718919" cy="4718919"/>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13" name="Picture 12" descr="A picture containing diagram&#10;&#10;Description automatically generated">
            <a:extLst>
              <a:ext uri="{FF2B5EF4-FFF2-40B4-BE49-F238E27FC236}">
                <a16:creationId xmlns:a16="http://schemas.microsoft.com/office/drawing/2014/main" id="{9BB2864B-33DC-4073-A001-21BE0CE09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5073" y="2099089"/>
            <a:ext cx="4718919" cy="4718919"/>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5" name="Picture 4" descr="Text, letter&#10;&#10;Description automatically generated">
            <a:extLst>
              <a:ext uri="{FF2B5EF4-FFF2-40B4-BE49-F238E27FC236}">
                <a16:creationId xmlns:a16="http://schemas.microsoft.com/office/drawing/2014/main" id="{35A7568C-D6AD-48D9-A76E-1433157A62C7}"/>
              </a:ext>
            </a:extLst>
          </p:cNvPr>
          <p:cNvPicPr>
            <a:picLocks noChangeAspect="1"/>
          </p:cNvPicPr>
          <p:nvPr/>
        </p:nvPicPr>
        <p:blipFill rotWithShape="1">
          <a:blip r:embed="rId4">
            <a:extLst>
              <a:ext uri="{28A0092B-C50C-407E-A947-70E740481C1C}">
                <a14:useLocalDpi xmlns:a14="http://schemas.microsoft.com/office/drawing/2010/main" val="0"/>
              </a:ext>
            </a:extLst>
          </a:blip>
          <a:srcRect l="8091" t="15431" r="20702" b="73183"/>
          <a:stretch/>
        </p:blipFill>
        <p:spPr>
          <a:xfrm>
            <a:off x="986318" y="1058238"/>
            <a:ext cx="8681663" cy="780836"/>
          </a:xfrm>
          <a:prstGeom prst="rect">
            <a:avLst/>
          </a:prstGeom>
        </p:spPr>
      </p:pic>
      <p:sp>
        <p:nvSpPr>
          <p:cNvPr id="4" name="Content Placeholder 3">
            <a:extLst>
              <a:ext uri="{FF2B5EF4-FFF2-40B4-BE49-F238E27FC236}">
                <a16:creationId xmlns:a16="http://schemas.microsoft.com/office/drawing/2014/main" id="{153E71A5-F1C9-451B-9379-05741F42D0F4}"/>
              </a:ext>
            </a:extLst>
          </p:cNvPr>
          <p:cNvSpPr>
            <a:spLocks noGrp="1"/>
          </p:cNvSpPr>
          <p:nvPr>
            <p:ph idx="1"/>
          </p:nvPr>
        </p:nvSpPr>
        <p:spPr>
          <a:xfrm>
            <a:off x="188007" y="2099090"/>
            <a:ext cx="6993627" cy="4758910"/>
          </a:xfrm>
        </p:spPr>
        <p:txBody>
          <a:bodyPr>
            <a:normAutofit lnSpcReduction="10000"/>
          </a:bodyPr>
          <a:lstStyle/>
          <a:p>
            <a:r>
              <a:rPr lang="en-US" dirty="0"/>
              <a:t>Between 1973 and 2018:</a:t>
            </a:r>
          </a:p>
          <a:p>
            <a:pPr lvl="1"/>
            <a:r>
              <a:rPr lang="en-US" sz="2600" dirty="0"/>
              <a:t>36% of the deaths in the U.S. were abortions</a:t>
            </a:r>
          </a:p>
          <a:p>
            <a:pPr lvl="1"/>
            <a:r>
              <a:rPr lang="en-US" sz="2600" dirty="0"/>
              <a:t>25% of pregnancies ended in abortion</a:t>
            </a:r>
          </a:p>
          <a:p>
            <a:r>
              <a:rPr lang="en-US" dirty="0"/>
              <a:t>Murdering babies is not just “some issue,” it is a horrendously sinful act that Christians cannot tolerate (Prov. 6:16-17)</a:t>
            </a:r>
          </a:p>
          <a:p>
            <a:r>
              <a:rPr lang="en-US" dirty="0"/>
              <a:t>When political policy intersects with Biblical truth, the Christian must be guided by, stand for, promote and defend Biblical truth…even seeking to influence political policy through adherence to Biblical truth (Acts 5:29)</a:t>
            </a:r>
          </a:p>
          <a:p>
            <a:r>
              <a:rPr lang="en-US" dirty="0"/>
              <a:t>#RealLifeAbortionFacts</a:t>
            </a:r>
          </a:p>
        </p:txBody>
      </p:sp>
    </p:spTree>
    <p:extLst>
      <p:ext uri="{BB962C8B-B14F-4D97-AF65-F5344CB8AC3E}">
        <p14:creationId xmlns:p14="http://schemas.microsoft.com/office/powerpoint/2010/main" val="224312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500"/>
                                        <p:tgtEl>
                                          <p:spTgt spid="4">
                                            <p:txEl>
                                              <p:pRg st="4" end="4"/>
                                            </p:txEl>
                                          </p:spTgt>
                                        </p:tgtEl>
                                      </p:cBhvr>
                                    </p:animEffect>
                                  </p:childTnLst>
                                </p:cTn>
                              </p:par>
                            </p:childTnLst>
                          </p:cTn>
                        </p:par>
                        <p:par>
                          <p:cTn id="36" fill="hold">
                            <p:stCondLst>
                              <p:cond delay="500"/>
                            </p:stCondLst>
                            <p:childTnLst>
                              <p:par>
                                <p:cTn id="37" presetID="10" presetClass="exit" presetSubtype="0" fill="hold" nodeType="after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wipe(left)">
                                      <p:cBhvr>
                                        <p:cTn id="4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35A7568C-D6AD-48D9-A76E-1433157A62C7}"/>
              </a:ext>
            </a:extLst>
          </p:cNvPr>
          <p:cNvPicPr>
            <a:picLocks noChangeAspect="1"/>
          </p:cNvPicPr>
          <p:nvPr/>
        </p:nvPicPr>
        <p:blipFill rotWithShape="1">
          <a:blip r:embed="rId2">
            <a:extLst>
              <a:ext uri="{28A0092B-C50C-407E-A947-70E740481C1C}">
                <a14:useLocalDpi xmlns:a14="http://schemas.microsoft.com/office/drawing/2010/main" val="0"/>
              </a:ext>
            </a:extLst>
          </a:blip>
          <a:srcRect l="8091" t="15431" r="20702" b="73183"/>
          <a:stretch/>
        </p:blipFill>
        <p:spPr>
          <a:xfrm>
            <a:off x="986318" y="1058238"/>
            <a:ext cx="8681663" cy="780836"/>
          </a:xfrm>
          <a:prstGeom prst="rect">
            <a:avLst/>
          </a:prstGeom>
        </p:spPr>
      </p:pic>
      <p:sp>
        <p:nvSpPr>
          <p:cNvPr id="4" name="Content Placeholder 3">
            <a:extLst>
              <a:ext uri="{FF2B5EF4-FFF2-40B4-BE49-F238E27FC236}">
                <a16:creationId xmlns:a16="http://schemas.microsoft.com/office/drawing/2014/main" id="{153E71A5-F1C9-451B-9379-05741F42D0F4}"/>
              </a:ext>
            </a:extLst>
          </p:cNvPr>
          <p:cNvSpPr>
            <a:spLocks noGrp="1"/>
          </p:cNvSpPr>
          <p:nvPr>
            <p:ph idx="1"/>
          </p:nvPr>
        </p:nvSpPr>
        <p:spPr>
          <a:xfrm>
            <a:off x="188007" y="2099090"/>
            <a:ext cx="6993627" cy="4758910"/>
          </a:xfrm>
        </p:spPr>
        <p:txBody>
          <a:bodyPr>
            <a:normAutofit lnSpcReduction="10000"/>
          </a:bodyPr>
          <a:lstStyle/>
          <a:p>
            <a:r>
              <a:rPr lang="en-US" dirty="0"/>
              <a:t>Between 1973 and 2018:</a:t>
            </a:r>
          </a:p>
          <a:p>
            <a:pPr lvl="1"/>
            <a:r>
              <a:rPr lang="en-US" sz="2600" dirty="0"/>
              <a:t>36% of the deaths in the U.S. were abortions</a:t>
            </a:r>
          </a:p>
          <a:p>
            <a:pPr lvl="1"/>
            <a:r>
              <a:rPr lang="en-US" sz="2600" dirty="0"/>
              <a:t>25% of pregnancies ended in abortion</a:t>
            </a:r>
          </a:p>
          <a:p>
            <a:r>
              <a:rPr lang="en-US" dirty="0"/>
              <a:t>Murdering babies is not just “some issue,” it is a horrendously sinful act that Christians cannot tolerate (Prov. 6:16-17)</a:t>
            </a:r>
          </a:p>
          <a:p>
            <a:r>
              <a:rPr lang="en-US" dirty="0"/>
              <a:t>When political policy intersects with Biblical truth, the Christian must be guided by, stand for, promote and defend Biblical truth…even seeking to influence political policy through adherence to Biblical truth (Acts 5:29)</a:t>
            </a:r>
          </a:p>
          <a:p>
            <a:r>
              <a:rPr lang="en-US" dirty="0"/>
              <a:t>#RealLifeAbortionFacts</a:t>
            </a:r>
          </a:p>
        </p:txBody>
      </p:sp>
      <p:pic>
        <p:nvPicPr>
          <p:cNvPr id="2" name="Picture 1" descr="Text&#10;&#10;Description automatically generated">
            <a:extLst>
              <a:ext uri="{FF2B5EF4-FFF2-40B4-BE49-F238E27FC236}">
                <a16:creationId xmlns:a16="http://schemas.microsoft.com/office/drawing/2014/main" id="{260F4F80-F0D6-450A-A54E-6CCD4772E873}"/>
              </a:ext>
            </a:extLst>
          </p:cNvPr>
          <p:cNvPicPr>
            <a:picLocks noChangeAspect="1"/>
          </p:cNvPicPr>
          <p:nvPr/>
        </p:nvPicPr>
        <p:blipFill rotWithShape="1">
          <a:blip r:embed="rId3">
            <a:extLst>
              <a:ext uri="{28A0092B-C50C-407E-A947-70E740481C1C}">
                <a14:useLocalDpi xmlns:a14="http://schemas.microsoft.com/office/drawing/2010/main" val="0"/>
              </a:ext>
            </a:extLst>
          </a:blip>
          <a:srcRect l="7800" t="7800" r="8110" b="8110"/>
          <a:stretch/>
        </p:blipFill>
        <p:spPr>
          <a:xfrm>
            <a:off x="7285146" y="2099090"/>
            <a:ext cx="4718919" cy="4718919"/>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354858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FF4174-8077-44EA-9D63-7C61B5931D4B}"/>
              </a:ext>
            </a:extLst>
          </p:cNvPr>
          <p:cNvSpPr>
            <a:spLocks noGrp="1"/>
          </p:cNvSpPr>
          <p:nvPr>
            <p:ph idx="1"/>
          </p:nvPr>
        </p:nvSpPr>
        <p:spPr/>
        <p:txBody>
          <a:bodyPr>
            <a:normAutofit fontScale="92500"/>
          </a:bodyPr>
          <a:lstStyle/>
          <a:p>
            <a:r>
              <a:rPr lang="en-US" dirty="0"/>
              <a:t>We are surrounded by increasing “immorality” and “disobedience” (5:3-6)</a:t>
            </a:r>
            <a:endParaRPr lang="en-US" sz="4000" dirty="0"/>
          </a:p>
          <a:p>
            <a:r>
              <a:rPr lang="en-US" dirty="0"/>
              <a:t>Sin is not “fitting for saints” – we must avoid it and be thankful to avoid it (5:3-4)</a:t>
            </a:r>
            <a:endParaRPr lang="en-US" sz="4000" dirty="0"/>
          </a:p>
          <a:p>
            <a:r>
              <a:rPr lang="en-US" dirty="0"/>
              <a:t>Sin has no place “in the kingdom of Christ” – we must not participate (5:7, 11, 12)</a:t>
            </a:r>
            <a:endParaRPr lang="en-US" sz="4000" dirty="0"/>
          </a:p>
          <a:p>
            <a:r>
              <a:rPr lang="en-US" dirty="0"/>
              <a:t>Christians must “be the light” in the midst of darkness – be a holy people (5:8)</a:t>
            </a:r>
            <a:endParaRPr lang="en-US" sz="4000" dirty="0"/>
          </a:p>
          <a:p>
            <a:r>
              <a:rPr lang="en-US" dirty="0"/>
              <a:t>We must use the light (by teaching it and living it) to expose darkness (5:11-13)</a:t>
            </a:r>
            <a:endParaRPr lang="en-US" sz="4000" dirty="0"/>
          </a:p>
          <a:p>
            <a:r>
              <a:rPr lang="en-US" dirty="0"/>
              <a:t>We must be more concerned about what is pleasing to the Lord than to the world or to a political party (5:10)</a:t>
            </a:r>
            <a:endParaRPr lang="en-US" sz="4000" dirty="0"/>
          </a:p>
          <a:p>
            <a:r>
              <a:rPr lang="en-US" dirty="0"/>
              <a:t>NO EXCEPTIONS: 	It is never ok to look like the world!  </a:t>
            </a:r>
            <a:br>
              <a:rPr lang="en-US" dirty="0"/>
            </a:br>
            <a:r>
              <a:rPr lang="en-US" dirty="0"/>
              <a:t>			It is always right to look like Christ!</a:t>
            </a:r>
            <a:endParaRPr lang="en-US" sz="4000" dirty="0"/>
          </a:p>
        </p:txBody>
      </p:sp>
      <p:pic>
        <p:nvPicPr>
          <p:cNvPr id="5" name="Picture 4" descr="Text, letter&#10;&#10;Description automatically generated">
            <a:extLst>
              <a:ext uri="{FF2B5EF4-FFF2-40B4-BE49-F238E27FC236}">
                <a16:creationId xmlns:a16="http://schemas.microsoft.com/office/drawing/2014/main" id="{35A7568C-D6AD-48D9-A76E-1433157A62C7}"/>
              </a:ext>
            </a:extLst>
          </p:cNvPr>
          <p:cNvPicPr>
            <a:picLocks noChangeAspect="1"/>
          </p:cNvPicPr>
          <p:nvPr/>
        </p:nvPicPr>
        <p:blipFill rotWithShape="1">
          <a:blip r:embed="rId2">
            <a:extLst>
              <a:ext uri="{28A0092B-C50C-407E-A947-70E740481C1C}">
                <a14:useLocalDpi xmlns:a14="http://schemas.microsoft.com/office/drawing/2010/main" val="0"/>
              </a:ext>
            </a:extLst>
          </a:blip>
          <a:srcRect l="8091" t="15431" r="20702" b="73183"/>
          <a:stretch/>
        </p:blipFill>
        <p:spPr>
          <a:xfrm>
            <a:off x="986318" y="1058238"/>
            <a:ext cx="8681663" cy="780836"/>
          </a:xfrm>
          <a:prstGeom prst="rect">
            <a:avLst/>
          </a:prstGeom>
        </p:spPr>
      </p:pic>
    </p:spTree>
    <p:extLst>
      <p:ext uri="{BB962C8B-B14F-4D97-AF65-F5344CB8AC3E}">
        <p14:creationId xmlns:p14="http://schemas.microsoft.com/office/powerpoint/2010/main" val="3325796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wipe(left)">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EB7FD4-CDA9-4344-AD62-6E5A921E88F8}"/>
              </a:ext>
            </a:extLst>
          </p:cNvPr>
          <p:cNvSpPr/>
          <p:nvPr/>
        </p:nvSpPr>
        <p:spPr>
          <a:xfrm>
            <a:off x="113016" y="2126751"/>
            <a:ext cx="11989941" cy="4582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 letter&#10;&#10;Description automatically generated">
            <a:extLst>
              <a:ext uri="{FF2B5EF4-FFF2-40B4-BE49-F238E27FC236}">
                <a16:creationId xmlns:a16="http://schemas.microsoft.com/office/drawing/2014/main" id="{7606053C-5493-4312-8125-9C0E08C46292}"/>
              </a:ext>
            </a:extLst>
          </p:cNvPr>
          <p:cNvPicPr>
            <a:picLocks noChangeAspect="1"/>
          </p:cNvPicPr>
          <p:nvPr/>
        </p:nvPicPr>
        <p:blipFill rotWithShape="1">
          <a:blip r:embed="rId2">
            <a:extLst>
              <a:ext uri="{28A0092B-C50C-407E-A947-70E740481C1C}">
                <a14:useLocalDpi xmlns:a14="http://schemas.microsoft.com/office/drawing/2010/main" val="0"/>
              </a:ext>
            </a:extLst>
          </a:blip>
          <a:srcRect t="29513"/>
          <a:stretch/>
        </p:blipFill>
        <p:spPr>
          <a:xfrm>
            <a:off x="0" y="2024008"/>
            <a:ext cx="12192000" cy="4833991"/>
          </a:xfrm>
          <a:prstGeom prst="rect">
            <a:avLst/>
          </a:prstGeom>
        </p:spPr>
      </p:pic>
    </p:spTree>
    <p:extLst>
      <p:ext uri="{BB962C8B-B14F-4D97-AF65-F5344CB8AC3E}">
        <p14:creationId xmlns:p14="http://schemas.microsoft.com/office/powerpoint/2010/main" val="993704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860</Words>
  <Application>Microsoft Office PowerPoint</Application>
  <PresentationFormat>Widescreen</PresentationFormat>
  <Paragraphs>58</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3</cp:revision>
  <cp:lastPrinted>2020-10-25T12:17:52Z</cp:lastPrinted>
  <dcterms:created xsi:type="dcterms:W3CDTF">2020-10-20T18:55:19Z</dcterms:created>
  <dcterms:modified xsi:type="dcterms:W3CDTF">2020-10-25T12:23:38Z</dcterms:modified>
</cp:coreProperties>
</file>