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42B7-7009-4676-970E-CC8FD553F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D21FB-61BF-442D-9314-FD3708054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51424-1840-45BC-A3C5-0071AFF7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B4C-025F-4817-9513-A41118A9729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E2BBD-9D88-4559-81FD-AFE9460D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D0F71-FCE4-424D-8B4E-0149ECDD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6F7-6888-4F8C-939C-D7C9D86F14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letter&#10;&#10;Description automatically generated">
            <a:extLst>
              <a:ext uri="{FF2B5EF4-FFF2-40B4-BE49-F238E27FC236}">
                <a16:creationId xmlns:a16="http://schemas.microsoft.com/office/drawing/2014/main" id="{15E1F2A5-AC1B-4AA6-A838-DB781D674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220207-520C-430B-BDF1-49564640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B4C-025F-4817-9513-A41118A9729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FC0FE-2A92-43BE-BBC0-9A973E93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E821A-F7B5-4870-BE64-F11192F7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6F7-6888-4F8C-939C-D7C9D86F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7D5E-EE04-4A1C-95A3-C627BEDB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8A374-01D3-4FEB-A52A-D61DA5A93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AB161-8D5C-4FCA-87B2-064B6BF96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E9CC3-9FDA-49BB-B034-202FAFF5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B4C-025F-4817-9513-A41118A9729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2EB23-5770-4133-B36B-E94D61BF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D2567-3449-499F-865E-103DDA02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6F7-6888-4F8C-939C-D7C9D86F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0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4C4-E194-4D1B-B608-7BB68ADC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81659-2382-4969-8EF6-6872C1A57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DB03E-1ED7-42A9-8881-2A28FB26B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4D34F-97D2-474E-A4B2-C4E46E3C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B4C-025F-4817-9513-A41118A9729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4B101-360A-4C32-A6A9-08709AAC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37B5B-5813-43CC-9C9F-3FE885A6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6F7-6888-4F8C-939C-D7C9D86F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8D9C-4DBC-490B-B681-D564E791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ED2D5-A949-4999-A76B-3FBDA9242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91767-B378-4E6E-B7E0-D1DB130C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B4C-025F-4817-9513-A41118A9729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9B52-7819-44A8-893E-A420255E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C8B3-AA98-4BED-829E-6B543004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6F7-6888-4F8C-939C-D7C9D86F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0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BC629-0842-4AE0-AC94-D062476A4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EE528-DEF7-4C6C-8815-F3A9DD0B6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15D96-3C8C-471B-B898-4CC79373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B4C-025F-4817-9513-A41118A9729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0DAD-807B-4A1F-94AA-28D5F6B8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AED6E-9E87-4D8D-8860-81B54ADD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6F7-6888-4F8C-939C-D7C9D86F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2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57DFE698-2585-4352-9B25-07C6C7A9D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20576-1773-4F14-8D71-0E68F3DD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6658"/>
            <a:ext cx="10818264" cy="365870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92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81FA2C19-36DA-4035-BE46-98AC8A50C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20576-1773-4F14-8D71-0E68F3DD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6658"/>
            <a:ext cx="10818264" cy="365870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E3E9B18-0329-4145-BBA1-F80D00855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6" r="31715" b="59690"/>
          <a:stretch/>
        </p:blipFill>
        <p:spPr>
          <a:xfrm>
            <a:off x="4433777" y="0"/>
            <a:ext cx="3891516" cy="27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C3BC52E8-913B-4C1C-803B-6C76FCE16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20576-1773-4F14-8D71-0E68F3DD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6658"/>
            <a:ext cx="10818264" cy="365870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594FE1C3-3A22-4BDE-8BC0-1F1633D96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7" b="60155"/>
          <a:stretch/>
        </p:blipFill>
        <p:spPr>
          <a:xfrm>
            <a:off x="0" y="0"/>
            <a:ext cx="8293395" cy="27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wooden, sitting, brick&#10;&#10;Description automatically generated">
            <a:extLst>
              <a:ext uri="{FF2B5EF4-FFF2-40B4-BE49-F238E27FC236}">
                <a16:creationId xmlns:a16="http://schemas.microsoft.com/office/drawing/2014/main" id="{F022232A-735D-4F1C-99B6-DF5CBAEFE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20576-1773-4F14-8D71-0E68F3DD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00284"/>
            <a:ext cx="10818264" cy="32850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70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A924-24AB-4C11-99D4-D20E50DB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D9AC8-0A5F-4196-BC81-7A806FA9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2168-AA77-45C7-B5A3-4BD928F7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B4C-025F-4817-9513-A41118A9729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005D2-DF35-42AE-B2F4-BB0CC8CD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42622-CCD9-4A97-819D-93AAA987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6F7-6888-4F8C-939C-D7C9D86F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1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631D-1057-4A2D-B8BC-18DFB569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C2090-9351-46FB-B3F1-CC8D0D28F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18AC0-877C-4149-AD9A-5E82ECE07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9F896-37D9-4D8C-A875-F6774E0E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B4C-025F-4817-9513-A41118A9729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A22D3-46CF-4381-B80F-9F9F2C5B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E0098-30A2-4FDA-ACFE-0A0F4E15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6F7-6888-4F8C-939C-D7C9D86F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5FD8-0A84-4C93-8BFD-B8C127D5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C1D90-B419-4158-8091-71B0C0B14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96F69-4187-4DA8-9D35-3B84E220E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2922B-756D-4968-8B99-E2ACAD69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BF29B-CB07-4EF9-9C72-24A1EADE0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4F4966-A23B-48E1-B451-00FA7F33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B4C-025F-4817-9513-A41118A9729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609CDB-DF16-41C1-85C9-F64F8382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58092-E64B-4673-BB62-5B4E417E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6F7-6888-4F8C-939C-D7C9D86F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F0F-5979-4328-8809-2005F9A0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BA28F-CA08-4A10-A446-7293F7B2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B4C-025F-4817-9513-A41118A9729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ED9D1-D1AF-40C6-9E1B-32C4112E5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B5275-C026-42EF-8F8C-C09DCC18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F6F7-6888-4F8C-939C-D7C9D86F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1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52119-80CE-47D5-8052-293D590E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94600-B009-4F32-89A9-30B7367B7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DB059-D673-4835-9C82-B75FAB74E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2B4C-025F-4817-9513-A41118A9729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CD273-60BD-4DB7-943A-649BB271B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CB162-7255-4EAE-9E13-60A79F308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F6F7-6888-4F8C-939C-D7C9D86F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2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DD94943-F7A1-495E-AEE3-1FFBC138D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58721"/>
          <a:stretch/>
        </p:blipFill>
        <p:spPr>
          <a:xfrm>
            <a:off x="0" y="914400"/>
            <a:ext cx="12192000" cy="1916482"/>
          </a:xfrm>
          <a:prstGeom prst="rect">
            <a:avLst/>
          </a:prstGeom>
        </p:spPr>
      </p:pic>
      <p:pic>
        <p:nvPicPr>
          <p:cNvPr id="7" name="Picture 6" descr="A picture containing letter&#10;&#10;Description automatically generated">
            <a:extLst>
              <a:ext uri="{FF2B5EF4-FFF2-40B4-BE49-F238E27FC236}">
                <a16:creationId xmlns:a16="http://schemas.microsoft.com/office/drawing/2014/main" id="{6BAAEAA4-613E-4ACC-948D-D05F733D4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5" b="56712"/>
          <a:stretch/>
        </p:blipFill>
        <p:spPr>
          <a:xfrm>
            <a:off x="0" y="826718"/>
            <a:ext cx="12192000" cy="21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55574B-9775-40DD-9DC3-7B9625498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5" y="3372465"/>
            <a:ext cx="11289224" cy="2231922"/>
          </a:xfrm>
        </p:spPr>
        <p:txBody>
          <a:bodyPr>
            <a:normAutofit/>
          </a:bodyPr>
          <a:lstStyle/>
          <a:p>
            <a:r>
              <a:rPr lang="en-US" dirty="0"/>
              <a:t>Sin is an act against God Himself (Psa. 51:4; Gen. 39:9)</a:t>
            </a:r>
          </a:p>
          <a:p>
            <a:r>
              <a:rPr lang="en-US" dirty="0"/>
              <a:t>Sin is an act against the very nature of God (Hab. 1:13; Isa. 6:3; 1 Jn. 1:5)</a:t>
            </a:r>
          </a:p>
          <a:p>
            <a:r>
              <a:rPr lang="en-US" dirty="0"/>
              <a:t>Sin is an act in violation of God’s will (Jer. 44:23; 1 John 3:4)</a:t>
            </a:r>
          </a:p>
          <a:p>
            <a:r>
              <a:rPr lang="en-US" dirty="0"/>
              <a:t>Sin grieves, displeases &amp; angers God (Heb. 3:17; Num. 32:10-15; Gen. 6:6)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177050-64FB-4A45-82FF-F6B76145AF08}"/>
              </a:ext>
            </a:extLst>
          </p:cNvPr>
          <p:cNvCxnSpPr>
            <a:cxnSpLocks/>
          </p:cNvCxnSpPr>
          <p:nvPr/>
        </p:nvCxnSpPr>
        <p:spPr>
          <a:xfrm>
            <a:off x="7659329" y="2625213"/>
            <a:ext cx="4065644" cy="609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B5F234-53B7-4B33-8BEC-85E5D8FEE598}"/>
              </a:ext>
            </a:extLst>
          </p:cNvPr>
          <p:cNvCxnSpPr>
            <a:cxnSpLocks/>
          </p:cNvCxnSpPr>
          <p:nvPr/>
        </p:nvCxnSpPr>
        <p:spPr>
          <a:xfrm flipH="1">
            <a:off x="435749" y="2625213"/>
            <a:ext cx="4096923" cy="609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C02DE92-5A5E-43D3-8E3B-FC55645C6774}"/>
              </a:ext>
            </a:extLst>
          </p:cNvPr>
          <p:cNvSpPr/>
          <p:nvPr/>
        </p:nvSpPr>
        <p:spPr>
          <a:xfrm>
            <a:off x="435749" y="3234814"/>
            <a:ext cx="11289224" cy="2369574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54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B91847E0-1DC4-49D6-88A8-0FFB96E0F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3" t="18279" r="37177" b="63728"/>
          <a:stretch/>
        </p:blipFill>
        <p:spPr>
          <a:xfrm>
            <a:off x="4621161" y="1253612"/>
            <a:ext cx="3038168" cy="1233949"/>
          </a:xfrm>
          <a:prstGeom prst="rect">
            <a:avLst/>
          </a:prstGeom>
        </p:spPr>
      </p:pic>
      <p:pic>
        <p:nvPicPr>
          <p:cNvPr id="13" name="Picture 1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7827AF2F-67AC-4FB8-9565-8D10FFC8B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9" t="2059" r="41978" b="84538"/>
          <a:stretch/>
        </p:blipFill>
        <p:spPr>
          <a:xfrm>
            <a:off x="4441370" y="141194"/>
            <a:ext cx="2632669" cy="9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55574B-9775-40DD-9DC3-7B9625498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3374136"/>
            <a:ext cx="11146536" cy="2121408"/>
          </a:xfrm>
        </p:spPr>
        <p:txBody>
          <a:bodyPr>
            <a:normAutofit/>
          </a:bodyPr>
          <a:lstStyle/>
          <a:p>
            <a:r>
              <a:rPr lang="en-US" dirty="0"/>
              <a:t>Sin is the result of Satan’s deceptions (1 John 3:8; 2 Cor. 11:3; Heb. 3:13)</a:t>
            </a:r>
          </a:p>
          <a:p>
            <a:r>
              <a:rPr lang="en-US" dirty="0"/>
              <a:t>Sin is the result of yielding to Satan’s influence (Acts 5:3-4)</a:t>
            </a:r>
          </a:p>
          <a:p>
            <a:r>
              <a:rPr lang="en-US" dirty="0"/>
              <a:t>Sin is the result of selfish desires (Jas. 1:14-16; 1 John 2:16)</a:t>
            </a:r>
          </a:p>
          <a:p>
            <a:r>
              <a:rPr lang="en-US" dirty="0"/>
              <a:t>Sin is the result of personal choice (1 John 3:4; Ezek. 18:20)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177050-64FB-4A45-82FF-F6B76145AF08}"/>
              </a:ext>
            </a:extLst>
          </p:cNvPr>
          <p:cNvCxnSpPr>
            <a:cxnSpLocks/>
          </p:cNvCxnSpPr>
          <p:nvPr/>
        </p:nvCxnSpPr>
        <p:spPr>
          <a:xfrm>
            <a:off x="3637935" y="2625213"/>
            <a:ext cx="3854246" cy="609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B5F234-53B7-4B33-8BEC-85E5D8FEE598}"/>
              </a:ext>
            </a:extLst>
          </p:cNvPr>
          <p:cNvCxnSpPr>
            <a:cxnSpLocks/>
          </p:cNvCxnSpPr>
          <p:nvPr/>
        </p:nvCxnSpPr>
        <p:spPr>
          <a:xfrm>
            <a:off x="270390" y="2625213"/>
            <a:ext cx="165359" cy="609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C02DE92-5A5E-43D3-8E3B-FC55645C6774}"/>
              </a:ext>
            </a:extLst>
          </p:cNvPr>
          <p:cNvSpPr/>
          <p:nvPr/>
        </p:nvSpPr>
        <p:spPr>
          <a:xfrm>
            <a:off x="435749" y="3234812"/>
            <a:ext cx="11289224" cy="2368296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54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AF192CE-C42E-433E-871C-95FD5174F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18298" r="67581" b="63752"/>
          <a:stretch/>
        </p:blipFill>
        <p:spPr>
          <a:xfrm>
            <a:off x="363794" y="1254892"/>
            <a:ext cx="3588774" cy="1230998"/>
          </a:xfrm>
          <a:prstGeom prst="rect">
            <a:avLst/>
          </a:prstGeom>
        </p:spPr>
      </p:pic>
      <p:pic>
        <p:nvPicPr>
          <p:cNvPr id="21" name="Picture 20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ABC7E134-AB05-422E-A0C3-2D4906CC1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1705" r="70754" b="84321"/>
          <a:stretch/>
        </p:blipFill>
        <p:spPr>
          <a:xfrm>
            <a:off x="363794" y="116959"/>
            <a:ext cx="3201907" cy="9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624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55574B-9775-40DD-9DC3-7B9625498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3374136"/>
            <a:ext cx="11146536" cy="3090672"/>
          </a:xfrm>
        </p:spPr>
        <p:txBody>
          <a:bodyPr>
            <a:normAutofit/>
          </a:bodyPr>
          <a:lstStyle/>
          <a:p>
            <a:r>
              <a:rPr lang="en-US" sz="2700" dirty="0"/>
              <a:t>Right now, sin enslaves (John 8:34; Rom. 7:23-25; 2 Pet. 2:19)</a:t>
            </a:r>
          </a:p>
          <a:p>
            <a:r>
              <a:rPr lang="en-US" sz="2700" dirty="0"/>
              <a:t>Right now, sin separates (Isa. 59:1-2; Rom. 6:23; Jas. 4:4)</a:t>
            </a:r>
          </a:p>
          <a:p>
            <a:r>
              <a:rPr lang="en-US" sz="2700" dirty="0"/>
              <a:t>Right now, sin blots out (Ex. 32:33; Rev. 3:5)</a:t>
            </a:r>
          </a:p>
          <a:p>
            <a:r>
              <a:rPr lang="en-US" sz="2700" dirty="0"/>
              <a:t>Right now &amp; in eternity, sin must be punished (Gal. 6:7; Ex. 32:23; Ro. 1:32)</a:t>
            </a:r>
          </a:p>
          <a:p>
            <a:r>
              <a:rPr lang="en-US" sz="2700" dirty="0"/>
              <a:t>In eternity, sin brings about eternal destruction (2 Th. 1:8-9; Matt. 25:46)</a:t>
            </a:r>
          </a:p>
          <a:p>
            <a:r>
              <a:rPr lang="en-US" sz="2700" dirty="0"/>
              <a:t>In eternity, sin brings about separation from God (Lk. 13:27-28; 2 Th. 1:9)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177050-64FB-4A45-82FF-F6B76145AF08}"/>
              </a:ext>
            </a:extLst>
          </p:cNvPr>
          <p:cNvCxnSpPr>
            <a:cxnSpLocks/>
          </p:cNvCxnSpPr>
          <p:nvPr/>
        </p:nvCxnSpPr>
        <p:spPr>
          <a:xfrm flipH="1">
            <a:off x="2576052" y="2625213"/>
            <a:ext cx="5879691" cy="609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B5F234-53B7-4B33-8BEC-85E5D8FEE598}"/>
              </a:ext>
            </a:extLst>
          </p:cNvPr>
          <p:cNvCxnSpPr>
            <a:cxnSpLocks/>
          </p:cNvCxnSpPr>
          <p:nvPr/>
        </p:nvCxnSpPr>
        <p:spPr>
          <a:xfrm flipH="1">
            <a:off x="11724973" y="2625213"/>
            <a:ext cx="196641" cy="609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C02DE92-5A5E-43D3-8E3B-FC55645C6774}"/>
              </a:ext>
            </a:extLst>
          </p:cNvPr>
          <p:cNvSpPr/>
          <p:nvPr/>
        </p:nvSpPr>
        <p:spPr>
          <a:xfrm>
            <a:off x="435749" y="3234813"/>
            <a:ext cx="11289224" cy="3224981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54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66726E75-0D3B-4400-BA3B-035698A3A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3" t="18755" r="9175" b="63223"/>
          <a:stretch/>
        </p:blipFill>
        <p:spPr>
          <a:xfrm>
            <a:off x="8701873" y="1286188"/>
            <a:ext cx="2371412" cy="1235947"/>
          </a:xfrm>
          <a:prstGeom prst="rect">
            <a:avLst/>
          </a:prstGeom>
        </p:spPr>
      </p:pic>
      <p:pic>
        <p:nvPicPr>
          <p:cNvPr id="11" name="Picture 10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6D02F8A-29EE-4919-9030-DADA2015D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4" t="1796" r="1373" b="84317"/>
          <a:stretch/>
        </p:blipFill>
        <p:spPr>
          <a:xfrm>
            <a:off x="8367822" y="123183"/>
            <a:ext cx="3656775" cy="9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916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AF97-061B-4EF2-B5C6-57B04F1D6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1" y="3736258"/>
            <a:ext cx="11316928" cy="31217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Jesus came to “destroy the works of the devil” (1 John 3:8)</a:t>
            </a:r>
          </a:p>
          <a:p>
            <a:r>
              <a:rPr lang="en-US" dirty="0"/>
              <a:t>Jesus came to “take away our sins” (1 John 3:5)</a:t>
            </a:r>
          </a:p>
          <a:p>
            <a:r>
              <a:rPr lang="en-US" dirty="0"/>
              <a:t>Jesus sacrificed Himself to “put away sin” (Heb. 9:26, 22)</a:t>
            </a:r>
          </a:p>
          <a:p>
            <a:r>
              <a:rPr lang="en-US" dirty="0"/>
              <a:t>Jesus shed His blood to “wash us from our sins” (Rev. 1:5; Mt. 26:28; Col. 1:14)</a:t>
            </a:r>
          </a:p>
          <a:p>
            <a:r>
              <a:rPr lang="en-US" dirty="0"/>
              <a:t>Jesus’ saving blood is only accessible through baptism (Rom. </a:t>
            </a:r>
            <a:r>
              <a:rPr lang="en-US"/>
              <a:t>6:3, 6-7, 17-18)</a:t>
            </a:r>
            <a:endParaRPr lang="en-US" dirty="0"/>
          </a:p>
          <a:p>
            <a:r>
              <a:rPr lang="en-US" dirty="0"/>
              <a:t>Jesus’ saving blood is only accessible to those “in Christ” (Eph. 1:7)</a:t>
            </a:r>
          </a:p>
          <a:p>
            <a:r>
              <a:rPr lang="en-US" dirty="0"/>
              <a:t>Jesus’ saving blood only remains accessible through faithful living (1 John 1:7)</a:t>
            </a:r>
          </a:p>
          <a:p>
            <a:endParaRPr lang="en-US" dirty="0"/>
          </a:p>
        </p:txBody>
      </p:sp>
      <p:pic>
        <p:nvPicPr>
          <p:cNvPr id="5" name="Picture 4" descr="A picture containing indoor, table, sitting, wooden&#10;&#10;Description automatically generated">
            <a:extLst>
              <a:ext uri="{FF2B5EF4-FFF2-40B4-BE49-F238E27FC236}">
                <a16:creationId xmlns:a16="http://schemas.microsoft.com/office/drawing/2014/main" id="{D98B96CE-6D33-490B-8374-4080E861B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38095" r="8187" b="47839"/>
          <a:stretch/>
        </p:blipFill>
        <p:spPr>
          <a:xfrm>
            <a:off x="944544" y="2612571"/>
            <a:ext cx="10249319" cy="9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6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AF97-061B-4EF2-B5C6-57B04F1D6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699" y="3736258"/>
            <a:ext cx="10249319" cy="3121742"/>
          </a:xfrm>
        </p:spPr>
        <p:txBody>
          <a:bodyPr>
            <a:normAutofit/>
          </a:bodyPr>
          <a:lstStyle/>
          <a:p>
            <a:pPr marL="287338" indent="-287338"/>
            <a:r>
              <a:rPr lang="en-US" sz="3200" dirty="0"/>
              <a:t>Believe Jesus is God’s Son – Acts 16:31</a:t>
            </a:r>
          </a:p>
          <a:p>
            <a:pPr marL="287338" indent="-287338"/>
            <a:r>
              <a:rPr lang="en-US" sz="3200" dirty="0"/>
              <a:t>Repent of your sins and turn to God – Acts 3:19</a:t>
            </a:r>
          </a:p>
          <a:p>
            <a:pPr marL="287338" indent="-287338"/>
            <a:r>
              <a:rPr lang="en-US" sz="3200" dirty="0"/>
              <a:t>Confess your faith in Jesus Christ – Romans 10:9</a:t>
            </a:r>
          </a:p>
          <a:p>
            <a:pPr marL="287338" indent="-287338"/>
            <a:r>
              <a:rPr lang="en-US" sz="3200" dirty="0"/>
              <a:t>Be immersed into Christ – Acts 2:38</a:t>
            </a:r>
          </a:p>
          <a:p>
            <a:pPr marL="287338" indent="-287338"/>
            <a:r>
              <a:rPr lang="en-US" sz="3200" dirty="0"/>
              <a:t>Walk faithfully with Him – 1 John 1:7</a:t>
            </a:r>
          </a:p>
        </p:txBody>
      </p:sp>
      <p:pic>
        <p:nvPicPr>
          <p:cNvPr id="5" name="Picture 4" descr="A picture containing indoor, table, sitting, wooden&#10;&#10;Description automatically generated">
            <a:extLst>
              <a:ext uri="{FF2B5EF4-FFF2-40B4-BE49-F238E27FC236}">
                <a16:creationId xmlns:a16="http://schemas.microsoft.com/office/drawing/2014/main" id="{D98B96CE-6D33-490B-8374-4080E861B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38095" r="8187" b="47839"/>
          <a:stretch/>
        </p:blipFill>
        <p:spPr>
          <a:xfrm>
            <a:off x="944544" y="2612571"/>
            <a:ext cx="10249319" cy="9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420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2020-10-08T21:02:56Z</dcterms:created>
  <dcterms:modified xsi:type="dcterms:W3CDTF">2020-10-11T12:22:21Z</dcterms:modified>
</cp:coreProperties>
</file>