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78" r:id="rId2"/>
    <p:sldId id="2779" r:id="rId3"/>
    <p:sldId id="2987" r:id="rId4"/>
    <p:sldId id="2985" r:id="rId5"/>
    <p:sldId id="2983" r:id="rId6"/>
    <p:sldId id="2986" r:id="rId7"/>
    <p:sldId id="2984" r:id="rId8"/>
    <p:sldId id="2988" r:id="rId9"/>
    <p:sldId id="2980" r:id="rId10"/>
    <p:sldId id="3006" r:id="rId11"/>
    <p:sldId id="2989" r:id="rId12"/>
    <p:sldId id="3007" r:id="rId13"/>
    <p:sldId id="2993" r:id="rId14"/>
    <p:sldId id="2994" r:id="rId15"/>
    <p:sldId id="2998" r:id="rId16"/>
    <p:sldId id="3000" r:id="rId17"/>
    <p:sldId id="3001" r:id="rId18"/>
    <p:sldId id="3003" r:id="rId19"/>
    <p:sldId id="2463" r:id="rId20"/>
    <p:sldId id="3004" r:id="rId21"/>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20" userDrawn="1">
          <p15:clr>
            <a:srgbClr val="A4A3A4"/>
          </p15:clr>
        </p15:guide>
        <p15:guide id="2" pos="6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initials="D" lastIdx="1" clrIdx="0">
    <p:extLst>
      <p:ext uri="{19B8F6BF-5375-455C-9EA6-DF929625EA0E}">
        <p15:presenceInfo xmlns:p15="http://schemas.microsoft.com/office/powerpoint/2012/main" userId="Dan" providerId="None"/>
      </p:ext>
    </p:extLst>
  </p:cmAuthor>
  <p:cmAuthor id="2" name="Dan Jenkins" initials="DJ" lastIdx="1" clrIdx="1">
    <p:extLst>
      <p:ext uri="{19B8F6BF-5375-455C-9EA6-DF929625EA0E}">
        <p15:presenceInfo xmlns:p15="http://schemas.microsoft.com/office/powerpoint/2012/main" userId="0cbe366903348d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5256" autoAdjust="0"/>
  </p:normalViewPr>
  <p:slideViewPr>
    <p:cSldViewPr snapToGrid="0">
      <p:cViewPr varScale="1">
        <p:scale>
          <a:sx n="79" d="100"/>
          <a:sy n="79" d="100"/>
        </p:scale>
        <p:origin x="797" y="43"/>
      </p:cViewPr>
      <p:guideLst>
        <p:guide orient="horz" pos="2520"/>
        <p:guide pos="640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3059783" d="25000000"/>
        <a:sy n="13059783" d="250000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1163" y="698500"/>
            <a:ext cx="6202362"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299" tIns="93299" rIns="93299" bIns="9329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3"/>
            <a:ext cx="5618480" cy="4189095"/>
          </a:xfrm>
          <a:prstGeom prst="rect">
            <a:avLst/>
          </a:prstGeom>
        </p:spPr>
        <p:txBody>
          <a:bodyPr spcFirstLastPara="1" wrap="square" lIns="93299" tIns="93299" rIns="93299" bIns="93299"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11163" y="698500"/>
            <a:ext cx="62007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47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69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48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89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52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20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95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89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27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25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78137" y="4306678"/>
            <a:ext cx="5425085" cy="4080011"/>
          </a:xfrm>
          <a:prstGeom prst="rect">
            <a:avLst/>
          </a:prstGeom>
        </p:spPr>
        <p:txBody>
          <a:bodyPr spcFirstLastPara="1" wrap="square" lIns="90538" tIns="90538" rIns="90538" bIns="90538" anchor="t" anchorCtr="0">
            <a:noAutofit/>
          </a:bodyPr>
          <a:lstStyle/>
          <a:p>
            <a:pPr marL="0" indent="0">
              <a:buNone/>
            </a:pPr>
            <a:endParaRPr dirty="0"/>
          </a:p>
        </p:txBody>
      </p:sp>
      <p:sp>
        <p:nvSpPr>
          <p:cNvPr id="96" name="Google Shape;96;p4:notes"/>
          <p:cNvSpPr>
            <a:spLocks noGrp="1" noRot="1" noChangeAspect="1"/>
          </p:cNvSpPr>
          <p:nvPr>
            <p:ph type="sldImg" idx="2"/>
          </p:nvPr>
        </p:nvSpPr>
        <p:spPr>
          <a:xfrm>
            <a:off x="368300" y="679450"/>
            <a:ext cx="6043613" cy="3400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81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70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78137" y="4306678"/>
            <a:ext cx="5425085" cy="4080011"/>
          </a:xfrm>
          <a:prstGeom prst="rect">
            <a:avLst/>
          </a:prstGeom>
        </p:spPr>
        <p:txBody>
          <a:bodyPr spcFirstLastPara="1" wrap="square" lIns="90538" tIns="90538" rIns="90538" bIns="90538" anchor="t" anchorCtr="0">
            <a:noAutofit/>
          </a:bodyPr>
          <a:lstStyle/>
          <a:p>
            <a:pPr marL="0" indent="0">
              <a:buNone/>
            </a:pPr>
            <a:endParaRPr dirty="0"/>
          </a:p>
        </p:txBody>
      </p:sp>
      <p:sp>
        <p:nvSpPr>
          <p:cNvPr id="96" name="Google Shape;96;p4:notes"/>
          <p:cNvSpPr>
            <a:spLocks noGrp="1" noRot="1" noChangeAspect="1"/>
          </p:cNvSpPr>
          <p:nvPr>
            <p:ph type="sldImg" idx="2"/>
          </p:nvPr>
        </p:nvSpPr>
        <p:spPr>
          <a:xfrm>
            <a:off x="368300" y="679450"/>
            <a:ext cx="6043613" cy="3400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81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45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62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29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28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65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75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94772" y="4385923"/>
            <a:ext cx="5558174" cy="4155083"/>
          </a:xfrm>
          <a:prstGeom prst="rect">
            <a:avLst/>
          </a:prstGeom>
        </p:spPr>
        <p:txBody>
          <a:bodyPr spcFirstLastPara="1" wrap="square" lIns="92431" tIns="92431" rIns="92431" bIns="92431"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39528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288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046" y="0"/>
            <a:ext cx="12188955" cy="6858000"/>
          </a:xfrm>
          <a:prstGeom prst="rect">
            <a:avLst/>
          </a:prstGeom>
          <a:noFill/>
          <a:ln>
            <a:noFill/>
          </a:ln>
        </p:spPr>
      </p:pic>
      <p:sp>
        <p:nvSpPr>
          <p:cNvPr id="13" name="Google Shape;13;p2"/>
          <p:cNvSpPr txBox="1">
            <a:spLocks noGrp="1"/>
          </p:cNvSpPr>
          <p:nvPr>
            <p:ph type="ctrTitle"/>
          </p:nvPr>
        </p:nvSpPr>
        <p:spPr>
          <a:xfrm>
            <a:off x="365760" y="310896"/>
            <a:ext cx="11430000" cy="2798064"/>
          </a:xfrm>
          <a:prstGeom prst="rect">
            <a:avLst/>
          </a:prstGeom>
          <a:noFill/>
          <a:ln>
            <a:noFill/>
          </a:ln>
        </p:spPr>
        <p:txBody>
          <a:bodyPr spcFirstLastPara="1" wrap="square" lIns="91425" tIns="45700" rIns="91425" bIns="45700" anchor="t" anchorCtr="1"/>
          <a:lstStyle>
            <a:lvl1pPr lvl="0" algn="ctr">
              <a:lnSpc>
                <a:spcPct val="90000"/>
              </a:lnSpc>
              <a:spcBef>
                <a:spcPts val="0"/>
              </a:spcBef>
              <a:spcAft>
                <a:spcPts val="0"/>
              </a:spcAft>
              <a:buClr>
                <a:schemeClr val="lt1"/>
              </a:buClr>
              <a:buSzPts val="7000"/>
              <a:buFont typeface="Cambria"/>
              <a:buNone/>
              <a:defRPr sz="7000">
                <a:solidFill>
                  <a:schemeClr val="lt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6867525" y="6117336"/>
            <a:ext cx="5111115" cy="740664"/>
          </a:xfrm>
          <a:prstGeom prst="rect">
            <a:avLst/>
          </a:prstGeom>
          <a:noFill/>
          <a:ln>
            <a:noFill/>
          </a:ln>
        </p:spPr>
        <p:txBody>
          <a:bodyPr spcFirstLastPara="1" wrap="square" lIns="91425" tIns="45700" rIns="91425" bIns="45700" anchor="ctr" anchorCtr="0"/>
          <a:lstStyle>
            <a:lvl1pPr lvl="0" algn="ctr">
              <a:lnSpc>
                <a:spcPct val="90000"/>
              </a:lnSpc>
              <a:spcBef>
                <a:spcPts val="1000"/>
              </a:spcBef>
              <a:spcAft>
                <a:spcPts val="0"/>
              </a:spcAft>
              <a:buClr>
                <a:schemeClr val="lt1"/>
              </a:buClr>
              <a:buSzPts val="3000"/>
              <a:buNone/>
              <a:defRPr sz="3000" b="1">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0" name="Google Shape;6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3"/>
          <p:cNvSpPr txBox="1">
            <a:spLocks noGrp="1"/>
          </p:cNvSpPr>
          <p:nvPr>
            <p:ph type="title"/>
          </p:nvPr>
        </p:nvSpPr>
        <p:spPr>
          <a:xfrm>
            <a:off x="2979174" y="299702"/>
            <a:ext cx="8843614" cy="148076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mbria"/>
              <a:buNone/>
              <a:defRPr b="1">
                <a:solidFill>
                  <a:schemeClr val="lt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540774" y="1780469"/>
            <a:ext cx="11282013" cy="4698989"/>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lt1"/>
              </a:buClr>
              <a:buSzPts val="2800"/>
              <a:buChar char="•"/>
              <a:defRPr b="1">
                <a:solidFill>
                  <a:schemeClr val="lt1"/>
                </a:solidFill>
              </a:defRPr>
            </a:lvl1pPr>
            <a:lvl2pPr marL="914400" lvl="1" indent="-406400" algn="l">
              <a:lnSpc>
                <a:spcPct val="90000"/>
              </a:lnSpc>
              <a:spcBef>
                <a:spcPts val="500"/>
              </a:spcBef>
              <a:spcAft>
                <a:spcPts val="0"/>
              </a:spcAft>
              <a:buClr>
                <a:schemeClr val="lt1"/>
              </a:buClr>
              <a:buSzPts val="2800"/>
              <a:buChar char="•"/>
              <a:defRPr sz="2800" b="1">
                <a:solidFill>
                  <a:schemeClr val="lt1"/>
                </a:solidFill>
              </a:defRPr>
            </a:lvl2pPr>
            <a:lvl3pPr marL="1371600" lvl="2" indent="-355600" algn="l">
              <a:lnSpc>
                <a:spcPct val="90000"/>
              </a:lnSpc>
              <a:spcBef>
                <a:spcPts val="500"/>
              </a:spcBef>
              <a:spcAft>
                <a:spcPts val="0"/>
              </a:spcAft>
              <a:buClr>
                <a:schemeClr val="lt1"/>
              </a:buClr>
              <a:buSzPts val="2000"/>
              <a:buChar char="•"/>
              <a:defRPr b="1">
                <a:solidFill>
                  <a:schemeClr val="lt1"/>
                </a:solidFill>
              </a:defRPr>
            </a:lvl3pPr>
            <a:lvl4pPr marL="1828800" lvl="3" indent="-342900" algn="l">
              <a:lnSpc>
                <a:spcPct val="90000"/>
              </a:lnSpc>
              <a:spcBef>
                <a:spcPts val="500"/>
              </a:spcBef>
              <a:spcAft>
                <a:spcPts val="0"/>
              </a:spcAft>
              <a:buClr>
                <a:schemeClr val="lt1"/>
              </a:buClr>
              <a:buSzPts val="1800"/>
              <a:buChar char="•"/>
              <a:defRPr b="1">
                <a:solidFill>
                  <a:schemeClr val="lt1"/>
                </a:solidFill>
              </a:defRPr>
            </a:lvl4pPr>
            <a:lvl5pPr marL="2286000" lvl="4" indent="-342900" algn="l">
              <a:lnSpc>
                <a:spcPct val="90000"/>
              </a:lnSpc>
              <a:spcBef>
                <a:spcPts val="500"/>
              </a:spcBef>
              <a:spcAft>
                <a:spcPts val="0"/>
              </a:spcAft>
              <a:buClr>
                <a:schemeClr val="lt1"/>
              </a:buClr>
              <a:buSzPts val="1800"/>
              <a:buChar char="•"/>
              <a:defRPr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565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0" y="810238"/>
            <a:ext cx="12192000" cy="1027797"/>
          </a:xfrm>
          <a:prstGeom prst="rect">
            <a:avLst/>
          </a:prstGeom>
          <a:noFill/>
          <a:ln>
            <a:noFill/>
          </a:ln>
        </p:spPr>
        <p:txBody>
          <a:bodyPr spcFirstLastPara="1" wrap="square" lIns="91425" tIns="45700" rIns="91425" bIns="45700" anchor="ctr" anchorCtr="0">
            <a:noAutofit/>
          </a:bodyPr>
          <a:lstStyle/>
          <a:p>
            <a:pPr lvl="0" rtl="0">
              <a:lnSpc>
                <a:spcPct val="90000"/>
              </a:lnSpc>
              <a:spcBef>
                <a:spcPts val="0"/>
              </a:spcBef>
              <a:spcAft>
                <a:spcPts val="0"/>
              </a:spcAft>
              <a:buClr>
                <a:schemeClr val="lt1"/>
              </a:buClr>
              <a:buSzPts val="7000"/>
              <a:buFont typeface="Cambria"/>
              <a:buNone/>
            </a:pPr>
            <a:r>
              <a:rPr lang="en-US" sz="6600" b="1" dirty="0">
                <a:latin typeface="Calibri" panose="020F0502020204030204" pitchFamily="34" charset="0"/>
                <a:cs typeface="Calibri" panose="020F0502020204030204" pitchFamily="34" charset="0"/>
              </a:rPr>
              <a:t>His Presence in His Tabernacle</a:t>
            </a:r>
            <a:endParaRPr sz="6600" dirty="0">
              <a:latin typeface="Calibri" panose="020F0502020204030204" pitchFamily="34" charset="0"/>
              <a:cs typeface="Calibri" panose="020F0502020204030204" pitchFamily="34" charset="0"/>
            </a:endParaRPr>
          </a:p>
        </p:txBody>
      </p:sp>
      <p:sp>
        <p:nvSpPr>
          <p:cNvPr id="81" name="Google Shape;81;p13"/>
          <p:cNvSpPr txBox="1">
            <a:spLocks noGrp="1"/>
          </p:cNvSpPr>
          <p:nvPr>
            <p:ph type="subTitle" idx="1"/>
          </p:nvPr>
        </p:nvSpPr>
        <p:spPr>
          <a:xfrm>
            <a:off x="7409089" y="6113695"/>
            <a:ext cx="4548187" cy="74430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3000"/>
              <a:buNone/>
            </a:pPr>
            <a:r>
              <a:rPr lang="en-US" sz="3200" dirty="0">
                <a:latin typeface="Calibri" panose="020F0502020204030204" pitchFamily="34" charset="0"/>
                <a:ea typeface="Cambria" panose="02040503050406030204" pitchFamily="18" charset="0"/>
                <a:cs typeface="Calibri" panose="020F0502020204030204" pitchFamily="34" charset="0"/>
              </a:rPr>
              <a:t>Psalm 46:1-7</a:t>
            </a:r>
            <a:endParaRPr sz="32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0784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God Is In The Midst of Us—His Tabernacle/Temple</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62979"/>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16  Do you not know that you are the temple of God and that the Spirit of God dwells in you?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17  If anyone defiles the temple of God, God will destroy him. For the temple of God is holy, which temple you are.</a:t>
            </a:r>
          </a:p>
          <a:p>
            <a:pPr marR="0" algn="just" rtl="0"/>
            <a:r>
              <a:rPr lang="en-US" sz="2800" b="1" dirty="0">
                <a:solidFill>
                  <a:schemeClr val="bg1"/>
                </a:solidFill>
                <a:latin typeface="Calibri" panose="020F0502020204030204" pitchFamily="34" charset="0"/>
                <a:cs typeface="Calibri" panose="020F0502020204030204" pitchFamily="34" charset="0"/>
              </a:rPr>
              <a:t>							1 Cor. 3:16-17</a:t>
            </a:r>
            <a:endParaRPr lang="en-US" sz="2800" b="1" u="none" strike="noStrike" baseline="0" dirty="0">
              <a:solidFill>
                <a:schemeClr val="bg1"/>
              </a:solidFill>
              <a:latin typeface="Calibri" panose="020F0502020204030204" pitchFamily="34" charset="0"/>
              <a:cs typeface="Calibri" panose="020F0502020204030204" pitchFamily="34" charset="0"/>
            </a:endParaRPr>
          </a:p>
          <a:p>
            <a:pPr marR="0" algn="just" rtl="0"/>
            <a:endParaRPr lang="en-US" sz="28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800" b="1" dirty="0">
                <a:solidFill>
                  <a:schemeClr val="bg1"/>
                </a:solidFill>
                <a:latin typeface="Calibri" panose="020F0502020204030204" pitchFamily="34" charset="0"/>
                <a:cs typeface="Calibri" panose="020F0502020204030204" pitchFamily="34" charset="0"/>
              </a:rPr>
              <a:t>  </a:t>
            </a:r>
            <a:r>
              <a:rPr lang="en-US" sz="2800" b="1" u="none" strike="noStrike" baseline="0" dirty="0">
                <a:solidFill>
                  <a:schemeClr val="bg1"/>
                </a:solidFill>
                <a:latin typeface="Calibri" panose="020F0502020204030204" pitchFamily="34" charset="0"/>
                <a:cs typeface="Calibri" panose="020F0502020204030204" pitchFamily="34" charset="0"/>
              </a:rPr>
              <a:t>5  Let your conduct be without covetousness; be content with such things as you have. For He Himself has said, "I will never leave you nor forsake you."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6  So we may boldly say: "The Lord is my helper; I will not fear. What can man do to me“</a:t>
            </a:r>
          </a:p>
          <a:p>
            <a:pPr marR="0" algn="just" rtl="0"/>
            <a:r>
              <a:rPr lang="en-US" sz="2800" b="1" dirty="0">
                <a:solidFill>
                  <a:schemeClr val="bg1"/>
                </a:solidFill>
                <a:latin typeface="Calibri" panose="020F0502020204030204" pitchFamily="34" charset="0"/>
                <a:cs typeface="Calibri" panose="020F0502020204030204" pitchFamily="34" charset="0"/>
              </a:rPr>
              <a:t>							Hebrews 13:5-6</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745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603163"/>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Christ Is In The Midst of Us—His Tabernacle/Temple</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39351"/>
            <a:ext cx="11332723" cy="2785378"/>
          </a:xfrm>
          <a:prstGeom prst="rect">
            <a:avLst/>
          </a:prstGeom>
          <a:noFill/>
        </p:spPr>
        <p:txBody>
          <a:bodyPr wrap="square" rtlCol="0">
            <a:spAutoFit/>
          </a:bodyPr>
          <a:lstStyle/>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  18  And Jesus came and spoke to them, saying, "All authority has been given to Me in heaven and on earth. </a:t>
            </a:r>
          </a:p>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  19  Go therefore and make disciples of all the nations, baptizing them in the name of the Father and of the Son and of the Holy Spirit, </a:t>
            </a:r>
          </a:p>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Mat 28:20  teaching them to observe all things that I have commanded you; and lo, I am with you always, even to the end of the age." Amen. </a:t>
            </a:r>
            <a:r>
              <a:rPr lang="en-US" sz="2500" b="1" dirty="0">
                <a:solidFill>
                  <a:schemeClr val="bg1"/>
                </a:solidFill>
                <a:latin typeface="Calibri" panose="020F0502020204030204" pitchFamily="34" charset="0"/>
                <a:cs typeface="Calibri" panose="020F0502020204030204" pitchFamily="34" charset="0"/>
              </a:rPr>
              <a:t>												Matt. 28:18-20</a:t>
            </a:r>
            <a:endParaRPr lang="en-US" sz="25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20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603163"/>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Christ Is In The Midst of Us—His Tabernacle/Temple</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39351"/>
            <a:ext cx="11332723" cy="5093702"/>
          </a:xfrm>
          <a:prstGeom prst="rect">
            <a:avLst/>
          </a:prstGeom>
          <a:noFill/>
        </p:spPr>
        <p:txBody>
          <a:bodyPr wrap="square" rtlCol="0">
            <a:spAutoFit/>
          </a:bodyPr>
          <a:lstStyle/>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  18  And Jesus came and spoke to them, saying, "All authority has been given to Me in heaven and on earth. </a:t>
            </a:r>
          </a:p>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  19  Go therefore and make disciples of all the nations, baptizing them in the name of the Father and of the Son and of the Holy Spirit, </a:t>
            </a:r>
          </a:p>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Mat 28:20  teaching them to observe all things that I have commanded you; and lo, I am with you always, even to the end of the age." Amen. </a:t>
            </a:r>
            <a:r>
              <a:rPr lang="en-US" sz="2500" b="1" dirty="0">
                <a:solidFill>
                  <a:schemeClr val="bg1"/>
                </a:solidFill>
                <a:latin typeface="Calibri" panose="020F0502020204030204" pitchFamily="34" charset="0"/>
                <a:cs typeface="Calibri" panose="020F0502020204030204" pitchFamily="34" charset="0"/>
              </a:rPr>
              <a:t>												Matt. 28:18-20</a:t>
            </a:r>
          </a:p>
          <a:p>
            <a:pPr marR="0" algn="just" rtl="0"/>
            <a:endParaRPr lang="en-US" sz="25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  11  For both He who sanctifies and those who are being sanctified are all of one, for which reason He is not ashamed to call them brethren, </a:t>
            </a:r>
          </a:p>
          <a:p>
            <a:pPr marR="0" algn="just" rtl="0"/>
            <a:r>
              <a:rPr lang="en-US" sz="2500" b="1" u="none" strike="noStrike" baseline="0" dirty="0">
                <a:solidFill>
                  <a:schemeClr val="bg1"/>
                </a:solidFill>
                <a:latin typeface="Calibri" panose="020F0502020204030204" pitchFamily="34" charset="0"/>
                <a:cs typeface="Calibri" panose="020F0502020204030204" pitchFamily="34" charset="0"/>
              </a:rPr>
              <a:t>  12  saying: "I will declare Your name to My brethren; in the midst of the assembly I will sing praise to You.“</a:t>
            </a:r>
          </a:p>
          <a:p>
            <a:pPr marR="0" algn="just" rtl="0"/>
            <a:r>
              <a:rPr lang="en-US" sz="2500" b="1" dirty="0">
                <a:solidFill>
                  <a:schemeClr val="bg1"/>
                </a:solidFill>
                <a:latin typeface="Calibri" panose="020F0502020204030204" pitchFamily="34" charset="0"/>
                <a:cs typeface="Calibri" panose="020F0502020204030204" pitchFamily="34" charset="0"/>
              </a:rPr>
              <a:t>							Heb. 2:11-12</a:t>
            </a:r>
            <a:endParaRPr lang="en-US" sz="25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96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buClr>
                <a:schemeClr val="bg1"/>
              </a:buClr>
            </a:pPr>
            <a:r>
              <a:rPr lang="en-US" sz="4000" b="1" dirty="0">
                <a:solidFill>
                  <a:srgbClr val="FFFF00"/>
                </a:solidFill>
                <a:latin typeface="Calibri" panose="020F0502020204030204" pitchFamily="34" charset="0"/>
                <a:cs typeface="Calibri" panose="020F0502020204030204" pitchFamily="34" charset="0"/>
              </a:rPr>
              <a:t>Blessings Because He Is In Our Midst</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2062103"/>
          </a:xfrm>
          <a:prstGeom prst="rect">
            <a:avLst/>
          </a:prstGeom>
          <a:noFill/>
        </p:spPr>
        <p:txBody>
          <a:bodyPr wrap="square" rtlCol="0">
            <a:spAutoFit/>
          </a:bodyPr>
          <a:lstStyle/>
          <a:p>
            <a:pPr marL="282575" marR="0" indent="-282575" algn="just" rtl="0">
              <a:buClr>
                <a:schemeClr val="bg1"/>
              </a:buClr>
              <a:buFont typeface="Arial" panose="020B0604020202020204" pitchFamily="34" charset="0"/>
              <a:buChar char="•"/>
            </a:pP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3200" b="1" u="none" strike="noStrike" baseline="0" dirty="0">
                <a:solidFill>
                  <a:schemeClr val="bg1"/>
                </a:solidFill>
                <a:latin typeface="Calibri" panose="020F0502020204030204" pitchFamily="34" charset="0"/>
                <a:cs typeface="Calibri" panose="020F0502020204030204" pitchFamily="34" charset="0"/>
              </a:rPr>
              <a:t>Fellowship with God</a:t>
            </a:r>
          </a:p>
          <a:p>
            <a:pPr marL="282575" marR="0" indent="-282575" algn="just" rtl="0">
              <a:buClr>
                <a:schemeClr val="bg1"/>
              </a:buClr>
              <a:buFont typeface="Arial" panose="020B0604020202020204" pitchFamily="34" charset="0"/>
              <a:buChar char="•"/>
            </a:pPr>
            <a:endParaRPr lang="en-US" sz="2400" b="1" u="none" strike="noStrike" baseline="0" dirty="0">
              <a:solidFill>
                <a:schemeClr val="bg1"/>
              </a:solidFill>
              <a:latin typeface="Calibri" panose="020F0502020204030204" pitchFamily="34" charset="0"/>
              <a:cs typeface="Calibri" panose="020F0502020204030204" pitchFamily="34" charset="0"/>
            </a:endParaRPr>
          </a:p>
          <a:p>
            <a:pPr algn="just">
              <a:buClr>
                <a:schemeClr val="bg1"/>
              </a:buClr>
            </a:pPr>
            <a:r>
              <a:rPr lang="en-US" sz="2400" b="1" u="none" strike="noStrike" baseline="0" dirty="0">
                <a:solidFill>
                  <a:schemeClr val="bg1"/>
                </a:solidFill>
                <a:latin typeface="Calibri" panose="020F0502020204030204" pitchFamily="34" charset="0"/>
                <a:cs typeface="Calibri" panose="020F0502020204030204" pitchFamily="34" charset="0"/>
              </a:rPr>
              <a:t>  7  But if we walk in the light as He is in the light, we have fellowship with one another, and the blood of Jesus Christ His Son cleanses us from all sin. </a:t>
            </a:r>
          </a:p>
          <a:p>
            <a:pPr algn="just">
              <a:buClr>
                <a:schemeClr val="bg1"/>
              </a:buClr>
            </a:pPr>
            <a:r>
              <a:rPr lang="en-US" sz="2400" b="1" dirty="0">
                <a:solidFill>
                  <a:schemeClr val="bg1"/>
                </a:solidFill>
                <a:latin typeface="Calibri" panose="020F0502020204030204" pitchFamily="34" charset="0"/>
                <a:cs typeface="Calibri" panose="020F0502020204030204" pitchFamily="34" charset="0"/>
              </a:rPr>
              <a:t>							1 John 1:7</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70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marL="571500" indent="-571500" algn="ctr">
              <a:buClr>
                <a:schemeClr val="bg1"/>
              </a:buClr>
              <a:buFont typeface="Arial" panose="020B0604020202020204" pitchFamily="34" charset="0"/>
              <a:buChar char="•"/>
            </a:pPr>
            <a:r>
              <a:rPr lang="en-US" sz="4000" b="1" dirty="0">
                <a:solidFill>
                  <a:srgbClr val="FFFF00"/>
                </a:solidFill>
                <a:latin typeface="Calibri" panose="020F0502020204030204" pitchFamily="34" charset="0"/>
                <a:cs typeface="Calibri" panose="020F0502020204030204" pitchFamily="34" charset="0"/>
              </a:rPr>
              <a:t>Blessings Because He Is In Our Midst</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58807"/>
            <a:ext cx="11332723" cy="5201424"/>
          </a:xfrm>
          <a:prstGeom prst="rect">
            <a:avLst/>
          </a:prstGeom>
          <a:noFill/>
        </p:spPr>
        <p:txBody>
          <a:bodyPr wrap="square" rtlCol="0">
            <a:spAutoFit/>
          </a:bodyPr>
          <a:lstStyle/>
          <a:p>
            <a:pPr marL="282575" marR="0" indent="-282575" algn="just" rtl="0">
              <a:buClr>
                <a:schemeClr val="bg1"/>
              </a:buClr>
              <a:buFont typeface="Arial" panose="020B0604020202020204" pitchFamily="34" charset="0"/>
              <a:buChar char="•"/>
            </a:pP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3200" b="1" u="none" strike="noStrike" baseline="0" dirty="0">
                <a:solidFill>
                  <a:schemeClr val="bg1"/>
                </a:solidFill>
                <a:latin typeface="Calibri" panose="020F0502020204030204" pitchFamily="34" charset="0"/>
                <a:cs typeface="Calibri" panose="020F0502020204030204" pitchFamily="34" charset="0"/>
              </a:rPr>
              <a:t>Fellowship with God</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Eternal salvation, forgiveness redemption</a:t>
            </a:r>
            <a:endParaRPr lang="en-US" sz="3200" b="1" u="none" strike="noStrike" baseline="0" dirty="0">
              <a:solidFill>
                <a:schemeClr val="bg1"/>
              </a:solidFill>
              <a:latin typeface="Calibri" panose="020F0502020204030204" pitchFamily="34" charset="0"/>
              <a:cs typeface="Calibri" panose="020F0502020204030204" pitchFamily="34" charset="0"/>
            </a:endParaRPr>
          </a:p>
          <a:p>
            <a:pPr marL="282575" marR="0" indent="-282575" algn="just" rtl="0">
              <a:buClr>
                <a:schemeClr val="bg1"/>
              </a:buClr>
              <a:buFont typeface="Arial" panose="020B0604020202020204" pitchFamily="34" charset="0"/>
              <a:buChar char="•"/>
            </a:pPr>
            <a:endParaRPr lang="en-US" sz="24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  Blessed be the God and Father of our Lord Jesus Christ, who has blessed us with </a:t>
            </a:r>
            <a:r>
              <a:rPr lang="en-US" sz="2400" b="1" u="none" strike="noStrike" baseline="0" dirty="0">
                <a:solidFill>
                  <a:srgbClr val="FFFF00"/>
                </a:solidFill>
                <a:latin typeface="Calibri" panose="020F0502020204030204" pitchFamily="34" charset="0"/>
                <a:cs typeface="Calibri" panose="020F0502020204030204" pitchFamily="34" charset="0"/>
              </a:rPr>
              <a:t>every spiritual blessing </a:t>
            </a:r>
            <a:r>
              <a:rPr lang="en-US" sz="2400" b="1" u="none" strike="noStrike" baseline="0" dirty="0">
                <a:solidFill>
                  <a:schemeClr val="bg1"/>
                </a:solidFill>
                <a:latin typeface="Calibri" panose="020F0502020204030204" pitchFamily="34" charset="0"/>
                <a:cs typeface="Calibri" panose="020F0502020204030204" pitchFamily="34" charset="0"/>
              </a:rPr>
              <a:t>in the heavenly places in Christ,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4  just as </a:t>
            </a:r>
            <a:r>
              <a:rPr lang="en-US" sz="2400" b="1" u="none" strike="noStrike" baseline="0" dirty="0">
                <a:solidFill>
                  <a:srgbClr val="FFFF00"/>
                </a:solidFill>
                <a:latin typeface="Calibri" panose="020F0502020204030204" pitchFamily="34" charset="0"/>
                <a:cs typeface="Calibri" panose="020F0502020204030204" pitchFamily="34" charset="0"/>
              </a:rPr>
              <a:t>He chose us </a:t>
            </a:r>
            <a:r>
              <a:rPr lang="en-US" sz="2400" b="1" u="none" strike="noStrike" baseline="0" dirty="0">
                <a:solidFill>
                  <a:schemeClr val="bg1"/>
                </a:solidFill>
                <a:latin typeface="Calibri" panose="020F0502020204030204" pitchFamily="34" charset="0"/>
                <a:cs typeface="Calibri" panose="020F0502020204030204" pitchFamily="34" charset="0"/>
              </a:rPr>
              <a:t>in Him before the foundation of the world, that we should be holy and without blame before Him in love,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5  having predestined us to </a:t>
            </a:r>
            <a:r>
              <a:rPr lang="en-US" sz="2400" b="1" u="none" strike="noStrike" baseline="0" dirty="0">
                <a:solidFill>
                  <a:srgbClr val="FFFF00"/>
                </a:solidFill>
                <a:latin typeface="Calibri" panose="020F0502020204030204" pitchFamily="34" charset="0"/>
                <a:cs typeface="Calibri" panose="020F0502020204030204" pitchFamily="34" charset="0"/>
              </a:rPr>
              <a:t>adoption as sons </a:t>
            </a:r>
            <a:r>
              <a:rPr lang="en-US" sz="2400" b="1" u="none" strike="noStrike" baseline="0" dirty="0">
                <a:solidFill>
                  <a:schemeClr val="bg1"/>
                </a:solidFill>
                <a:latin typeface="Calibri" panose="020F0502020204030204" pitchFamily="34" charset="0"/>
                <a:cs typeface="Calibri" panose="020F0502020204030204" pitchFamily="34" charset="0"/>
              </a:rPr>
              <a:t>by Jesus Christ to Himself, according to the good pleasure of His will,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6  to the praise of the glory of His grace, by which </a:t>
            </a:r>
            <a:r>
              <a:rPr lang="en-US" sz="2400" b="1" u="none" strike="noStrike" baseline="0" dirty="0">
                <a:solidFill>
                  <a:srgbClr val="FFFF00"/>
                </a:solidFill>
                <a:latin typeface="Calibri" panose="020F0502020204030204" pitchFamily="34" charset="0"/>
                <a:cs typeface="Calibri" panose="020F0502020204030204" pitchFamily="34" charset="0"/>
              </a:rPr>
              <a:t>He made us accepted </a:t>
            </a:r>
            <a:r>
              <a:rPr lang="en-US" sz="2400" b="1" u="none" strike="noStrike" baseline="0" dirty="0">
                <a:solidFill>
                  <a:schemeClr val="bg1"/>
                </a:solidFill>
                <a:latin typeface="Calibri" panose="020F0502020204030204" pitchFamily="34" charset="0"/>
                <a:cs typeface="Calibri" panose="020F0502020204030204" pitchFamily="34" charset="0"/>
              </a:rPr>
              <a:t>in the Beloved.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7  In Him </a:t>
            </a:r>
            <a:r>
              <a:rPr lang="en-US" sz="2400" b="1" u="none" strike="noStrike" baseline="0" dirty="0">
                <a:solidFill>
                  <a:srgbClr val="FFFF00"/>
                </a:solidFill>
                <a:latin typeface="Calibri" panose="020F0502020204030204" pitchFamily="34" charset="0"/>
                <a:cs typeface="Calibri" panose="020F0502020204030204" pitchFamily="34" charset="0"/>
              </a:rPr>
              <a:t>we have redemption </a:t>
            </a:r>
            <a:r>
              <a:rPr lang="en-US" sz="2400" b="1" u="none" strike="noStrike" baseline="0" dirty="0">
                <a:solidFill>
                  <a:schemeClr val="bg1"/>
                </a:solidFill>
                <a:latin typeface="Calibri" panose="020F0502020204030204" pitchFamily="34" charset="0"/>
                <a:cs typeface="Calibri" panose="020F0502020204030204" pitchFamily="34" charset="0"/>
              </a:rPr>
              <a:t>through His blood, </a:t>
            </a:r>
            <a:r>
              <a:rPr lang="en-US" sz="2400" b="1" u="none" strike="noStrike" baseline="0" dirty="0">
                <a:solidFill>
                  <a:srgbClr val="FFFF00"/>
                </a:solidFill>
                <a:latin typeface="Calibri" panose="020F0502020204030204" pitchFamily="34" charset="0"/>
                <a:cs typeface="Calibri" panose="020F0502020204030204" pitchFamily="34" charset="0"/>
              </a:rPr>
              <a:t>the forgiveness of sins</a:t>
            </a:r>
            <a:r>
              <a:rPr lang="en-US" sz="2400" b="1" u="none" strike="noStrike" baseline="0" dirty="0">
                <a:solidFill>
                  <a:schemeClr val="bg1"/>
                </a:solidFill>
                <a:latin typeface="Calibri" panose="020F0502020204030204" pitchFamily="34" charset="0"/>
                <a:cs typeface="Calibri" panose="020F0502020204030204" pitchFamily="34" charset="0"/>
              </a:rPr>
              <a:t>, according to the riches of </a:t>
            </a:r>
            <a:r>
              <a:rPr lang="en-US" sz="2400" b="1" u="none" strike="noStrike" baseline="0" dirty="0">
                <a:solidFill>
                  <a:srgbClr val="FFFF00"/>
                </a:solidFill>
                <a:latin typeface="Calibri" panose="020F0502020204030204" pitchFamily="34" charset="0"/>
                <a:cs typeface="Calibri" panose="020F0502020204030204" pitchFamily="34" charset="0"/>
              </a:rPr>
              <a:t>His grace</a:t>
            </a:r>
            <a:r>
              <a:rPr lang="en-US" sz="2400" b="1" u="none" strike="noStrike" baseline="0" dirty="0">
                <a:solidFill>
                  <a:schemeClr val="bg1"/>
                </a:solidFill>
                <a:latin typeface="Calibri" panose="020F0502020204030204" pitchFamily="34" charset="0"/>
                <a:cs typeface="Calibri" panose="020F0502020204030204" pitchFamily="34" charset="0"/>
              </a:rPr>
              <a:t>. </a:t>
            </a:r>
          </a:p>
          <a:p>
            <a:pPr marR="0" algn="just" rtl="0"/>
            <a:r>
              <a:rPr lang="en-US" sz="2400" b="1" dirty="0">
                <a:solidFill>
                  <a:schemeClr val="bg1"/>
                </a:solidFill>
                <a:latin typeface="Calibri" panose="020F0502020204030204" pitchFamily="34" charset="0"/>
                <a:cs typeface="Calibri" panose="020F0502020204030204" pitchFamily="34" charset="0"/>
              </a:rPr>
              <a:t>							Eph. 1:3-7</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045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marL="571500" indent="-571500" algn="ctr">
              <a:buClr>
                <a:schemeClr val="bg1"/>
              </a:buClr>
              <a:buFont typeface="Arial" panose="020B0604020202020204" pitchFamily="34" charset="0"/>
              <a:buChar char="•"/>
            </a:pPr>
            <a:r>
              <a:rPr lang="en-US" sz="4000" b="1" dirty="0">
                <a:solidFill>
                  <a:srgbClr val="FFFF00"/>
                </a:solidFill>
                <a:latin typeface="Calibri" panose="020F0502020204030204" pitchFamily="34" charset="0"/>
                <a:cs typeface="Calibri" panose="020F0502020204030204" pitchFamily="34" charset="0"/>
              </a:rPr>
              <a:t>Blessings Because He Is In Our Midst</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3785652"/>
          </a:xfrm>
          <a:prstGeom prst="rect">
            <a:avLst/>
          </a:prstGeom>
          <a:noFill/>
        </p:spPr>
        <p:txBody>
          <a:bodyPr wrap="square" rtlCol="0">
            <a:spAutoFit/>
          </a:bodyPr>
          <a:lstStyle/>
          <a:p>
            <a:pPr marL="282575" marR="0" indent="-282575" algn="just" rtl="0">
              <a:buClr>
                <a:schemeClr val="bg1"/>
              </a:buClr>
              <a:buFont typeface="Arial" panose="020B0604020202020204" pitchFamily="34" charset="0"/>
              <a:buChar char="•"/>
            </a:pP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3200" b="1" u="none" strike="noStrike" baseline="0" dirty="0">
                <a:solidFill>
                  <a:schemeClr val="bg1"/>
                </a:solidFill>
                <a:latin typeface="Calibri" panose="020F0502020204030204" pitchFamily="34" charset="0"/>
                <a:cs typeface="Calibri" panose="020F0502020204030204" pitchFamily="34" charset="0"/>
              </a:rPr>
              <a:t>Fellowship with God</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Eternal salvation, forgiveness redemption</a:t>
            </a:r>
          </a:p>
          <a:p>
            <a:pPr marL="282575" marR="0" indent="-282575" algn="just" rtl="0">
              <a:buClr>
                <a:schemeClr val="bg1"/>
              </a:buClr>
              <a:buFont typeface="Arial" panose="020B0604020202020204" pitchFamily="34" charset="0"/>
              <a:buChar char="•"/>
            </a:pPr>
            <a:r>
              <a:rPr lang="en-US" sz="3200" b="1" u="none" strike="noStrike" baseline="0" dirty="0">
                <a:solidFill>
                  <a:schemeClr val="bg1"/>
                </a:solidFill>
                <a:latin typeface="Calibri" panose="020F0502020204030204" pitchFamily="34" charset="0"/>
                <a:cs typeface="Calibri" panose="020F0502020204030204" pitchFamily="34" charset="0"/>
              </a:rPr>
              <a:t> Victory over sin and Satan</a:t>
            </a:r>
          </a:p>
          <a:p>
            <a:pPr marR="0" algn="just" rtl="0">
              <a:buClr>
                <a:schemeClr val="bg1"/>
              </a:buClr>
            </a:pPr>
            <a:endParaRPr lang="en-US" sz="24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4  For whatever is born of God overcomes the world. And this is the victory that has overcome the world—our faith.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5  Who is he who overcomes the world, but he who believes that Jesus is the Son of God? </a:t>
            </a:r>
          </a:p>
          <a:p>
            <a:pPr marR="0" algn="just" rtl="0"/>
            <a:r>
              <a:rPr lang="en-US" sz="2400" b="1" dirty="0">
                <a:solidFill>
                  <a:schemeClr val="bg1"/>
                </a:solidFill>
                <a:latin typeface="Calibri" panose="020F0502020204030204" pitchFamily="34" charset="0"/>
                <a:cs typeface="Calibri" panose="020F0502020204030204" pitchFamily="34" charset="0"/>
              </a:rPr>
              <a:t>							1 John 5:4-5</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504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marL="571500" indent="-571500" algn="ctr">
              <a:buClr>
                <a:schemeClr val="bg1"/>
              </a:buClr>
              <a:buFont typeface="Arial" panose="020B0604020202020204" pitchFamily="34" charset="0"/>
              <a:buChar char="•"/>
            </a:pPr>
            <a:r>
              <a:rPr lang="en-US" sz="4000" b="1" dirty="0">
                <a:solidFill>
                  <a:srgbClr val="FFFF00"/>
                </a:solidFill>
                <a:latin typeface="Calibri" panose="020F0502020204030204" pitchFamily="34" charset="0"/>
                <a:cs typeface="Calibri" panose="020F0502020204030204" pitchFamily="34" charset="0"/>
              </a:rPr>
              <a:t>Blessings Because He Is In Our Midst</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6370975"/>
          </a:xfrm>
          <a:prstGeom prst="rect">
            <a:avLst/>
          </a:prstGeom>
          <a:noFill/>
        </p:spPr>
        <p:txBody>
          <a:bodyPr wrap="square" rtlCol="0">
            <a:spAutoFit/>
          </a:bodyPr>
          <a:lstStyle/>
          <a:p>
            <a:pPr marL="282575" marR="0" indent="-282575" algn="just" rtl="0">
              <a:buClr>
                <a:schemeClr val="bg1"/>
              </a:buClr>
              <a:buFont typeface="Arial" panose="020B0604020202020204" pitchFamily="34" charset="0"/>
              <a:buChar char="•"/>
            </a:pP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3200" b="1" u="none" strike="noStrike" baseline="0" dirty="0">
                <a:solidFill>
                  <a:schemeClr val="bg1"/>
                </a:solidFill>
                <a:latin typeface="Calibri" panose="020F0502020204030204" pitchFamily="34" charset="0"/>
                <a:cs typeface="Calibri" panose="020F0502020204030204" pitchFamily="34" charset="0"/>
              </a:rPr>
              <a:t>Fellowship with God</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Eternal salvation, forgiveness redemption</a:t>
            </a:r>
          </a:p>
          <a:p>
            <a:pPr marL="282575" marR="0" indent="-282575" algn="just" rtl="0">
              <a:buClr>
                <a:schemeClr val="bg1"/>
              </a:buClr>
              <a:buFont typeface="Arial" panose="020B0604020202020204" pitchFamily="34" charset="0"/>
              <a:buChar char="•"/>
            </a:pPr>
            <a:r>
              <a:rPr lang="en-US" sz="3200" b="1" u="none" strike="noStrike" baseline="0" dirty="0">
                <a:solidFill>
                  <a:schemeClr val="bg1"/>
                </a:solidFill>
                <a:latin typeface="Calibri" panose="020F0502020204030204" pitchFamily="34" charset="0"/>
                <a:cs typeface="Calibri" panose="020F0502020204030204" pitchFamily="34" charset="0"/>
              </a:rPr>
              <a:t> Victory over sin and Satan</a:t>
            </a:r>
          </a:p>
          <a:p>
            <a:pPr marR="0" algn="just" rtl="0">
              <a:buClr>
                <a:schemeClr val="bg1"/>
              </a:buClr>
            </a:pPr>
            <a:endParaRPr lang="en-US" sz="24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31  What then shall we say to these things? If God is for us, who can be against us?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32  He who did not spare His own Son, but delivered Him up for us all, how shall He not with Him also freely give us all things? . .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35  Who shall separate us from the love of Christ? Shall tribulation, or distress, or persecution, or famine, or nakedness, or peril, or sword? . .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37  Yet in all these things we are more than conquerors through Him who loved us.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38  For I am persuaded that neither death nor life, nor angels nor principalities nor powers, nor things present nor things to come,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39  nor height nor depth, nor any other created thing, shall be able to separate us from the love of God which is in Christ Jesus our Lord.   </a:t>
            </a:r>
            <a:r>
              <a:rPr lang="en-US" sz="2400" b="1" dirty="0">
                <a:solidFill>
                  <a:schemeClr val="bg1"/>
                </a:solidFill>
                <a:latin typeface="Calibri" panose="020F0502020204030204" pitchFamily="34" charset="0"/>
                <a:cs typeface="Calibri" panose="020F0502020204030204" pitchFamily="34" charset="0"/>
              </a:rPr>
              <a:t>		Rom. 8:31-39</a:t>
            </a:r>
            <a:endParaRPr lang="en-US" sz="2400" b="1" u="none" strike="noStrike" baseline="0" dirty="0">
              <a:solidFill>
                <a:schemeClr val="bg1"/>
              </a:solidFill>
              <a:latin typeface="Calibri" panose="020F0502020204030204" pitchFamily="34" charset="0"/>
              <a:cs typeface="Calibri" panose="020F0502020204030204" pitchFamily="34" charset="0"/>
            </a:endParaRPr>
          </a:p>
          <a:p>
            <a:pPr marR="0" algn="just" rtl="0"/>
            <a:endParaRPr lang="en-US" sz="24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400" b="1" dirty="0">
                <a:solidFill>
                  <a:schemeClr val="bg1"/>
                </a:solidFill>
                <a:latin typeface="Calibri" panose="020F0502020204030204" pitchFamily="34" charset="0"/>
                <a:cs typeface="Calibri" panose="020F0502020204030204" pitchFamily="34" charset="0"/>
              </a:rPr>
              <a:t>					</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477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marL="571500" indent="-571500" algn="ctr">
              <a:buClr>
                <a:schemeClr val="bg1"/>
              </a:buClr>
              <a:buFont typeface="Arial" panose="020B0604020202020204" pitchFamily="34" charset="0"/>
              <a:buChar char="•"/>
            </a:pPr>
            <a:r>
              <a:rPr lang="en-US" sz="4000" b="1" dirty="0">
                <a:solidFill>
                  <a:srgbClr val="FFFF00"/>
                </a:solidFill>
                <a:latin typeface="Calibri" panose="020F0502020204030204" pitchFamily="34" charset="0"/>
                <a:cs typeface="Calibri" panose="020F0502020204030204" pitchFamily="34" charset="0"/>
              </a:rPr>
              <a:t>Blessings Because He Is In Our Midst</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139869"/>
          </a:xfrm>
          <a:prstGeom prst="rect">
            <a:avLst/>
          </a:prstGeom>
          <a:noFill/>
        </p:spPr>
        <p:txBody>
          <a:bodyPr wrap="square" rtlCol="0">
            <a:spAutoFit/>
          </a:bodyPr>
          <a:lstStyle/>
          <a:p>
            <a:pPr marL="282575" marR="0" indent="-282575" algn="just" rtl="0">
              <a:buClr>
                <a:schemeClr val="bg1"/>
              </a:buClr>
              <a:buFont typeface="Arial" panose="020B0604020202020204" pitchFamily="34" charset="0"/>
              <a:buChar char="•"/>
            </a:pP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3200" b="1" u="none" strike="noStrike" baseline="0" dirty="0">
                <a:solidFill>
                  <a:schemeClr val="bg1"/>
                </a:solidFill>
                <a:latin typeface="Calibri" panose="020F0502020204030204" pitchFamily="34" charset="0"/>
                <a:cs typeface="Calibri" panose="020F0502020204030204" pitchFamily="34" charset="0"/>
              </a:rPr>
              <a:t>Fellowship with God</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Eternal salvation, forgiveness redemption</a:t>
            </a:r>
          </a:p>
          <a:p>
            <a:pPr marL="282575" marR="0" indent="-282575" algn="just" rtl="0">
              <a:buClr>
                <a:schemeClr val="bg1"/>
              </a:buClr>
              <a:buFont typeface="Arial" panose="020B0604020202020204" pitchFamily="34" charset="0"/>
              <a:buChar char="•"/>
            </a:pPr>
            <a:r>
              <a:rPr lang="en-US" sz="3200" b="1" u="none" strike="noStrike" baseline="0" dirty="0">
                <a:solidFill>
                  <a:schemeClr val="bg1"/>
                </a:solidFill>
                <a:latin typeface="Calibri" panose="020F0502020204030204" pitchFamily="34" charset="0"/>
                <a:cs typeface="Calibri" panose="020F0502020204030204" pitchFamily="34" charset="0"/>
              </a:rPr>
              <a:t> Victory over sin and Satan</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Security and providence</a:t>
            </a:r>
          </a:p>
          <a:p>
            <a:pPr marR="0" algn="just" rtl="0">
              <a:buClr>
                <a:schemeClr val="bg1"/>
              </a:buClr>
            </a:pPr>
            <a:endParaRPr lang="en-US" sz="3200" b="1" u="none" strike="noStrike" baseline="0" dirty="0">
              <a:solidFill>
                <a:schemeClr val="bg1"/>
              </a:solidFill>
              <a:latin typeface="Calibri" panose="020F0502020204030204" pitchFamily="34" charset="0"/>
              <a:cs typeface="Calibri" panose="020F0502020204030204" pitchFamily="34" charset="0"/>
            </a:endParaRPr>
          </a:p>
          <a:p>
            <a:pPr marR="0" algn="just" rtl="0">
              <a:buClr>
                <a:schemeClr val="bg1"/>
              </a:buClr>
            </a:pPr>
            <a:endParaRPr lang="en-US" sz="2400" b="1" u="none" strike="noStrike" baseline="0" dirty="0">
              <a:solidFill>
                <a:schemeClr val="bg1"/>
              </a:solidFill>
              <a:latin typeface="Calibri" panose="020F0502020204030204" pitchFamily="34" charset="0"/>
              <a:cs typeface="Calibri" panose="020F0502020204030204" pitchFamily="34" charset="0"/>
            </a:endParaRP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27  My sheep hear My voice, and I know them, and they follow Me.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28  And I give them eternal life, and they shall never perish; neither shall anyone snatch them out of My hand. </a:t>
            </a:r>
          </a:p>
          <a:p>
            <a:pPr marR="0" algn="just" rtl="0"/>
            <a:r>
              <a:rPr lang="en-US" sz="2400" b="1" u="none" strike="noStrike" baseline="0" dirty="0">
                <a:solidFill>
                  <a:schemeClr val="bg1"/>
                </a:solidFill>
                <a:latin typeface="Calibri" panose="020F0502020204030204" pitchFamily="34" charset="0"/>
                <a:cs typeface="Calibri" panose="020F0502020204030204" pitchFamily="34" charset="0"/>
              </a:rPr>
              <a:t> 29  My Father, who has given them to Me, is greater than all; and no one is able to snatch them out of My Father's hand. </a:t>
            </a:r>
          </a:p>
          <a:p>
            <a:pPr marR="0" algn="just" rtl="0"/>
            <a:r>
              <a:rPr lang="en-US" sz="2400" b="1" dirty="0">
                <a:solidFill>
                  <a:schemeClr val="bg1"/>
                </a:solidFill>
                <a:latin typeface="Calibri" panose="020F0502020204030204" pitchFamily="34" charset="0"/>
                <a:cs typeface="Calibri" panose="020F0502020204030204" pitchFamily="34" charset="0"/>
              </a:rPr>
              <a:t>						John 10:27-29</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464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marL="571500" indent="-571500" algn="ctr">
              <a:buClr>
                <a:schemeClr val="bg1"/>
              </a:buClr>
              <a:buFont typeface="Arial" panose="020B0604020202020204" pitchFamily="34" charset="0"/>
              <a:buChar char="•"/>
            </a:pPr>
            <a:r>
              <a:rPr lang="en-US" sz="4000" b="1" dirty="0">
                <a:solidFill>
                  <a:srgbClr val="FFFF00"/>
                </a:solidFill>
                <a:latin typeface="Calibri" panose="020F0502020204030204" pitchFamily="34" charset="0"/>
                <a:cs typeface="Calibri" panose="020F0502020204030204" pitchFamily="34" charset="0"/>
              </a:rPr>
              <a:t>Blessings Because He Is In Our Midst</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755422"/>
          </a:xfrm>
          <a:prstGeom prst="rect">
            <a:avLst/>
          </a:prstGeom>
          <a:noFill/>
        </p:spPr>
        <p:txBody>
          <a:bodyPr wrap="square" rtlCol="0">
            <a:spAutoFit/>
          </a:bodyPr>
          <a:lstStyle/>
          <a:p>
            <a:pPr marL="282575" marR="0" indent="-282575" algn="just" rtl="0">
              <a:buClr>
                <a:schemeClr val="bg1"/>
              </a:buClr>
              <a:buFont typeface="Arial" panose="020B0604020202020204" pitchFamily="34" charset="0"/>
              <a:buChar char="•"/>
            </a:pP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3200" b="1" u="none" strike="noStrike" baseline="0" dirty="0">
                <a:solidFill>
                  <a:schemeClr val="bg1"/>
                </a:solidFill>
                <a:latin typeface="Calibri" panose="020F0502020204030204" pitchFamily="34" charset="0"/>
                <a:cs typeface="Calibri" panose="020F0502020204030204" pitchFamily="34" charset="0"/>
              </a:rPr>
              <a:t>Fellowship with God</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Eternal salvation, forgiveness redemption</a:t>
            </a:r>
          </a:p>
          <a:p>
            <a:pPr marL="282575" marR="0" indent="-282575" algn="just" rtl="0">
              <a:buClr>
                <a:schemeClr val="bg1"/>
              </a:buClr>
              <a:buFont typeface="Arial" panose="020B0604020202020204" pitchFamily="34" charset="0"/>
              <a:buChar char="•"/>
            </a:pPr>
            <a:r>
              <a:rPr lang="en-US" sz="3200" b="1" u="none" strike="noStrike" baseline="0" dirty="0">
                <a:solidFill>
                  <a:schemeClr val="bg1"/>
                </a:solidFill>
                <a:latin typeface="Calibri" panose="020F0502020204030204" pitchFamily="34" charset="0"/>
                <a:cs typeface="Calibri" panose="020F0502020204030204" pitchFamily="34" charset="0"/>
              </a:rPr>
              <a:t> Victory over sin and Satan</a:t>
            </a:r>
          </a:p>
          <a:p>
            <a:pPr marL="282575" marR="0" indent="-282575" algn="just" rtl="0">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 Security and providence</a:t>
            </a:r>
          </a:p>
          <a:p>
            <a:pPr marR="0" algn="just" rtl="0">
              <a:buClr>
                <a:schemeClr val="bg1"/>
              </a:buClr>
            </a:pPr>
            <a:endParaRPr lang="en-US" sz="2400" b="1" u="none" strike="noStrike" baseline="0" dirty="0">
              <a:solidFill>
                <a:schemeClr val="bg1"/>
              </a:solidFill>
              <a:latin typeface="Calibri" panose="020F0502020204030204" pitchFamily="34" charset="0"/>
              <a:cs typeface="Calibri" panose="020F0502020204030204" pitchFamily="34" charset="0"/>
            </a:endParaRPr>
          </a:p>
          <a:p>
            <a:pPr algn="just"/>
            <a:r>
              <a:rPr lang="en-US" sz="2400" b="1" u="none" strike="noStrike" baseline="0" dirty="0">
                <a:solidFill>
                  <a:schemeClr val="bg1"/>
                </a:solidFill>
                <a:latin typeface="Calibri" panose="020F0502020204030204" pitchFamily="34" charset="0"/>
                <a:cs typeface="Calibri" panose="020F0502020204030204" pitchFamily="34" charset="0"/>
              </a:rPr>
              <a:t> </a:t>
            </a:r>
            <a:r>
              <a:rPr lang="en-US" altLang="en-US" sz="2400" b="1" dirty="0">
                <a:solidFill>
                  <a:schemeClr val="bg1"/>
                </a:solidFill>
                <a:latin typeface="Calibri" panose="020F0502020204030204" pitchFamily="34" charset="0"/>
                <a:cs typeface="Calibri" panose="020F0502020204030204" pitchFamily="34" charset="0"/>
              </a:rPr>
              <a:t>26   There is no one like the God of Jeshurun, Who rides the heavens to help you, And in His excellency on the clouds.</a:t>
            </a:r>
          </a:p>
          <a:p>
            <a:pPr algn="just"/>
            <a:r>
              <a:rPr lang="en-US" altLang="en-US" sz="2400" b="1" dirty="0">
                <a:solidFill>
                  <a:schemeClr val="bg1"/>
                </a:solidFill>
                <a:latin typeface="Calibri" panose="020F0502020204030204" pitchFamily="34" charset="0"/>
                <a:cs typeface="Calibri" panose="020F0502020204030204" pitchFamily="34" charset="0"/>
              </a:rPr>
              <a:t> 27  The eternal God is your refuge, And underneath are the everlasting arms; He will thrust out the enemy from before you, And will say, Destroy!</a:t>
            </a:r>
          </a:p>
          <a:p>
            <a:pPr algn="just"/>
            <a:r>
              <a:rPr lang="en-US" altLang="en-US" sz="2400" b="1" dirty="0">
                <a:solidFill>
                  <a:schemeClr val="bg1"/>
                </a:solidFill>
                <a:latin typeface="Calibri" panose="020F0502020204030204" pitchFamily="34" charset="0"/>
                <a:cs typeface="Calibri" panose="020F0502020204030204" pitchFamily="34" charset="0"/>
              </a:rPr>
              <a:t> 28   Then Israel shall dwell in safety, The fountain of Jacob alone, In a land of grain and new wine; His heavens shall also drop dew.</a:t>
            </a:r>
          </a:p>
          <a:p>
            <a:pPr algn="just"/>
            <a:r>
              <a:rPr lang="en-US" altLang="en-US" sz="2400" b="1" dirty="0">
                <a:solidFill>
                  <a:schemeClr val="bg1"/>
                </a:solidFill>
                <a:latin typeface="Calibri" panose="020F0502020204030204" pitchFamily="34" charset="0"/>
                <a:cs typeface="Calibri" panose="020F0502020204030204" pitchFamily="34" charset="0"/>
              </a:rPr>
              <a:t> 29   Happy are you, O Israel! Who is like you, a people saved by the LORD, The shield of your help And the sword of your majesty! Your enemies shall submit to you, And you shall tread down their high places.		      Deut. 33:26-29</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09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2509284" y="299702"/>
            <a:ext cx="9377916" cy="14807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mbria"/>
              <a:buNone/>
            </a:pPr>
            <a:r>
              <a:rPr lang="en-US" dirty="0">
                <a:solidFill>
                  <a:srgbClr val="FFFF00"/>
                </a:solidFill>
              </a:rPr>
              <a:t> Getting God in Your Midst</a:t>
            </a:r>
            <a:endParaRPr dirty="0">
              <a:solidFill>
                <a:srgbClr val="FFFF00"/>
              </a:solidFill>
            </a:endParaRPr>
          </a:p>
        </p:txBody>
      </p:sp>
      <p:sp>
        <p:nvSpPr>
          <p:cNvPr id="99" name="Google Shape;99;p16"/>
          <p:cNvSpPr txBox="1">
            <a:spLocks noGrp="1"/>
          </p:cNvSpPr>
          <p:nvPr>
            <p:ph type="body" idx="1"/>
          </p:nvPr>
        </p:nvSpPr>
        <p:spPr>
          <a:xfrm>
            <a:off x="540775" y="1780469"/>
            <a:ext cx="11115314" cy="4698989"/>
          </a:xfrm>
          <a:prstGeom prst="rect">
            <a:avLst/>
          </a:prstGeom>
          <a:noFill/>
          <a:ln>
            <a:noFill/>
          </a:ln>
        </p:spPr>
        <p:txBody>
          <a:bodyPr spcFirstLastPara="1" wrap="square" lIns="91425" tIns="45700" rIns="91425" bIns="45700" anchor="t" anchorCtr="0">
            <a:noAutofit/>
          </a:bodyPr>
          <a:lstStyle/>
          <a:p>
            <a:pPr marL="742950" lvl="1" indent="-285750">
              <a:lnSpc>
                <a:spcPct val="150000"/>
              </a:lnSpc>
              <a:spcBef>
                <a:spcPts val="0"/>
              </a:spcBef>
              <a:buSzPts val="3000"/>
            </a:pPr>
            <a:r>
              <a:rPr lang="en-US" sz="3200" dirty="0">
                <a:solidFill>
                  <a:schemeClr val="lt1"/>
                </a:solidFill>
              </a:rPr>
              <a:t>  Believe							Heb. 11:6</a:t>
            </a:r>
            <a:endParaRPr sz="3200" dirty="0"/>
          </a:p>
          <a:p>
            <a:pPr marL="742950" lvl="1" indent="-285750">
              <a:lnSpc>
                <a:spcPct val="150000"/>
              </a:lnSpc>
              <a:spcBef>
                <a:spcPts val="200"/>
              </a:spcBef>
              <a:buSzPts val="3000"/>
            </a:pPr>
            <a:r>
              <a:rPr lang="en-US" sz="3200" dirty="0">
                <a:solidFill>
                  <a:schemeClr val="lt1"/>
                </a:solidFill>
              </a:rPr>
              <a:t>  Repent 							Acts 17:30</a:t>
            </a:r>
            <a:endParaRPr sz="3200" dirty="0"/>
          </a:p>
          <a:p>
            <a:pPr marL="742950" lvl="1" indent="-285750">
              <a:lnSpc>
                <a:spcPct val="150000"/>
              </a:lnSpc>
              <a:spcBef>
                <a:spcPts val="200"/>
              </a:spcBef>
              <a:buSzPts val="3000"/>
            </a:pPr>
            <a:r>
              <a:rPr lang="en-US" sz="3200" dirty="0">
                <a:solidFill>
                  <a:schemeClr val="lt1"/>
                </a:solidFill>
              </a:rPr>
              <a:t>  Confess Faith in Him					Rom. 10:9</a:t>
            </a:r>
            <a:endParaRPr sz="3200" dirty="0"/>
          </a:p>
          <a:p>
            <a:pPr marL="742950" lvl="1" indent="-285750">
              <a:lnSpc>
                <a:spcPct val="150000"/>
              </a:lnSpc>
              <a:spcBef>
                <a:spcPts val="200"/>
              </a:spcBef>
              <a:buSzPts val="3000"/>
            </a:pPr>
            <a:r>
              <a:rPr lang="en-US" sz="3200" dirty="0">
                <a:solidFill>
                  <a:schemeClr val="lt1"/>
                </a:solidFill>
              </a:rPr>
              <a:t>  Be Baptized Into Him					Gal. 3:27</a:t>
            </a:r>
            <a:endParaRPr lang="en-US" sz="3200" dirty="0"/>
          </a:p>
          <a:p>
            <a:pPr marL="457200" lvl="1" indent="-457200" algn="ctr">
              <a:lnSpc>
                <a:spcPct val="150000"/>
              </a:lnSpc>
              <a:spcBef>
                <a:spcPts val="200"/>
              </a:spcBef>
              <a:buSzPts val="3000"/>
              <a:buNone/>
            </a:pPr>
            <a:r>
              <a:rPr lang="en-US" sz="3200" b="1" i="1" dirty="0">
                <a:solidFill>
                  <a:srgbClr val="FFFF00"/>
                </a:solidFill>
              </a:rPr>
              <a:t>You are Now a Member of His </a:t>
            </a:r>
            <a:r>
              <a:rPr lang="en-US" sz="3200" i="1" dirty="0">
                <a:solidFill>
                  <a:srgbClr val="FFFF00"/>
                </a:solidFill>
              </a:rPr>
              <a:t>Flock—Hi</a:t>
            </a:r>
            <a:r>
              <a:rPr lang="en-US" sz="3200" b="1" i="1" dirty="0">
                <a:solidFill>
                  <a:srgbClr val="FFFF00"/>
                </a:solidFill>
              </a:rPr>
              <a:t>s Glorious Church</a:t>
            </a:r>
          </a:p>
          <a:p>
            <a:pPr indent="4763">
              <a:lnSpc>
                <a:spcPct val="150000"/>
              </a:lnSpc>
              <a:spcBef>
                <a:spcPts val="200"/>
              </a:spcBef>
              <a:buSzPts val="3000"/>
            </a:pPr>
            <a:r>
              <a:rPr lang="en-US" sz="3200" dirty="0">
                <a:solidFill>
                  <a:schemeClr val="bg1"/>
                </a:solidFill>
              </a:rPr>
              <a:t>   Now be faithful until you die			Rev. 2:10</a:t>
            </a:r>
            <a:endParaRPr sz="3200" dirty="0">
              <a:solidFill>
                <a:schemeClr val="bg1"/>
              </a:solidFill>
            </a:endParaRPr>
          </a:p>
        </p:txBody>
      </p:sp>
    </p:spTree>
    <p:extLst>
      <p:ext uri="{BB962C8B-B14F-4D97-AF65-F5344CB8AC3E}">
        <p14:creationId xmlns:p14="http://schemas.microsoft.com/office/powerpoint/2010/main" val="329115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The Text—Psalm 46:1-7</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62979"/>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1   God is our refuge and strength, A very present help in trouble.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2  Therefore we will not fear, Even though the earth be removed, And though the mountains be carried into the midst of the sea;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3  Though its waters roar and be troubled, Though the mountains shake with its swelling. Selah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4  There is a river whose streams shall make glad the city of God, The holy place of the tabernacle of the Most High.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5  God is in the midst of her, she shall not be moved; God shall help her, just at the break of dawn.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6  The nations raged, the kingdoms were moved; He uttered His voice, the earth melted.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7  The LORD of hosts is with us; The God of Jacob is our refuge. Selah </a:t>
            </a:r>
            <a:endParaRPr lang="en-US" sz="2800" b="1" i="0" u="none" strike="noStrike" baseline="0" dirty="0">
              <a:solidFill>
                <a:schemeClr val="bg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C933AD6-21A3-4446-A118-854A7F292CBE}"/>
              </a:ext>
            </a:extLst>
          </p:cNvPr>
          <p:cNvSpPr txBox="1"/>
          <p:nvPr/>
        </p:nvSpPr>
        <p:spPr>
          <a:xfrm rot="18982979">
            <a:off x="9011120" y="2307512"/>
            <a:ext cx="1267634" cy="306796"/>
          </a:xfrm>
          <a:prstGeom prst="rect">
            <a:avLst/>
          </a:prstGeom>
          <a:no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139300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2509284" y="299702"/>
            <a:ext cx="9377916" cy="14807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mbria"/>
              <a:buNone/>
            </a:pPr>
            <a:r>
              <a:rPr lang="en-US" dirty="0">
                <a:solidFill>
                  <a:srgbClr val="FFFF00"/>
                </a:solidFill>
              </a:rPr>
              <a:t>Becoming a Servant in the Church</a:t>
            </a:r>
            <a:endParaRPr dirty="0">
              <a:solidFill>
                <a:srgbClr val="FFFF00"/>
              </a:solidFill>
            </a:endParaRPr>
          </a:p>
        </p:txBody>
      </p:sp>
      <p:sp>
        <p:nvSpPr>
          <p:cNvPr id="99" name="Google Shape;99;p16"/>
          <p:cNvSpPr txBox="1">
            <a:spLocks noGrp="1"/>
          </p:cNvSpPr>
          <p:nvPr>
            <p:ph type="body" idx="1"/>
          </p:nvPr>
        </p:nvSpPr>
        <p:spPr>
          <a:xfrm>
            <a:off x="540775" y="1780469"/>
            <a:ext cx="11115314" cy="4698989"/>
          </a:xfrm>
          <a:prstGeom prst="rect">
            <a:avLst/>
          </a:prstGeom>
          <a:noFill/>
          <a:ln>
            <a:noFill/>
          </a:ln>
        </p:spPr>
        <p:txBody>
          <a:bodyPr spcFirstLastPara="1" wrap="square" lIns="91425" tIns="45700" rIns="91425" bIns="45700" anchor="t" anchorCtr="0">
            <a:noAutofit/>
          </a:bodyPr>
          <a:lstStyle/>
          <a:p>
            <a:pPr marL="742950" lvl="1" indent="-285750">
              <a:lnSpc>
                <a:spcPct val="150000"/>
              </a:lnSpc>
              <a:spcBef>
                <a:spcPts val="0"/>
              </a:spcBef>
              <a:buSzPts val="3000"/>
            </a:pPr>
            <a:r>
              <a:rPr lang="en-US" sz="3200" dirty="0">
                <a:solidFill>
                  <a:schemeClr val="lt1"/>
                </a:solidFill>
              </a:rPr>
              <a:t>  Believe							Heb. 11:6</a:t>
            </a:r>
            <a:endParaRPr sz="3200" dirty="0"/>
          </a:p>
          <a:p>
            <a:pPr marL="742950" lvl="1" indent="-285750">
              <a:lnSpc>
                <a:spcPct val="150000"/>
              </a:lnSpc>
              <a:spcBef>
                <a:spcPts val="200"/>
              </a:spcBef>
              <a:buSzPts val="3000"/>
            </a:pPr>
            <a:r>
              <a:rPr lang="en-US" sz="3200" dirty="0">
                <a:solidFill>
                  <a:schemeClr val="lt1"/>
                </a:solidFill>
              </a:rPr>
              <a:t>  Repent 							Acts 17:30</a:t>
            </a:r>
            <a:endParaRPr sz="3200" dirty="0"/>
          </a:p>
          <a:p>
            <a:pPr marL="742950" lvl="1" indent="-285750">
              <a:lnSpc>
                <a:spcPct val="150000"/>
              </a:lnSpc>
              <a:spcBef>
                <a:spcPts val="200"/>
              </a:spcBef>
              <a:buSzPts val="3000"/>
            </a:pPr>
            <a:r>
              <a:rPr lang="en-US" sz="3200" dirty="0">
                <a:solidFill>
                  <a:schemeClr val="lt1"/>
                </a:solidFill>
              </a:rPr>
              <a:t>  Confess Faith in Him					Rom. 10:9</a:t>
            </a:r>
            <a:endParaRPr sz="3200" dirty="0"/>
          </a:p>
          <a:p>
            <a:pPr marL="742950" lvl="1" indent="-285750">
              <a:lnSpc>
                <a:spcPct val="150000"/>
              </a:lnSpc>
              <a:spcBef>
                <a:spcPts val="200"/>
              </a:spcBef>
              <a:buSzPts val="3000"/>
            </a:pPr>
            <a:r>
              <a:rPr lang="en-US" sz="3200" dirty="0">
                <a:solidFill>
                  <a:schemeClr val="lt1"/>
                </a:solidFill>
              </a:rPr>
              <a:t>  Be Baptized Into Him					Gal. 3:27</a:t>
            </a:r>
            <a:endParaRPr lang="en-US" sz="3200" dirty="0"/>
          </a:p>
          <a:p>
            <a:pPr marL="457200" lvl="1" indent="-457200" algn="ctr">
              <a:lnSpc>
                <a:spcPct val="150000"/>
              </a:lnSpc>
              <a:spcBef>
                <a:spcPts val="200"/>
              </a:spcBef>
              <a:buSzPts val="3000"/>
              <a:buNone/>
            </a:pPr>
            <a:r>
              <a:rPr lang="en-US" sz="3200" b="1" i="1" dirty="0">
                <a:solidFill>
                  <a:srgbClr val="FFFF00"/>
                </a:solidFill>
              </a:rPr>
              <a:t>You are Now a Member of His </a:t>
            </a:r>
            <a:r>
              <a:rPr lang="en-US" sz="3200" i="1" dirty="0">
                <a:solidFill>
                  <a:srgbClr val="FFFF00"/>
                </a:solidFill>
              </a:rPr>
              <a:t>Flock—Hi</a:t>
            </a:r>
            <a:r>
              <a:rPr lang="en-US" sz="3200" b="1" i="1" dirty="0">
                <a:solidFill>
                  <a:srgbClr val="FFFF00"/>
                </a:solidFill>
              </a:rPr>
              <a:t>s Glorious Church</a:t>
            </a:r>
          </a:p>
          <a:p>
            <a:pPr indent="4763">
              <a:lnSpc>
                <a:spcPct val="150000"/>
              </a:lnSpc>
              <a:spcBef>
                <a:spcPts val="200"/>
              </a:spcBef>
              <a:buSzPts val="3000"/>
            </a:pPr>
            <a:r>
              <a:rPr lang="en-US" sz="3200" dirty="0">
                <a:solidFill>
                  <a:schemeClr val="bg1"/>
                </a:solidFill>
              </a:rPr>
              <a:t>   Now be faithful until you die			Rev. 2:10</a:t>
            </a:r>
            <a:endParaRPr sz="3200" dirty="0">
              <a:solidFill>
                <a:schemeClr val="bg1"/>
              </a:solidFill>
            </a:endParaRPr>
          </a:p>
        </p:txBody>
      </p:sp>
    </p:spTree>
    <p:extLst>
      <p:ext uri="{BB962C8B-B14F-4D97-AF65-F5344CB8AC3E}">
        <p14:creationId xmlns:p14="http://schemas.microsoft.com/office/powerpoint/2010/main" val="187960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Before Looking at the Text—Psalm 46:1-7</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2031325"/>
          </a:xfrm>
          <a:prstGeom prst="rect">
            <a:avLst/>
          </a:prstGeom>
          <a:noFill/>
        </p:spPr>
        <p:txBody>
          <a:bodyPr wrap="square" rtlCol="0">
            <a:spAutoFit/>
          </a:bodyPr>
          <a:lstStyle/>
          <a:p>
            <a:pPr marL="342900" marR="0" indent="-342900" algn="just" rtl="0">
              <a:spcAft>
                <a:spcPts val="1800"/>
              </a:spcAft>
              <a:buClr>
                <a:schemeClr val="bg1"/>
              </a:buClr>
              <a:buFont typeface="Arial" panose="020B0604020202020204" pitchFamily="34" charset="0"/>
              <a:buChar char="•"/>
            </a:pPr>
            <a:r>
              <a:rPr lang="en-US" sz="3200" b="1" u="none" strike="noStrike" baseline="0" dirty="0">
                <a:solidFill>
                  <a:schemeClr val="bg1"/>
                </a:solidFill>
                <a:latin typeface="Calibri" panose="020F0502020204030204" pitchFamily="34" charset="0"/>
                <a:cs typeface="Calibri" panose="020F0502020204030204" pitchFamily="34" charset="0"/>
              </a:rPr>
              <a:t>Providence in David’s Life</a:t>
            </a:r>
          </a:p>
          <a:p>
            <a:pPr marL="342900" marR="0" indent="-342900" algn="just" rtl="0">
              <a:spcAft>
                <a:spcPts val="1800"/>
              </a:spcAft>
              <a:buClr>
                <a:schemeClr val="bg1"/>
              </a:buClr>
              <a:buFont typeface="Arial" panose="020B0604020202020204" pitchFamily="34" charset="0"/>
              <a:buChar char="•"/>
            </a:pPr>
            <a:r>
              <a:rPr lang="en-US" sz="3200" b="1" dirty="0">
                <a:solidFill>
                  <a:schemeClr val="bg1"/>
                </a:solidFill>
                <a:latin typeface="Calibri" panose="020F0502020204030204" pitchFamily="34" charset="0"/>
                <a:cs typeface="Calibri" panose="020F0502020204030204" pitchFamily="34" charset="0"/>
              </a:rPr>
              <a:t>Providence in Hezekiah’s Day</a:t>
            </a:r>
          </a:p>
          <a:p>
            <a:pPr marL="342900" marR="0" indent="-342900" algn="just" rtl="0">
              <a:spcAft>
                <a:spcPts val="1800"/>
              </a:spcAft>
              <a:buClr>
                <a:schemeClr val="bg1"/>
              </a:buClr>
              <a:buFont typeface="Arial" panose="020B0604020202020204" pitchFamily="34" charset="0"/>
              <a:buChar char="•"/>
            </a:pPr>
            <a:r>
              <a:rPr lang="en-US" sz="3200" b="1" u="none" strike="noStrike" baseline="0" dirty="0">
                <a:solidFill>
                  <a:schemeClr val="bg1"/>
                </a:solidFill>
                <a:latin typeface="Calibri" panose="020F0502020204030204" pitchFamily="34" charset="0"/>
                <a:cs typeface="Calibri" panose="020F0502020204030204" pitchFamily="34" charset="0"/>
              </a:rPr>
              <a:t>Providence in the </a:t>
            </a:r>
            <a:r>
              <a:rPr lang="en-US" sz="3200" b="1" dirty="0">
                <a:solidFill>
                  <a:schemeClr val="bg1"/>
                </a:solidFill>
                <a:latin typeface="Calibri" panose="020F0502020204030204" pitchFamily="34" charset="0"/>
                <a:cs typeface="Calibri" panose="020F0502020204030204" pitchFamily="34" charset="0"/>
              </a:rPr>
              <a:t>Church today—look at the text</a:t>
            </a:r>
            <a:endParaRPr lang="en-US" sz="3200" b="1" i="0" u="none" strike="noStrike" baseline="0" dirty="0">
              <a:solidFill>
                <a:schemeClr val="bg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C933AD6-21A3-4446-A118-854A7F292CBE}"/>
              </a:ext>
            </a:extLst>
          </p:cNvPr>
          <p:cNvSpPr txBox="1"/>
          <p:nvPr/>
        </p:nvSpPr>
        <p:spPr>
          <a:xfrm rot="18982979">
            <a:off x="9011120" y="2307512"/>
            <a:ext cx="1267634" cy="306796"/>
          </a:xfrm>
          <a:prstGeom prst="rect">
            <a:avLst/>
          </a:prstGeom>
          <a:no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227289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Kingdom of Saul—During Young David’s Life</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3220"/>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1E5BAE26-B725-4150-B734-34FA3A8CF079}"/>
              </a:ext>
            </a:extLst>
          </p:cNvPr>
          <p:cNvPicPr>
            <a:picLocks noChangeAspect="1"/>
          </p:cNvPicPr>
          <p:nvPr/>
        </p:nvPicPr>
        <p:blipFill>
          <a:blip r:embed="rId3"/>
          <a:stretch>
            <a:fillRect/>
          </a:stretch>
        </p:blipFill>
        <p:spPr>
          <a:xfrm>
            <a:off x="380998" y="690982"/>
            <a:ext cx="7846979" cy="5885234"/>
          </a:xfrm>
          <a:prstGeom prst="rect">
            <a:avLst/>
          </a:prstGeom>
        </p:spPr>
      </p:pic>
      <p:sp>
        <p:nvSpPr>
          <p:cNvPr id="10" name="TextBox 9">
            <a:extLst>
              <a:ext uri="{FF2B5EF4-FFF2-40B4-BE49-F238E27FC236}">
                <a16:creationId xmlns:a16="http://schemas.microsoft.com/office/drawing/2014/main" id="{E133EC7A-07CF-48D5-BD4F-ABB558B7DA20}"/>
              </a:ext>
            </a:extLst>
          </p:cNvPr>
          <p:cNvSpPr txBox="1"/>
          <p:nvPr/>
        </p:nvSpPr>
        <p:spPr>
          <a:xfrm>
            <a:off x="8414426" y="1010689"/>
            <a:ext cx="3396576" cy="4632037"/>
          </a:xfrm>
          <a:prstGeom prst="rect">
            <a:avLst/>
          </a:prstGeom>
          <a:noFill/>
        </p:spPr>
        <p:txBody>
          <a:bodyPr wrap="square" rtlCol="0">
            <a:spAutoFit/>
          </a:bodyPr>
          <a:lstStyle/>
          <a:p>
            <a:pPr algn="ctr">
              <a:spcAft>
                <a:spcPts val="1800"/>
              </a:spcAft>
            </a:pPr>
            <a:r>
              <a:rPr lang="en-US" sz="2800" b="1" dirty="0">
                <a:solidFill>
                  <a:srgbClr val="FFFF00"/>
                </a:solidFill>
              </a:rPr>
              <a:t>Life of David</a:t>
            </a:r>
          </a:p>
          <a:p>
            <a:pPr marL="339725" indent="-339725">
              <a:spcAft>
                <a:spcPts val="1800"/>
              </a:spcAft>
              <a:buClr>
                <a:schemeClr val="bg1"/>
              </a:buClr>
              <a:buFont typeface="Arial" panose="020B0604020202020204" pitchFamily="34" charset="0"/>
              <a:buChar char="•"/>
            </a:pPr>
            <a:r>
              <a:rPr lang="en-US" sz="2400" b="1" dirty="0">
                <a:solidFill>
                  <a:schemeClr val="bg1"/>
                </a:solidFill>
              </a:rPr>
              <a:t>Goliath</a:t>
            </a:r>
          </a:p>
          <a:p>
            <a:pPr marL="339725" indent="-339725">
              <a:spcAft>
                <a:spcPts val="1800"/>
              </a:spcAft>
              <a:buClr>
                <a:schemeClr val="bg1"/>
              </a:buClr>
              <a:buFont typeface="Arial" panose="020B0604020202020204" pitchFamily="34" charset="0"/>
              <a:buChar char="•"/>
            </a:pPr>
            <a:r>
              <a:rPr lang="en-US" sz="2400" b="1" dirty="0">
                <a:solidFill>
                  <a:schemeClr val="bg1"/>
                </a:solidFill>
              </a:rPr>
              <a:t>Saul’s “general”</a:t>
            </a:r>
          </a:p>
          <a:p>
            <a:pPr marL="339725" indent="-339725">
              <a:spcAft>
                <a:spcPts val="1800"/>
              </a:spcAft>
              <a:buClr>
                <a:schemeClr val="bg1"/>
              </a:buClr>
              <a:buFont typeface="Arial" panose="020B0604020202020204" pitchFamily="34" charset="0"/>
              <a:buChar char="•"/>
            </a:pPr>
            <a:r>
              <a:rPr lang="en-US" sz="2400" b="1" dirty="0">
                <a:solidFill>
                  <a:schemeClr val="bg1"/>
                </a:solidFill>
              </a:rPr>
              <a:t>Saul’s enemy</a:t>
            </a:r>
          </a:p>
          <a:p>
            <a:pPr marL="339725" indent="-339725">
              <a:spcAft>
                <a:spcPts val="1800"/>
              </a:spcAft>
              <a:buClr>
                <a:schemeClr val="bg1"/>
              </a:buClr>
              <a:buFont typeface="Arial" panose="020B0604020202020204" pitchFamily="34" charset="0"/>
              <a:buChar char="•"/>
            </a:pPr>
            <a:r>
              <a:rPr lang="en-US" sz="2400" b="1" dirty="0">
                <a:solidFill>
                  <a:schemeClr val="bg1"/>
                </a:solidFill>
              </a:rPr>
              <a:t>Saul’s army seeks his life</a:t>
            </a:r>
          </a:p>
          <a:p>
            <a:pPr marL="339725" indent="-339725">
              <a:spcAft>
                <a:spcPts val="1800"/>
              </a:spcAft>
              <a:buClr>
                <a:schemeClr val="bg1"/>
              </a:buClr>
              <a:buFont typeface="Arial" panose="020B0604020202020204" pitchFamily="34" charset="0"/>
              <a:buChar char="•"/>
            </a:pPr>
            <a:r>
              <a:rPr lang="en-US" sz="2400" b="1" dirty="0">
                <a:solidFill>
                  <a:schemeClr val="bg1"/>
                </a:solidFill>
              </a:rPr>
              <a:t>This part of his life is background of many psalms</a:t>
            </a:r>
            <a:endParaRPr lang="en-US" sz="2000" b="1" dirty="0">
              <a:solidFill>
                <a:schemeClr val="bg1"/>
              </a:solidFill>
            </a:endParaRPr>
          </a:p>
        </p:txBody>
      </p:sp>
    </p:spTree>
    <p:extLst>
      <p:ext uri="{BB962C8B-B14F-4D97-AF65-F5344CB8AC3E}">
        <p14:creationId xmlns:p14="http://schemas.microsoft.com/office/powerpoint/2010/main" val="351882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Expansion of Kingdom by David &amp; Solomon</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3220"/>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378FF57A-F052-44F5-9DAB-4255A1EBB537}"/>
              </a:ext>
            </a:extLst>
          </p:cNvPr>
          <p:cNvPicPr>
            <a:picLocks noChangeAspect="1"/>
          </p:cNvPicPr>
          <p:nvPr/>
        </p:nvPicPr>
        <p:blipFill>
          <a:blip r:embed="rId3"/>
          <a:stretch>
            <a:fillRect/>
          </a:stretch>
        </p:blipFill>
        <p:spPr>
          <a:xfrm>
            <a:off x="359926" y="717413"/>
            <a:ext cx="7681609" cy="5761207"/>
          </a:xfrm>
          <a:prstGeom prst="rect">
            <a:avLst/>
          </a:prstGeom>
        </p:spPr>
      </p:pic>
      <p:sp>
        <p:nvSpPr>
          <p:cNvPr id="11" name="TextBox 10">
            <a:extLst>
              <a:ext uri="{FF2B5EF4-FFF2-40B4-BE49-F238E27FC236}">
                <a16:creationId xmlns:a16="http://schemas.microsoft.com/office/drawing/2014/main" id="{25C9AB86-4DF7-40BC-87DE-E83699C59343}"/>
              </a:ext>
            </a:extLst>
          </p:cNvPr>
          <p:cNvSpPr txBox="1"/>
          <p:nvPr/>
        </p:nvSpPr>
        <p:spPr>
          <a:xfrm>
            <a:off x="8414426" y="1010689"/>
            <a:ext cx="3396576" cy="4770537"/>
          </a:xfrm>
          <a:prstGeom prst="rect">
            <a:avLst/>
          </a:prstGeom>
          <a:noFill/>
        </p:spPr>
        <p:txBody>
          <a:bodyPr wrap="square" rtlCol="0">
            <a:spAutoFit/>
          </a:bodyPr>
          <a:lstStyle/>
          <a:p>
            <a:pPr algn="ctr">
              <a:spcAft>
                <a:spcPts val="1800"/>
              </a:spcAft>
            </a:pPr>
            <a:r>
              <a:rPr lang="en-US" sz="2800" b="1" dirty="0">
                <a:solidFill>
                  <a:srgbClr val="FFFF00"/>
                </a:solidFill>
              </a:rPr>
              <a:t>David’s Kingdom</a:t>
            </a:r>
          </a:p>
          <a:p>
            <a:pPr marL="339725" indent="-339725">
              <a:spcAft>
                <a:spcPts val="1800"/>
              </a:spcAft>
              <a:buClr>
                <a:schemeClr val="bg1"/>
              </a:buClr>
              <a:buFont typeface="Arial" panose="020B0604020202020204" pitchFamily="34" charset="0"/>
              <a:buChar char="•"/>
            </a:pPr>
            <a:r>
              <a:rPr lang="en-US" sz="2400" b="1" dirty="0">
                <a:solidFill>
                  <a:schemeClr val="bg1"/>
                </a:solidFill>
              </a:rPr>
              <a:t>Saul slain by Philistines</a:t>
            </a:r>
          </a:p>
          <a:p>
            <a:pPr marL="339725" indent="-339725">
              <a:spcAft>
                <a:spcPts val="1800"/>
              </a:spcAft>
              <a:buClr>
                <a:schemeClr val="bg1"/>
              </a:buClr>
              <a:buFont typeface="Arial" panose="020B0604020202020204" pitchFamily="34" charset="0"/>
              <a:buChar char="•"/>
            </a:pPr>
            <a:r>
              <a:rPr lang="en-US" sz="2400" b="1" dirty="0">
                <a:solidFill>
                  <a:schemeClr val="bg1"/>
                </a:solidFill>
              </a:rPr>
              <a:t>David’s kingdom expands</a:t>
            </a:r>
          </a:p>
          <a:p>
            <a:pPr marL="339725" indent="-339725">
              <a:spcAft>
                <a:spcPts val="1800"/>
              </a:spcAft>
              <a:buClr>
                <a:schemeClr val="bg1"/>
              </a:buClr>
              <a:buFont typeface="Arial" panose="020B0604020202020204" pitchFamily="34" charset="0"/>
              <a:buChar char="•"/>
            </a:pPr>
            <a:r>
              <a:rPr lang="en-US" sz="2400" b="1" dirty="0">
                <a:solidFill>
                  <a:schemeClr val="bg1"/>
                </a:solidFill>
              </a:rPr>
              <a:t>Borders expanded even more by Solomon</a:t>
            </a:r>
          </a:p>
          <a:p>
            <a:pPr marL="339725" indent="-339725">
              <a:spcAft>
                <a:spcPts val="1800"/>
              </a:spcAft>
              <a:buClr>
                <a:schemeClr val="bg1"/>
              </a:buClr>
              <a:buFont typeface="Arial" panose="020B0604020202020204" pitchFamily="34" charset="0"/>
              <a:buChar char="•"/>
            </a:pPr>
            <a:r>
              <a:rPr lang="en-US" sz="2400" b="1" dirty="0">
                <a:solidFill>
                  <a:schemeClr val="bg1"/>
                </a:solidFill>
              </a:rPr>
              <a:t>From Euphrates to River of Egypt</a:t>
            </a:r>
            <a:endParaRPr lang="en-US" sz="2000" b="1" dirty="0">
              <a:solidFill>
                <a:schemeClr val="bg1"/>
              </a:solidFill>
            </a:endParaRPr>
          </a:p>
        </p:txBody>
      </p:sp>
    </p:spTree>
    <p:extLst>
      <p:ext uri="{BB962C8B-B14F-4D97-AF65-F5344CB8AC3E}">
        <p14:creationId xmlns:p14="http://schemas.microsoft.com/office/powerpoint/2010/main" val="287893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Kingdom of David—God’s Providence</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3220"/>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2EF539FA-CF24-4300-BAE1-9E5B21885A79}"/>
              </a:ext>
            </a:extLst>
          </p:cNvPr>
          <p:cNvPicPr>
            <a:picLocks noChangeAspect="1"/>
          </p:cNvPicPr>
          <p:nvPr/>
        </p:nvPicPr>
        <p:blipFill>
          <a:blip r:embed="rId3"/>
          <a:stretch>
            <a:fillRect/>
          </a:stretch>
        </p:blipFill>
        <p:spPr>
          <a:xfrm>
            <a:off x="2117384" y="671202"/>
            <a:ext cx="7795106" cy="5846329"/>
          </a:xfrm>
          <a:prstGeom prst="rect">
            <a:avLst/>
          </a:prstGeom>
        </p:spPr>
      </p:pic>
    </p:spTree>
    <p:extLst>
      <p:ext uri="{BB962C8B-B14F-4D97-AF65-F5344CB8AC3E}">
        <p14:creationId xmlns:p14="http://schemas.microsoft.com/office/powerpoint/2010/main" val="234381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Kingdom of Assyria During Hezekiah’s Reign</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3220"/>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A62ED986-0A6B-4C40-930B-87B53E5706DD}"/>
              </a:ext>
            </a:extLst>
          </p:cNvPr>
          <p:cNvPicPr>
            <a:picLocks noChangeAspect="1"/>
          </p:cNvPicPr>
          <p:nvPr/>
        </p:nvPicPr>
        <p:blipFill>
          <a:blip r:embed="rId3"/>
          <a:stretch>
            <a:fillRect/>
          </a:stretch>
        </p:blipFill>
        <p:spPr>
          <a:xfrm>
            <a:off x="359915" y="679947"/>
            <a:ext cx="7835326" cy="5876495"/>
          </a:xfrm>
          <a:prstGeom prst="rect">
            <a:avLst/>
          </a:prstGeom>
        </p:spPr>
      </p:pic>
      <p:sp>
        <p:nvSpPr>
          <p:cNvPr id="11" name="TextBox 10">
            <a:extLst>
              <a:ext uri="{FF2B5EF4-FFF2-40B4-BE49-F238E27FC236}">
                <a16:creationId xmlns:a16="http://schemas.microsoft.com/office/drawing/2014/main" id="{AB1CDD65-AC17-4E85-A004-E01DF38EF2D8}"/>
              </a:ext>
            </a:extLst>
          </p:cNvPr>
          <p:cNvSpPr txBox="1"/>
          <p:nvPr/>
        </p:nvSpPr>
        <p:spPr>
          <a:xfrm>
            <a:off x="8317146" y="1030145"/>
            <a:ext cx="3523016" cy="5139869"/>
          </a:xfrm>
          <a:prstGeom prst="rect">
            <a:avLst/>
          </a:prstGeom>
          <a:noFill/>
        </p:spPr>
        <p:txBody>
          <a:bodyPr wrap="square" rtlCol="0">
            <a:spAutoFit/>
          </a:bodyPr>
          <a:lstStyle/>
          <a:p>
            <a:pPr algn="ctr">
              <a:spcAft>
                <a:spcPts val="1800"/>
              </a:spcAft>
            </a:pPr>
            <a:r>
              <a:rPr lang="en-US" sz="2800" b="1" dirty="0">
                <a:solidFill>
                  <a:srgbClr val="FFFF00"/>
                </a:solidFill>
              </a:rPr>
              <a:t>Assyrian Growth</a:t>
            </a:r>
          </a:p>
          <a:p>
            <a:pPr marL="339725" indent="-339725">
              <a:spcAft>
                <a:spcPts val="1800"/>
              </a:spcAft>
              <a:buClr>
                <a:schemeClr val="bg1"/>
              </a:buClr>
              <a:buFont typeface="Arial" panose="020B0604020202020204" pitchFamily="34" charset="0"/>
              <a:buChar char="•"/>
            </a:pPr>
            <a:r>
              <a:rPr lang="en-US" sz="2400" b="1" dirty="0">
                <a:solidFill>
                  <a:schemeClr val="bg1"/>
                </a:solidFill>
              </a:rPr>
              <a:t>Solomon’s death, kingdom  divided</a:t>
            </a:r>
          </a:p>
          <a:p>
            <a:pPr marL="339725" indent="-339725">
              <a:spcAft>
                <a:spcPts val="1800"/>
              </a:spcAft>
              <a:buClr>
                <a:schemeClr val="bg1"/>
              </a:buClr>
              <a:buFont typeface="Arial" panose="020B0604020202020204" pitchFamily="34" charset="0"/>
              <a:buChar char="•"/>
            </a:pPr>
            <a:r>
              <a:rPr lang="en-US" sz="2400" b="1" dirty="0">
                <a:solidFill>
                  <a:schemeClr val="bg1"/>
                </a:solidFill>
              </a:rPr>
              <a:t>Northern Kingdom, Israel falls in 722 B.C.</a:t>
            </a:r>
          </a:p>
          <a:p>
            <a:pPr marL="339725" indent="-339725">
              <a:spcAft>
                <a:spcPts val="1800"/>
              </a:spcAft>
              <a:buClr>
                <a:schemeClr val="bg1"/>
              </a:buClr>
              <a:buFont typeface="Arial" panose="020B0604020202020204" pitchFamily="34" charset="0"/>
              <a:buChar char="•"/>
            </a:pPr>
            <a:r>
              <a:rPr lang="en-US" sz="2400" b="1" dirty="0">
                <a:solidFill>
                  <a:schemeClr val="bg1"/>
                </a:solidFill>
              </a:rPr>
              <a:t>Jerusalem under siege in days of Hezekiah’s reign</a:t>
            </a:r>
          </a:p>
          <a:p>
            <a:pPr marL="339725" indent="-339725">
              <a:spcAft>
                <a:spcPts val="1800"/>
              </a:spcAft>
              <a:buClr>
                <a:schemeClr val="bg1"/>
              </a:buClr>
              <a:buFont typeface="Arial" panose="020B0604020202020204" pitchFamily="34" charset="0"/>
              <a:buChar char="•"/>
            </a:pPr>
            <a:r>
              <a:rPr lang="en-US" sz="2400" b="1" dirty="0">
                <a:solidFill>
                  <a:schemeClr val="bg1"/>
                </a:solidFill>
              </a:rPr>
              <a:t>God delivers the holy city, Jerusalem</a:t>
            </a:r>
            <a:endParaRPr lang="en-US" sz="2000" b="1" dirty="0">
              <a:solidFill>
                <a:schemeClr val="bg1"/>
              </a:solidFill>
            </a:endParaRPr>
          </a:p>
        </p:txBody>
      </p:sp>
    </p:spTree>
    <p:extLst>
      <p:ext uri="{BB962C8B-B14F-4D97-AF65-F5344CB8AC3E}">
        <p14:creationId xmlns:p14="http://schemas.microsoft.com/office/powerpoint/2010/main" val="217800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The Text—Psalm 46:1-7</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5262979"/>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1   God is our refuge and strength, A very present help in trouble.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2  Therefore </a:t>
            </a:r>
            <a:r>
              <a:rPr lang="en-US" sz="2800" b="1" u="none" strike="noStrike" baseline="0" dirty="0">
                <a:solidFill>
                  <a:srgbClr val="FFFF00"/>
                </a:solidFill>
                <a:latin typeface="Calibri" panose="020F0502020204030204" pitchFamily="34" charset="0"/>
                <a:cs typeface="Calibri" panose="020F0502020204030204" pitchFamily="34" charset="0"/>
              </a:rPr>
              <a:t>we will not fear</a:t>
            </a:r>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2800" b="1" u="none" strike="noStrike" baseline="0" dirty="0">
                <a:solidFill>
                  <a:srgbClr val="FFFF00"/>
                </a:solidFill>
                <a:latin typeface="Calibri" panose="020F0502020204030204" pitchFamily="34" charset="0"/>
                <a:cs typeface="Calibri" panose="020F0502020204030204" pitchFamily="34" charset="0"/>
              </a:rPr>
              <a:t>Even though </a:t>
            </a:r>
            <a:r>
              <a:rPr lang="en-US" sz="2800" b="1" u="none" strike="noStrike" baseline="0" dirty="0">
                <a:solidFill>
                  <a:schemeClr val="bg1"/>
                </a:solidFill>
                <a:latin typeface="Calibri" panose="020F0502020204030204" pitchFamily="34" charset="0"/>
                <a:cs typeface="Calibri" panose="020F0502020204030204" pitchFamily="34" charset="0"/>
              </a:rPr>
              <a:t>the earth be removed, And though the mountains be carried into the midst of the sea;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3  Though its waters roar and be troubled, Though the mountains shake with its swelling. Selah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a:t>
            </a:r>
            <a:r>
              <a:rPr lang="en-US" sz="2800" b="1" u="none" strike="noStrike" baseline="0" dirty="0">
                <a:solidFill>
                  <a:srgbClr val="FFFF00"/>
                </a:solidFill>
                <a:latin typeface="Calibri" panose="020F0502020204030204" pitchFamily="34" charset="0"/>
                <a:cs typeface="Calibri" panose="020F0502020204030204" pitchFamily="34" charset="0"/>
              </a:rPr>
              <a:t>4  There is a river whose streams shall make glad the city of God, The holy place of the tabernacle of the Most High. </a:t>
            </a:r>
          </a:p>
          <a:p>
            <a:pPr marR="0" algn="just" rtl="0"/>
            <a:r>
              <a:rPr lang="en-US" sz="2800" b="1" u="none" strike="noStrike" baseline="0" dirty="0">
                <a:solidFill>
                  <a:srgbClr val="FFFF00"/>
                </a:solidFill>
                <a:latin typeface="Calibri" panose="020F0502020204030204" pitchFamily="34" charset="0"/>
                <a:cs typeface="Calibri" panose="020F0502020204030204" pitchFamily="34" charset="0"/>
              </a:rPr>
              <a:t> 5  God is in the midst of her, she shall not be moved; God shall help her, just at the break of dawn.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6  The nations raged, the kingdoms were moved; He uttered His voice, the earth melted.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7  The LORD of hosts is with us; The God of Jacob is our refuge. Selah </a:t>
            </a:r>
            <a:endParaRPr lang="en-US" sz="2800" b="1" i="0" u="none" strike="noStrike" baseline="0" dirty="0">
              <a:solidFill>
                <a:schemeClr val="bg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C933AD6-21A3-4446-A118-854A7F292CBE}"/>
              </a:ext>
            </a:extLst>
          </p:cNvPr>
          <p:cNvSpPr txBox="1"/>
          <p:nvPr/>
        </p:nvSpPr>
        <p:spPr>
          <a:xfrm rot="18982979">
            <a:off x="9011120" y="2307512"/>
            <a:ext cx="1267634" cy="306796"/>
          </a:xfrm>
          <a:prstGeom prst="rect">
            <a:avLst/>
          </a:prstGeom>
          <a:no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164710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
        <p:cNvGrpSpPr/>
        <p:nvPr/>
      </p:nvGrpSpPr>
      <p:grpSpPr>
        <a:xfrm>
          <a:off x="0" y="0"/>
          <a:ext cx="0" cy="0"/>
          <a:chOff x="0" y="0"/>
          <a:chExt cx="0" cy="0"/>
        </a:xfrm>
      </p:grpSpPr>
      <p:sp>
        <p:nvSpPr>
          <p:cNvPr id="5" name="TextBox 4">
            <a:extLst>
              <a:ext uri="{FF2B5EF4-FFF2-40B4-BE49-F238E27FC236}">
                <a16:creationId xmlns:a16="http://schemas.microsoft.com/office/drawing/2014/main" id="{08F0B4FA-6322-4EAB-9238-255EA7E2A2B4}"/>
              </a:ext>
            </a:extLst>
          </p:cNvPr>
          <p:cNvSpPr txBox="1"/>
          <p:nvPr/>
        </p:nvSpPr>
        <p:spPr>
          <a:xfrm>
            <a:off x="235033" y="51554"/>
            <a:ext cx="11702409" cy="646331"/>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In Spirit and in Truth--Praying</a:t>
            </a:r>
          </a:p>
        </p:txBody>
      </p:sp>
      <p:sp>
        <p:nvSpPr>
          <p:cNvPr id="3" name="TextBox 2">
            <a:extLst>
              <a:ext uri="{FF2B5EF4-FFF2-40B4-BE49-F238E27FC236}">
                <a16:creationId xmlns:a16="http://schemas.microsoft.com/office/drawing/2014/main" id="{EBA146CE-4631-4211-B8BC-DF1768DB22B0}"/>
              </a:ext>
            </a:extLst>
          </p:cNvPr>
          <p:cNvSpPr txBox="1"/>
          <p:nvPr/>
        </p:nvSpPr>
        <p:spPr>
          <a:xfrm>
            <a:off x="235033" y="593435"/>
            <a:ext cx="11702409" cy="6042892"/>
          </a:xfrm>
          <a:prstGeom prst="rect">
            <a:avLst/>
          </a:prstGeom>
          <a:solidFill>
            <a:schemeClr val="tx1"/>
          </a:solidFill>
        </p:spPr>
        <p:txBody>
          <a:bodyPr wrap="none" tIns="182880" rtlCol="0">
            <a:noAutofit/>
          </a:bodyPr>
          <a:lstStyle/>
          <a:p>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D0F441-A0BF-4D19-A20D-6AC4ECCF4A7A}"/>
              </a:ext>
            </a:extLst>
          </p:cNvPr>
          <p:cNvSpPr txBox="1"/>
          <p:nvPr/>
        </p:nvSpPr>
        <p:spPr>
          <a:xfrm>
            <a:off x="235033" y="-24607"/>
            <a:ext cx="11702409"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God Is In The Midst of Us—His Tabernacle/Temple</a:t>
            </a:r>
          </a:p>
        </p:txBody>
      </p:sp>
      <p:sp>
        <p:nvSpPr>
          <p:cNvPr id="2" name="TextBox 1">
            <a:extLst>
              <a:ext uri="{FF2B5EF4-FFF2-40B4-BE49-F238E27FC236}">
                <a16:creationId xmlns:a16="http://schemas.microsoft.com/office/drawing/2014/main" id="{B0275C38-5678-4F54-A441-9429E1718940}"/>
              </a:ext>
            </a:extLst>
          </p:cNvPr>
          <p:cNvSpPr txBox="1"/>
          <p:nvPr/>
        </p:nvSpPr>
        <p:spPr>
          <a:xfrm>
            <a:off x="4618181" y="4775200"/>
            <a:ext cx="840509" cy="76944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A189F89-661C-4432-9E0F-0D9BB116A637}"/>
              </a:ext>
            </a:extLst>
          </p:cNvPr>
          <p:cNvSpPr txBox="1"/>
          <p:nvPr/>
        </p:nvSpPr>
        <p:spPr>
          <a:xfrm>
            <a:off x="380998" y="749079"/>
            <a:ext cx="11332723" cy="2246769"/>
          </a:xfrm>
          <a:prstGeom prst="rect">
            <a:avLst/>
          </a:prstGeom>
          <a:noFill/>
        </p:spPr>
        <p:txBody>
          <a:bodyPr wrap="square" rtlCol="0">
            <a:spAutoFit/>
          </a:bodyPr>
          <a:lstStyle/>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16  Do you not know that you are the temple of God and that the Spirit of God dwells in you? </a:t>
            </a:r>
          </a:p>
          <a:p>
            <a:pPr marR="0" algn="just" rtl="0"/>
            <a:r>
              <a:rPr lang="en-US" sz="2800" b="1" u="none" strike="noStrike" baseline="0" dirty="0">
                <a:solidFill>
                  <a:schemeClr val="bg1"/>
                </a:solidFill>
                <a:latin typeface="Calibri" panose="020F0502020204030204" pitchFamily="34" charset="0"/>
                <a:cs typeface="Calibri" panose="020F0502020204030204" pitchFamily="34" charset="0"/>
              </a:rPr>
              <a:t>  17  If anyone defiles the temple of God, God will destroy him. For the temple of God is holy, which temple you are.</a:t>
            </a:r>
          </a:p>
          <a:p>
            <a:pPr marR="0" algn="just" rtl="0"/>
            <a:r>
              <a:rPr lang="en-US" sz="2800" b="1" dirty="0">
                <a:solidFill>
                  <a:schemeClr val="bg1"/>
                </a:solidFill>
                <a:latin typeface="Calibri" panose="020F0502020204030204" pitchFamily="34" charset="0"/>
                <a:cs typeface="Calibri" panose="020F0502020204030204" pitchFamily="34" charset="0"/>
              </a:rPr>
              <a:t>							1 Cor. 3:16-17</a:t>
            </a:r>
            <a:endParaRPr lang="en-US" sz="2800" b="1" u="none" strike="noStrike"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15782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13128</TotalTime>
  <Words>2043</Words>
  <Application>Microsoft Office PowerPoint</Application>
  <PresentationFormat>Widescreen</PresentationFormat>
  <Paragraphs>158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Office Theme</vt:lpstr>
      <vt:lpstr>His Presence in His Tabernacle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Getting God in Your Midst</vt:lpstr>
      <vt:lpstr>Becoming a Servant in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Know I Am  Doing His Will—How Can I Find His Will?</dc:title>
  <dc:creator>Dan</dc:creator>
  <cp:lastModifiedBy>Dan Jenkins</cp:lastModifiedBy>
  <cp:revision>811</cp:revision>
  <cp:lastPrinted>2020-10-04T12:14:32Z</cp:lastPrinted>
  <dcterms:modified xsi:type="dcterms:W3CDTF">2020-10-04T12:15:57Z</dcterms:modified>
</cp:coreProperties>
</file>