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0" r:id="rId7"/>
    <p:sldId id="261" r:id="rId8"/>
    <p:sldId id="266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54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DDC407-0E53-4539-A0A5-C761A1339E9E}" v="488" dt="2020-09-23T21:51:30.5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93" d="100"/>
          <a:sy n="93" d="100"/>
        </p:scale>
        <p:origin x="9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A985F-C329-418C-B055-11993B8DB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E4958B-18AE-415A-A65C-49CB2130B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6148A-EF70-40C9-B11A-33252BB3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B53C3-0A03-406A-8CC3-8B7688C18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A3503-5CDE-4828-A20C-83FDA2B37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A0A058F8-DC3D-4E7C-91C8-8201D68770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0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3B532-5627-4A91-822C-EE7B7B9A7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A5627-728F-4445-9F9F-694447852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A941E-D407-4D2F-B7B6-3FB6C2F8E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D7822-3085-470D-A763-0482A573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77ADC3-A132-401E-93C3-34EC5A89D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6C280-78EE-4777-BFBD-E522117C1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4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0D60-AC00-4E60-B4B3-B2934C82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FC96FA-83CD-4D45-8A2D-C4B129707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3F109-7C01-4801-BB6C-F9E3AFB11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DACE7B-0E77-47FB-BEB4-AF8FAC72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A06C8-CDE0-4F48-93E6-748867A6E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2B1F1-63F4-4F28-9EEB-4C436DC82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3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AD991-0D45-45EE-9737-69B92AF78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D61441-C1EA-44A1-8DA9-A8B4E6843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968DA-36AE-41F8-92DD-6AA5CECD4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5F182-8F8E-472C-B580-5993627E5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24347-28B6-4C5D-8A09-BF6022FB1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68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FC3A4A-588D-475B-9155-0F58DF9FF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23F4FE-E2B3-4A93-B4C0-A5AD786C4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403E3-B150-4EBB-AE10-4E7DDC6E5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E9D81-2DC5-47AE-916B-CCC142C51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B2F48-AA38-45FA-8C46-7A2440902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0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698C6BE-8736-40D0-A829-67C36B14AE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7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id="{B69AEFFD-F815-4655-AF1E-6F54E63066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A48C25-AC34-4FD9-AA18-72A5A8AFCB38}"/>
              </a:ext>
            </a:extLst>
          </p:cNvPr>
          <p:cNvSpPr/>
          <p:nvPr userDrawn="1"/>
        </p:nvSpPr>
        <p:spPr>
          <a:xfrm>
            <a:off x="265471" y="2019147"/>
            <a:ext cx="11687087" cy="724051"/>
          </a:xfrm>
          <a:prstGeom prst="roundRect">
            <a:avLst/>
          </a:prstGeom>
          <a:solidFill>
            <a:schemeClr val="bg1"/>
          </a:solidFill>
          <a:ln>
            <a:solidFill>
              <a:srgbClr val="56545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EA770-958E-4BF1-970A-5DDE35856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2019147"/>
            <a:ext cx="11661058" cy="724051"/>
          </a:xfrm>
        </p:spPr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1E0B6-46B9-459E-B59A-4217F453A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687087" cy="4037887"/>
          </a:xfrm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 marL="914400" indent="-228600"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86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005740E-33D9-456E-9BB5-BEC1910DEC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A9BA62A-BB42-45A2-B548-97E5AC4C2E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A48C25-AC34-4FD9-AA18-72A5A8AFCB38}"/>
              </a:ext>
            </a:extLst>
          </p:cNvPr>
          <p:cNvSpPr/>
          <p:nvPr userDrawn="1"/>
        </p:nvSpPr>
        <p:spPr>
          <a:xfrm>
            <a:off x="265471" y="1250028"/>
            <a:ext cx="11687087" cy="1099882"/>
          </a:xfrm>
          <a:prstGeom prst="roundRect">
            <a:avLst/>
          </a:prstGeom>
          <a:solidFill>
            <a:schemeClr val="bg1"/>
          </a:solidFill>
          <a:ln>
            <a:solidFill>
              <a:srgbClr val="56545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EA770-958E-4BF1-970A-5DDE35856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1250028"/>
            <a:ext cx="11661058" cy="1099882"/>
          </a:xfrm>
        </p:spPr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1E0B6-46B9-459E-B59A-4217F453A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428568"/>
            <a:ext cx="11687087" cy="4429432"/>
          </a:xfrm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157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73D37-005F-4D2D-AD97-F9EA42D23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52D2D-08D2-46CF-82BF-2E837AC93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2A0AC-2E63-435D-BD58-6138C731F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29F3C-0FCA-4A20-BA25-47F8E9A14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F7FCC-437F-47D5-9EAC-71416CF8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4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358F-3D79-465E-B2D2-DE7EDD266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D64FC-A087-4A60-A724-50968A2B98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2BBFB-5446-424F-BBD9-481C7CDC4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29AF0-C651-4E8B-86FA-66BF495EA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0838C-4D0C-4189-BDAA-041E8C4C5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CCBC2-7818-44F8-ADB7-4C50767D3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5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E02C0-DAEC-4064-9B39-B4DD069F3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EB241-836E-4DBF-9334-5B6288DC7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E8835-0ADD-4F47-AD6A-2D1A71813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DCDA7-B3DC-4FA4-897A-4E0A7CBF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6D924B-C7E0-4205-AB8E-CFC7813ACD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728796-F8D8-4AC1-B0D9-B7253136A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A813B5-5829-48D0-93A8-6B70E891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1D9D8A-01D2-46DF-84C4-7FB69938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3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61039-054F-4228-A2AE-556561D26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3C04C5-E827-4B86-A0A2-6C47BD44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5E0F5E-DD51-48E3-8CC2-A6C8627D3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6E7584-B7D8-47DA-8209-4EAF0B2EB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1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4A7F3E-C341-4DA5-986A-F4F042293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323EDF-B908-419E-8FB0-EA16BDD7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D6456-B5A9-4593-B53C-42DE8103F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5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0A474B-0041-45AA-8A9B-5BB3D1845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12730-C467-423A-9FAD-17CEACE31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2BE69-70A3-45ED-AD62-58539B5269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F947F-D7C3-4B60-BB9D-A6D1D3E11AF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38ABA-2588-4B03-A200-6D4A288F1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FC5DC-202F-4A7F-A2C8-5B6A70826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0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91344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7EF4E95-0954-4F16-B7C0-8F6CEC0382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t="19748" r="16934" b="60629"/>
          <a:stretch/>
        </p:blipFill>
        <p:spPr>
          <a:xfrm>
            <a:off x="534838" y="1354347"/>
            <a:ext cx="9592573" cy="1345722"/>
          </a:xfrm>
          <a:prstGeom prst="rect">
            <a:avLst/>
          </a:prstGeom>
        </p:spPr>
      </p:pic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DAAD39C-57E7-4C2B-A230-A728E036BF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" t="39371" r="18703" b="41006"/>
          <a:stretch/>
        </p:blipFill>
        <p:spPr>
          <a:xfrm>
            <a:off x="534838" y="2700069"/>
            <a:ext cx="9376913" cy="1345722"/>
          </a:xfrm>
          <a:prstGeom prst="rect">
            <a:avLst/>
          </a:prstGeom>
        </p:spPr>
      </p:pic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76D88AB-0A20-45FB-8521-AB6DA75225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t="60629" r="21887" b="19748"/>
          <a:stretch/>
        </p:blipFill>
        <p:spPr>
          <a:xfrm>
            <a:off x="534838" y="4157932"/>
            <a:ext cx="8988724" cy="1345721"/>
          </a:xfrm>
          <a:prstGeom prst="rect">
            <a:avLst/>
          </a:prstGeom>
        </p:spPr>
      </p:pic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DB763B5-93ED-429E-9E63-6D9EC40E90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" t="80377" r="14741"/>
          <a:stretch/>
        </p:blipFill>
        <p:spPr>
          <a:xfrm>
            <a:off x="534838" y="5512278"/>
            <a:ext cx="9859992" cy="134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333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Choose to Do Good (12:14-16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 lnSpcReduction="10000"/>
          </a:bodyPr>
          <a:lstStyle/>
          <a:p>
            <a:pPr>
              <a:lnSpc>
                <a:spcPct val="95000"/>
              </a:lnSpc>
            </a:pPr>
            <a:r>
              <a:rPr lang="en-US" dirty="0"/>
              <a:t>Bless those who persecute you (12:14)</a:t>
            </a:r>
          </a:p>
          <a:p>
            <a:pPr>
              <a:lnSpc>
                <a:spcPct val="95000"/>
              </a:lnSpc>
            </a:pPr>
            <a:r>
              <a:rPr lang="en-US" dirty="0"/>
              <a:t>Bless and do not curse (12:14)</a:t>
            </a:r>
          </a:p>
          <a:p>
            <a:pPr>
              <a:lnSpc>
                <a:spcPct val="95000"/>
              </a:lnSpc>
            </a:pPr>
            <a:r>
              <a:rPr lang="en-US" dirty="0"/>
              <a:t>Rejoice with those who rejoice (12:15)</a:t>
            </a:r>
          </a:p>
          <a:p>
            <a:pPr>
              <a:lnSpc>
                <a:spcPct val="95000"/>
              </a:lnSpc>
            </a:pPr>
            <a:r>
              <a:rPr lang="en-US" dirty="0"/>
              <a:t>Weep with those who weep (12:15)</a:t>
            </a:r>
          </a:p>
          <a:p>
            <a:pPr>
              <a:lnSpc>
                <a:spcPct val="95000"/>
              </a:lnSpc>
            </a:pPr>
            <a:r>
              <a:rPr lang="en-US" dirty="0"/>
              <a:t>Be of the same mind toward one another (12:16)</a:t>
            </a:r>
          </a:p>
          <a:p>
            <a:pPr>
              <a:lnSpc>
                <a:spcPct val="95000"/>
              </a:lnSpc>
            </a:pPr>
            <a:r>
              <a:rPr lang="en-US" dirty="0"/>
              <a:t>Do not set your mind on high things (12:16)</a:t>
            </a:r>
          </a:p>
          <a:p>
            <a:pPr>
              <a:lnSpc>
                <a:spcPct val="95000"/>
              </a:lnSpc>
            </a:pPr>
            <a:r>
              <a:rPr lang="en-US" dirty="0"/>
              <a:t>Associate with the humble (12:16)</a:t>
            </a:r>
          </a:p>
          <a:p>
            <a:pPr>
              <a:lnSpc>
                <a:spcPct val="95000"/>
              </a:lnSpc>
            </a:pPr>
            <a:r>
              <a:rPr lang="en-US" dirty="0"/>
              <a:t>Do not be wise in your own opinion (12:16)</a:t>
            </a:r>
          </a:p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394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Choose to Not Retaliate (12:17-21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Never pay back evil for evil to anyone (12:17)</a:t>
            </a:r>
          </a:p>
          <a:p>
            <a:pPr>
              <a:lnSpc>
                <a:spcPct val="95000"/>
              </a:lnSpc>
            </a:pPr>
            <a:r>
              <a:rPr lang="en-US" dirty="0"/>
              <a:t>Have regard for good things in the sight of all men (12:17)</a:t>
            </a:r>
          </a:p>
          <a:p>
            <a:pPr>
              <a:lnSpc>
                <a:spcPct val="95000"/>
              </a:lnSpc>
            </a:pPr>
            <a:r>
              <a:rPr lang="en-US" dirty="0"/>
              <a:t>Live peaceably with all men (12:18)</a:t>
            </a:r>
          </a:p>
          <a:p>
            <a:pPr>
              <a:lnSpc>
                <a:spcPct val="95000"/>
              </a:lnSpc>
            </a:pPr>
            <a:r>
              <a:rPr lang="en-US" dirty="0"/>
              <a:t>Never take your own revenge (12:19)</a:t>
            </a:r>
          </a:p>
          <a:p>
            <a:pPr>
              <a:lnSpc>
                <a:spcPct val="95000"/>
              </a:lnSpc>
            </a:pPr>
            <a:r>
              <a:rPr lang="en-US" dirty="0"/>
              <a:t>Leave room for the wrath of God (12:19)</a:t>
            </a:r>
          </a:p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5139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Choose to Not Retaliate (12:17-21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/>
          </a:bodyPr>
          <a:lstStyle/>
          <a:p>
            <a:r>
              <a:rPr lang="en-US" dirty="0"/>
              <a:t>Serve your enemy (12:20)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Our proper response to mistreatment from our enemies involves “so doing” acts of kindness (quoting from Prov. 25:21-22)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Present tense verb emphasizes habitual action 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Rather than retaliate, we are told to monitor the needs of our enemy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If hungry, feed him </a:t>
            </a:r>
          </a:p>
          <a:p>
            <a:pPr marL="1254125" lvl="3">
              <a:lnSpc>
                <a:spcPct val="95000"/>
              </a:lnSpc>
            </a:pPr>
            <a:r>
              <a:rPr lang="en-US" sz="2000" dirty="0"/>
              <a:t>Greek means “to feed with morsels, as nurses feed crumbs to a baby; supply with food in general”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If thirsty, give him drink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God does not call us to do the unreasonable or the unattainable </a:t>
            </a:r>
          </a:p>
          <a:p>
            <a:pPr lvl="2">
              <a:lnSpc>
                <a:spcPct val="9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846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Choose to Not Retaliate (12:17-21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/>
          </a:bodyPr>
          <a:lstStyle/>
          <a:p>
            <a:r>
              <a:rPr lang="en-US" dirty="0"/>
              <a:t>Serve your enemy (12:20)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By serving our enemies, good can result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This is in addition to any good that can and will result for us personally (Luke 6:27-38)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Serving our enemy will “heap burning coals of fire on his head”</a:t>
            </a:r>
          </a:p>
          <a:p>
            <a:pPr marL="1254125" lvl="3">
              <a:lnSpc>
                <a:spcPct val="95000"/>
              </a:lnSpc>
            </a:pPr>
            <a:r>
              <a:rPr lang="en-US" sz="2000" dirty="0"/>
              <a:t>The Greek word for “burning coals” is “anthrax” – English word “anthracite” comes from this</a:t>
            </a:r>
          </a:p>
          <a:p>
            <a:pPr marL="1254125" lvl="3">
              <a:lnSpc>
                <a:spcPct val="95000"/>
              </a:lnSpc>
            </a:pPr>
            <a:r>
              <a:rPr lang="en-US" sz="2000" dirty="0"/>
              <a:t>The use of the term signifies “retribution by kindness”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Pain inflicted by burning coals was a symbol of shame and remorse experienced by the enemy who is rebuked by kindness 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Intended to heal, not hurt; to win, not to alienate; to shame into repentance</a:t>
            </a:r>
          </a:p>
        </p:txBody>
      </p:sp>
    </p:spTree>
    <p:extLst>
      <p:ext uri="{BB962C8B-B14F-4D97-AF65-F5344CB8AC3E}">
        <p14:creationId xmlns:p14="http://schemas.microsoft.com/office/powerpoint/2010/main" val="3791496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Choose to Not Retaliate (12:17-21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/>
          </a:bodyPr>
          <a:lstStyle/>
          <a:p>
            <a:r>
              <a:rPr lang="en-US" dirty="0"/>
              <a:t>Serve your enemy (12:20)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Two positive alternatives to revenge: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Leave any necessary punishment to God (12:19)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Get busy in serving our enemy’s needs, genuinely seeking his highest good (12:20)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When we are hurt by others, consciously decide to love them anyway (12:14-21)</a:t>
            </a:r>
          </a:p>
          <a:p>
            <a:pPr lvl="2">
              <a:lnSpc>
                <a:spcPct val="9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534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Choose to Not Retaliate (12:17-21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/>
          </a:bodyPr>
          <a:lstStyle/>
          <a:p>
            <a:r>
              <a:rPr lang="en-US" dirty="0"/>
              <a:t>Overcome evil with good (12:20)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Two present imperatives in this verse, emphasizing a regular life choice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A stark alternative is set out in this verse – no neutrality, no middle way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“Do not be overcome by evil”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The Greek word involves being conquered (present tense verb)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Stop being overcome by evil would include: </a:t>
            </a:r>
          </a:p>
          <a:p>
            <a:pPr marL="1254125" lvl="3">
              <a:lnSpc>
                <a:spcPct val="95000"/>
              </a:lnSpc>
            </a:pPr>
            <a:r>
              <a:rPr lang="en-US" sz="2000" dirty="0"/>
              <a:t>Cursing those who persecute us (12:14)</a:t>
            </a:r>
          </a:p>
          <a:p>
            <a:pPr marL="1254125" lvl="3">
              <a:lnSpc>
                <a:spcPct val="95000"/>
              </a:lnSpc>
            </a:pPr>
            <a:r>
              <a:rPr lang="en-US" sz="2000" dirty="0"/>
              <a:t>Repaying evil for evil (12:17)</a:t>
            </a:r>
          </a:p>
          <a:p>
            <a:pPr marL="1254125" lvl="3">
              <a:lnSpc>
                <a:spcPct val="95000"/>
              </a:lnSpc>
            </a:pPr>
            <a:r>
              <a:rPr lang="en-US" sz="2000" dirty="0"/>
              <a:t>Taking revenge (12:19)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All of these are evil responses to evil</a:t>
            </a:r>
          </a:p>
        </p:txBody>
      </p:sp>
    </p:spTree>
    <p:extLst>
      <p:ext uri="{BB962C8B-B14F-4D97-AF65-F5344CB8AC3E}">
        <p14:creationId xmlns:p14="http://schemas.microsoft.com/office/powerpoint/2010/main" val="41990308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Choose to Not Retaliate (12:17-21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Overcome evil with good (12:20)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“Overcome evil with good”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Present tense emphasizes “keep on overcoming and conquering the evil thing”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If we refuse to retaliate, we can instead practice positive counterparts to revenge:</a:t>
            </a:r>
          </a:p>
          <a:p>
            <a:pPr marL="1254125" lvl="3">
              <a:lnSpc>
                <a:spcPct val="95000"/>
              </a:lnSpc>
            </a:pPr>
            <a:r>
              <a:rPr lang="en-US" sz="2000" dirty="0"/>
              <a:t>Bless our persecutors (12:14)</a:t>
            </a:r>
          </a:p>
          <a:p>
            <a:pPr marL="1254125" lvl="3">
              <a:lnSpc>
                <a:spcPct val="95000"/>
              </a:lnSpc>
            </a:pPr>
            <a:r>
              <a:rPr lang="en-US" sz="2000" dirty="0"/>
              <a:t>Be seen focusing on and doing good (12:17)</a:t>
            </a:r>
          </a:p>
          <a:p>
            <a:pPr marL="1254125" lvl="3">
              <a:lnSpc>
                <a:spcPct val="95000"/>
              </a:lnSpc>
            </a:pPr>
            <a:r>
              <a:rPr lang="en-US" sz="2000" dirty="0"/>
              <a:t>Strive to be active in peacemaking and peacekeeping (12:18)</a:t>
            </a:r>
          </a:p>
          <a:p>
            <a:pPr marL="1254125" lvl="3">
              <a:lnSpc>
                <a:spcPct val="95000"/>
              </a:lnSpc>
            </a:pPr>
            <a:r>
              <a:rPr lang="en-US" sz="2000" dirty="0"/>
              <a:t>Leave all retaliation and punishment to God (12:19)</a:t>
            </a:r>
          </a:p>
          <a:p>
            <a:pPr marL="1254125" lvl="3">
              <a:lnSpc>
                <a:spcPct val="95000"/>
              </a:lnSpc>
            </a:pPr>
            <a:r>
              <a:rPr lang="en-US" sz="2000" dirty="0"/>
              <a:t>Love and serve our enemy (12:20)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All of these are good responses to evil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Let us seek to repay good for evil, rather than repay evil for evil (Prov. 17:13)</a:t>
            </a:r>
          </a:p>
          <a:p>
            <a:pPr lvl="2">
              <a:lnSpc>
                <a:spcPct val="9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099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66773FFDC1284E88761548960764AD" ma:contentTypeVersion="10" ma:contentTypeDescription="Create a new document." ma:contentTypeScope="" ma:versionID="1f5aa6cc520a6e4210b5cc9fbdad40b2">
  <xsd:schema xmlns:xsd="http://www.w3.org/2001/XMLSchema" xmlns:xs="http://www.w3.org/2001/XMLSchema" xmlns:p="http://schemas.microsoft.com/office/2006/metadata/properties" xmlns:ns3="2490bb05-5057-4712-ad51-ff7aad21ee1c" targetNamespace="http://schemas.microsoft.com/office/2006/metadata/properties" ma:root="true" ma:fieldsID="058bd71593ec33069b34a06a1c819dae" ns3:_="">
    <xsd:import namespace="2490bb05-5057-4712-ad51-ff7aad21ee1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90bb05-5057-4712-ad51-ff7aad21ee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77967B-FCD5-44B3-B9CC-52D78FA02833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2490bb05-5057-4712-ad51-ff7aad21ee1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08C46F6-F80B-4F37-AF78-1CCBF702C6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90bb05-5057-4712-ad51-ff7aad21ee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B95013-992E-49A9-88EA-06D4472B40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4330</TotalTime>
  <Words>641</Words>
  <Application>Microsoft Office PowerPoint</Application>
  <PresentationFormat>Widescreen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Choose to Do Good (12:14-16)</vt:lpstr>
      <vt:lpstr>Choose to Not Retaliate (12:17-21)</vt:lpstr>
      <vt:lpstr>Choose to Not Retaliate (12:17-21)</vt:lpstr>
      <vt:lpstr>Choose to Not Retaliate (12:17-21)</vt:lpstr>
      <vt:lpstr>Choose to Not Retaliate (12:17-21)</vt:lpstr>
      <vt:lpstr>Choose to Not Retaliate (12:17-21)</vt:lpstr>
      <vt:lpstr>Choose to Not Retaliate (12:17-21)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44</cp:revision>
  <dcterms:created xsi:type="dcterms:W3CDTF">2020-07-10T23:12:33Z</dcterms:created>
  <dcterms:modified xsi:type="dcterms:W3CDTF">2020-09-23T21:56:21Z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0x0101001866773FFDC1284E88761548960764AD</vt:lpwstr>
  </property>
</Properties>
</file>