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1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35CED-4581-4690-BB42-2C4B137155C1}" v="307" dt="2020-09-20T00:46:30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5F-C329-418C-B055-11993B8D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958B-18AE-415A-A65C-49CB2130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148A-EF70-40C9-B11A-33252BB3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3C3-0A03-406A-8CC3-8B7688C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3503-5CDE-4828-A20C-83FDA2B3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0A058F8-DC3D-4E7C-91C8-8201D6877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532-5627-4A91-822C-EE7B7B9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5627-728F-4445-9F9F-69444785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941E-D407-4D2F-B7B6-3FB6C2F8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7822-3085-470D-A763-0482A57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ADC3-A132-401E-93C3-34EC5A89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C280-78EE-4777-BFBD-E522117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D60-AC00-4E60-B4B3-B2934C82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96FA-83CD-4D45-8A2D-C4B12970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3F109-7C01-4801-BB6C-F9E3AFB1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CE7B-0E77-47FB-BEB4-AF8FAC72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06C8-CDE0-4F48-93E6-748867A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B1F1-63F4-4F28-9EEB-4C436DC8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D991-0D45-45EE-9737-69B92AF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61441-C1EA-44A1-8DA9-A8B4E684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68DA-36AE-41F8-92DD-6AA5CECD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F182-8F8E-472C-B580-5993627E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4347-28B6-4C5D-8A09-BF6022FB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3A4A-588D-475B-9155-0F58DF9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F4FE-E2B3-4A93-B4C0-A5AD786C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03E3-B150-4EBB-AE10-4E7DDC6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9D81-2DC5-47AE-916B-CCC142C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2F48-AA38-45FA-8C46-7A24409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98C6BE-8736-40D0-A829-67C36B14A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B69AEFFD-F815-4655-AF1E-6F54E6306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2019147"/>
            <a:ext cx="11687087" cy="724051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019147"/>
            <a:ext cx="11661058" cy="724051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687087" cy="4037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05740E-33D9-456E-9BB5-BEC1910DE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9BA62A-BB42-45A2-B548-97E5AC4C2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1250028"/>
            <a:ext cx="11687087" cy="1099882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250028"/>
            <a:ext cx="11661058" cy="1099882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428568"/>
            <a:ext cx="11687087" cy="442943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5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D37-005F-4D2D-AD97-F9EA42D2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2D2D-08D2-46CF-82BF-2E837AC9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0AC-2E63-435D-BD58-6138C731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9F3C-0FCA-4A20-BA25-47F8E9A1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FCC-437F-47D5-9EAC-71416CF8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358F-3D79-465E-B2D2-DE7EDD2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4FC-A087-4A60-A724-50968A2B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BFB-5446-424F-BBD9-481C7CDC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9AF0-C651-4E8B-86FA-66BF495E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838C-4D0C-4189-BDAA-041E8C4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CBC2-7818-44F8-ADB7-4C50767D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C0-DAEC-4064-9B39-B4DD069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B241-836E-4DBF-9334-5B6288DC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8835-0ADD-4F47-AD6A-2D1A7181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CDA7-B3DC-4FA4-897A-4E0A7CBF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D924B-C7E0-4205-AB8E-CFC7813A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8796-F8D8-4AC1-B0D9-B725313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813B5-5829-48D0-93A8-6B70E8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9D8A-01D2-46DF-84C4-7FB69938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039-054F-4228-A2AE-556561D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C04C5-E827-4B86-A0A2-6C47BD4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E0F5E-DD51-48E3-8CC2-A6C8627D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7584-B7D8-47DA-8209-4EAF0B2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7F3E-C341-4DA5-986A-F4F0422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23EDF-B908-419E-8FB0-EA16BDD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6456-B5A9-4593-B53C-42DE8103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474B-0041-45AA-8A9B-5BB3D18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2730-C467-423A-9FAD-17CEACE3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BE69-70A3-45ED-AD62-58539B52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47F-D7C3-4B60-BB9D-A6D1D3E11AF5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ABA-2588-4B03-A200-6D4A288F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C5DC-202F-4A7F-A2C8-5B6A7082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134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7EF4E95-0954-4F16-B7C0-8F6CEC038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748" r="16934" b="60629"/>
          <a:stretch/>
        </p:blipFill>
        <p:spPr>
          <a:xfrm>
            <a:off x="534838" y="1354347"/>
            <a:ext cx="9592573" cy="1345722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DAAD39C-57E7-4C2B-A230-A728E036B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9371" r="18703" b="41006"/>
          <a:stretch/>
        </p:blipFill>
        <p:spPr>
          <a:xfrm>
            <a:off x="534838" y="2700069"/>
            <a:ext cx="9376913" cy="1345722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76D88AB-0A20-45FB-8521-AB6DA7522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60629" r="21887" b="19748"/>
          <a:stretch/>
        </p:blipFill>
        <p:spPr>
          <a:xfrm>
            <a:off x="534838" y="4157932"/>
            <a:ext cx="8988724" cy="1345721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DB763B5-93ED-429E-9E63-6D9EC40E9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80377" r="14741"/>
          <a:stretch/>
        </p:blipFill>
        <p:spPr>
          <a:xfrm>
            <a:off x="534838" y="5512278"/>
            <a:ext cx="9859992" cy="13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3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Bless those who persecute you (12:14)</a:t>
            </a:r>
          </a:p>
          <a:p>
            <a:pPr>
              <a:lnSpc>
                <a:spcPct val="95000"/>
              </a:lnSpc>
            </a:pPr>
            <a:r>
              <a:rPr lang="en-US" dirty="0"/>
              <a:t>Bless and do not curse (12:14)</a:t>
            </a:r>
          </a:p>
          <a:p>
            <a:pPr>
              <a:lnSpc>
                <a:spcPct val="95000"/>
              </a:lnSpc>
            </a:pPr>
            <a:r>
              <a:rPr lang="en-US" dirty="0"/>
              <a:t>Rejoice with those who rejoice (12:15)</a:t>
            </a:r>
          </a:p>
          <a:p>
            <a:pPr>
              <a:lnSpc>
                <a:spcPct val="95000"/>
              </a:lnSpc>
            </a:pPr>
            <a:r>
              <a:rPr lang="en-US" dirty="0"/>
              <a:t>Weep with those who weep (12:15)</a:t>
            </a:r>
          </a:p>
          <a:p>
            <a:pPr>
              <a:lnSpc>
                <a:spcPct val="95000"/>
              </a:lnSpc>
            </a:pPr>
            <a:r>
              <a:rPr lang="en-US" dirty="0"/>
              <a:t>Be of the same mind toward one another (12:16)</a:t>
            </a:r>
          </a:p>
          <a:p>
            <a:pPr>
              <a:lnSpc>
                <a:spcPct val="95000"/>
              </a:lnSpc>
            </a:pPr>
            <a:r>
              <a:rPr lang="en-US" dirty="0"/>
              <a:t>Do not set your mind on high things (12:16)</a:t>
            </a:r>
          </a:p>
          <a:p>
            <a:pPr>
              <a:lnSpc>
                <a:spcPct val="95000"/>
              </a:lnSpc>
            </a:pPr>
            <a:r>
              <a:rPr lang="en-US" dirty="0"/>
              <a:t>Associate with the humble (12:16)</a:t>
            </a:r>
          </a:p>
          <a:p>
            <a:pPr>
              <a:lnSpc>
                <a:spcPct val="95000"/>
              </a:lnSpc>
            </a:pPr>
            <a:r>
              <a:rPr lang="en-US" dirty="0"/>
              <a:t>Do not be wise in your own opinion (12:16)</a:t>
            </a:r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39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Never pay back evil for evil to anyone (12:17)</a:t>
            </a:r>
          </a:p>
          <a:p>
            <a:pPr>
              <a:lnSpc>
                <a:spcPct val="95000"/>
              </a:lnSpc>
            </a:pPr>
            <a:r>
              <a:rPr lang="en-US" dirty="0"/>
              <a:t>Have regard for good things in the sight of all men (12:17)</a:t>
            </a:r>
          </a:p>
          <a:p>
            <a:pPr>
              <a:lnSpc>
                <a:spcPct val="95000"/>
              </a:lnSpc>
            </a:pPr>
            <a:r>
              <a:rPr lang="en-US" dirty="0"/>
              <a:t>Live peaceably with all men (12:18)</a:t>
            </a:r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139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Never take your own revenge (12:19)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means “to vindicate a person’s right, to exact justice, to avenge”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human nature tries to </a:t>
            </a:r>
            <a:r>
              <a:rPr lang="en-US"/>
              <a:t>get even</a:t>
            </a:r>
            <a:endParaRPr lang="en-US" dirty="0"/>
          </a:p>
          <a:p>
            <a:pPr lvl="1">
              <a:lnSpc>
                <a:spcPct val="95000"/>
              </a:lnSpc>
            </a:pPr>
            <a:r>
              <a:rPr lang="en-US" dirty="0"/>
              <a:t>The Divine nature remembers the “love” of God (“Beloved”) and lets it go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1 Cor. 13:7; Prov. 10:12; 19:11; 1 Pet. 4:8; Eph. 4:32; Jas. 1:19-20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Jesus did not seek to avenge Himself (Luke 23:34; 1 Pet. 2:22-23)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must refuse to vindicate and punish those who mistreat us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tense verb emphasizes continual behavior and choices</a:t>
            </a:r>
          </a:p>
        </p:txBody>
      </p:sp>
    </p:spTree>
    <p:extLst>
      <p:ext uri="{BB962C8B-B14F-4D97-AF65-F5344CB8AC3E}">
        <p14:creationId xmlns:p14="http://schemas.microsoft.com/office/powerpoint/2010/main" val="1974781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r>
              <a:rPr lang="en-US" dirty="0"/>
              <a:t>Leave room for the wrath of God (12:19)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lit. says, “give a place unto the wrath”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God tells us to give room for Him to work and let Him take care of the situation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Vengeance belongs to God (cf. Deut. 32:35; Heb. 10:30)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The Greek word “</a:t>
            </a:r>
            <a:r>
              <a:rPr lang="en-US" dirty="0" err="1"/>
              <a:t>ekdikesis</a:t>
            </a:r>
            <a:r>
              <a:rPr lang="en-US" dirty="0"/>
              <a:t>” means “a revenging, vengeance, punishment”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God will repay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The Greek word “</a:t>
            </a:r>
            <a:r>
              <a:rPr lang="en-US" dirty="0" err="1"/>
              <a:t>antapodidomi</a:t>
            </a:r>
            <a:r>
              <a:rPr lang="en-US" dirty="0"/>
              <a:t>” is different than the “repay” in verse 17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Verse 17 is “</a:t>
            </a:r>
            <a:r>
              <a:rPr lang="en-US" dirty="0" err="1"/>
              <a:t>apodidomi</a:t>
            </a:r>
            <a:r>
              <a:rPr lang="en-US" dirty="0"/>
              <a:t>” = “to give back, to pay back, to recompense”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Verse 19 is “</a:t>
            </a:r>
            <a:r>
              <a:rPr lang="en-US" dirty="0" err="1"/>
              <a:t>antapodidomi</a:t>
            </a:r>
            <a:r>
              <a:rPr lang="en-US" dirty="0"/>
              <a:t>” = “to give back as an equivalent, in return for”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Verse 19 adds the prefix “anti” to express the idea of complete return</a:t>
            </a:r>
          </a:p>
        </p:txBody>
      </p:sp>
    </p:spTree>
    <p:extLst>
      <p:ext uri="{BB962C8B-B14F-4D97-AF65-F5344CB8AC3E}">
        <p14:creationId xmlns:p14="http://schemas.microsoft.com/office/powerpoint/2010/main" val="4192846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Leave room for the wrath of God (12:19)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two activities which are prohibited to us are now said to belong to God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Retaliation and punishment of evildoers is God’s prerogative and NOT ours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Sometimes the state’s administration of justice will handle this (Rom. 13:4)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If no justice in this life, leave it to the Judge – God will make things right eventually (cf. Luke 18:7) 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God’s wrath will be finally expressed on “the day of God’s wrath” (Rom. 2:5)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Thanks be to God that “we shall be saved from wrath through Him” (Rom. 5:9)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verb tenses are significant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“Leave room for the wrath of God” is an aorist imperative – urgency &amp; finality to the command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“It is written” is a Greek perfect passive – has been written and remains written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“Says the Lord” is present tense – the Lord is saying this even now</a:t>
            </a:r>
          </a:p>
        </p:txBody>
      </p:sp>
    </p:spTree>
    <p:extLst>
      <p:ext uri="{BB962C8B-B14F-4D97-AF65-F5344CB8AC3E}">
        <p14:creationId xmlns:p14="http://schemas.microsoft.com/office/powerpoint/2010/main" val="507404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B95013-992E-49A9-88EA-06D4472B40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8C46F6-F80B-4F37-AF78-1CCBF702C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77967B-FCD5-44B3-B9CC-52D78FA0283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490bb05-5057-4712-ad51-ff7aad21ee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4191</TotalTime>
  <Words>564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Choose to Do Good (12:14-16)</vt:lpstr>
      <vt:lpstr>Choose to Not Retaliate (12:17-21)</vt:lpstr>
      <vt:lpstr>Choose to Not Retaliate (12:17-21)</vt:lpstr>
      <vt:lpstr>Choose to Not Retaliate (12:17-21)</vt:lpstr>
      <vt:lpstr>Choose to Not Retaliate (12:17-21)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43</cp:revision>
  <dcterms:created xsi:type="dcterms:W3CDTF">2020-07-10T23:12:33Z</dcterms:created>
  <dcterms:modified xsi:type="dcterms:W3CDTF">2020-09-20T12:35:09Z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