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54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8F9535-4A16-4749-A2FF-7457F5D69B9E}" v="477" dt="2020-09-09T19:55:02.9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3" autoAdjust="0"/>
    <p:restoredTop sz="94660"/>
  </p:normalViewPr>
  <p:slideViewPr>
    <p:cSldViewPr snapToGrid="0">
      <p:cViewPr varScale="1">
        <p:scale>
          <a:sx n="93" d="100"/>
          <a:sy n="93" d="100"/>
        </p:scale>
        <p:origin x="9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A985F-C329-418C-B055-11993B8DB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E4958B-18AE-415A-A65C-49CB2130B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6148A-EF70-40C9-B11A-33252BB3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B53C3-0A03-406A-8CC3-8B7688C18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A3503-5CDE-4828-A20C-83FDA2B37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A0A058F8-DC3D-4E7C-91C8-8201D68770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0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3B532-5627-4A91-822C-EE7B7B9A7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A5627-728F-4445-9F9F-694447852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A941E-D407-4D2F-B7B6-3FB6C2F8E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D7822-3085-470D-A763-0482A573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77ADC3-A132-401E-93C3-34EC5A89D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6C280-78EE-4777-BFBD-E522117C1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4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0D60-AC00-4E60-B4B3-B2934C82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FC96FA-83CD-4D45-8A2D-C4B129707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3F109-7C01-4801-BB6C-F9E3AFB11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DACE7B-0E77-47FB-BEB4-AF8FAC72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A06C8-CDE0-4F48-93E6-748867A6E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2B1F1-63F4-4F28-9EEB-4C436DC82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3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AD991-0D45-45EE-9737-69B92AF78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D61441-C1EA-44A1-8DA9-A8B4E6843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968DA-36AE-41F8-92DD-6AA5CECD4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5F182-8F8E-472C-B580-5993627E5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24347-28B6-4C5D-8A09-BF6022FB1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68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FC3A4A-588D-475B-9155-0F58DF9FF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23F4FE-E2B3-4A93-B4C0-A5AD786C4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403E3-B150-4EBB-AE10-4E7DDC6E5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E9D81-2DC5-47AE-916B-CCC142C51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B2F48-AA38-45FA-8C46-7A2440902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0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698C6BE-8736-40D0-A829-67C36B14AE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7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id="{B69AEFFD-F815-4655-AF1E-6F54E63066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A48C25-AC34-4FD9-AA18-72A5A8AFCB38}"/>
              </a:ext>
            </a:extLst>
          </p:cNvPr>
          <p:cNvSpPr/>
          <p:nvPr userDrawn="1"/>
        </p:nvSpPr>
        <p:spPr>
          <a:xfrm>
            <a:off x="265471" y="2019147"/>
            <a:ext cx="11687087" cy="724051"/>
          </a:xfrm>
          <a:prstGeom prst="roundRect">
            <a:avLst/>
          </a:prstGeom>
          <a:solidFill>
            <a:schemeClr val="bg1"/>
          </a:solidFill>
          <a:ln>
            <a:solidFill>
              <a:srgbClr val="56545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EA770-958E-4BF1-970A-5DDE35856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2019147"/>
            <a:ext cx="11661058" cy="724051"/>
          </a:xfrm>
        </p:spPr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1E0B6-46B9-459E-B59A-4217F453A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687087" cy="4037887"/>
          </a:xfrm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 marL="914400" indent="-228600"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86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005740E-33D9-456E-9BB5-BEC1910DEC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A9BA62A-BB42-45A2-B548-97E5AC4C2E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A48C25-AC34-4FD9-AA18-72A5A8AFCB38}"/>
              </a:ext>
            </a:extLst>
          </p:cNvPr>
          <p:cNvSpPr/>
          <p:nvPr userDrawn="1"/>
        </p:nvSpPr>
        <p:spPr>
          <a:xfrm>
            <a:off x="265471" y="1250028"/>
            <a:ext cx="11687087" cy="1099882"/>
          </a:xfrm>
          <a:prstGeom prst="roundRect">
            <a:avLst/>
          </a:prstGeom>
          <a:solidFill>
            <a:schemeClr val="bg1"/>
          </a:solidFill>
          <a:ln>
            <a:solidFill>
              <a:srgbClr val="56545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EA770-958E-4BF1-970A-5DDE35856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1250028"/>
            <a:ext cx="11661058" cy="1099882"/>
          </a:xfrm>
        </p:spPr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1E0B6-46B9-459E-B59A-4217F453A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428568"/>
            <a:ext cx="11687087" cy="4429432"/>
          </a:xfrm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157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73D37-005F-4D2D-AD97-F9EA42D23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52D2D-08D2-46CF-82BF-2E837AC93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2A0AC-2E63-435D-BD58-6138C731F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29F3C-0FCA-4A20-BA25-47F8E9A14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F7FCC-437F-47D5-9EAC-71416CF8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4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358F-3D79-465E-B2D2-DE7EDD266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D64FC-A087-4A60-A724-50968A2B98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2BBFB-5446-424F-BBD9-481C7CDC4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29AF0-C651-4E8B-86FA-66BF495EA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0838C-4D0C-4189-BDAA-041E8C4C5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CCBC2-7818-44F8-ADB7-4C50767D3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5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E02C0-DAEC-4064-9B39-B4DD069F3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EB241-836E-4DBF-9334-5B6288DC7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E8835-0ADD-4F47-AD6A-2D1A71813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DCDA7-B3DC-4FA4-897A-4E0A7CBF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6D924B-C7E0-4205-AB8E-CFC7813ACD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728796-F8D8-4AC1-B0D9-B7253136A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A813B5-5829-48D0-93A8-6B70E891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1D9D8A-01D2-46DF-84C4-7FB69938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3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61039-054F-4228-A2AE-556561D26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3C04C5-E827-4B86-A0A2-6C47BD44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5E0F5E-DD51-48E3-8CC2-A6C8627D3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6E7584-B7D8-47DA-8209-4EAF0B2EB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1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4A7F3E-C341-4DA5-986A-F4F042293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323EDF-B908-419E-8FB0-EA16BDD7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D6456-B5A9-4593-B53C-42DE8103F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5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0A474B-0041-45AA-8A9B-5BB3D1845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12730-C467-423A-9FAD-17CEACE31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2BE69-70A3-45ED-AD62-58539B5269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F947F-D7C3-4B60-BB9D-A6D1D3E11AF5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38ABA-2588-4B03-A200-6D4A288F1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FC5DC-202F-4A7F-A2C8-5B6A70826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0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91344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7EF4E95-0954-4F16-B7C0-8F6CEC0382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t="19748" r="16934" b="60629"/>
          <a:stretch/>
        </p:blipFill>
        <p:spPr>
          <a:xfrm>
            <a:off x="534838" y="1354347"/>
            <a:ext cx="9592573" cy="1345722"/>
          </a:xfrm>
          <a:prstGeom prst="rect">
            <a:avLst/>
          </a:prstGeom>
        </p:spPr>
      </p:pic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DAAD39C-57E7-4C2B-A230-A728E036BF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" t="39371" r="18703" b="41006"/>
          <a:stretch/>
        </p:blipFill>
        <p:spPr>
          <a:xfrm>
            <a:off x="534838" y="2700069"/>
            <a:ext cx="9376913" cy="1345722"/>
          </a:xfrm>
          <a:prstGeom prst="rect">
            <a:avLst/>
          </a:prstGeom>
        </p:spPr>
      </p:pic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76D88AB-0A20-45FB-8521-AB6DA75225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t="60629" r="21887" b="19748"/>
          <a:stretch/>
        </p:blipFill>
        <p:spPr>
          <a:xfrm>
            <a:off x="534838" y="4157932"/>
            <a:ext cx="8988724" cy="1345721"/>
          </a:xfrm>
          <a:prstGeom prst="rect">
            <a:avLst/>
          </a:prstGeom>
        </p:spPr>
      </p:pic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DB763B5-93ED-429E-9E63-6D9EC40E90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" t="80377" r="14741"/>
          <a:stretch/>
        </p:blipFill>
        <p:spPr>
          <a:xfrm>
            <a:off x="534838" y="5512278"/>
            <a:ext cx="9859992" cy="134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333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Choose to Do Good (12:14-16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 lnSpcReduction="10000"/>
          </a:bodyPr>
          <a:lstStyle/>
          <a:p>
            <a:pPr>
              <a:lnSpc>
                <a:spcPct val="95000"/>
              </a:lnSpc>
            </a:pPr>
            <a:r>
              <a:rPr lang="en-US" dirty="0"/>
              <a:t>Bless those who persecute you (12:14)</a:t>
            </a:r>
          </a:p>
          <a:p>
            <a:pPr>
              <a:lnSpc>
                <a:spcPct val="95000"/>
              </a:lnSpc>
            </a:pPr>
            <a:r>
              <a:rPr lang="en-US" dirty="0"/>
              <a:t>Bless and do not curse (12:14)</a:t>
            </a:r>
          </a:p>
          <a:p>
            <a:pPr>
              <a:lnSpc>
                <a:spcPct val="95000"/>
              </a:lnSpc>
            </a:pPr>
            <a:r>
              <a:rPr lang="en-US" dirty="0"/>
              <a:t>Rejoice with those who rejoice (12:15)</a:t>
            </a:r>
          </a:p>
          <a:p>
            <a:pPr>
              <a:lnSpc>
                <a:spcPct val="95000"/>
              </a:lnSpc>
            </a:pPr>
            <a:r>
              <a:rPr lang="en-US" dirty="0"/>
              <a:t>Weep with those who weep (12:15)</a:t>
            </a:r>
          </a:p>
          <a:p>
            <a:pPr>
              <a:lnSpc>
                <a:spcPct val="95000"/>
              </a:lnSpc>
            </a:pPr>
            <a:r>
              <a:rPr lang="en-US" dirty="0"/>
              <a:t>Be of the same mind toward one another (12:16)</a:t>
            </a:r>
          </a:p>
          <a:p>
            <a:pPr>
              <a:lnSpc>
                <a:spcPct val="95000"/>
              </a:lnSpc>
            </a:pPr>
            <a:r>
              <a:rPr lang="en-US" dirty="0"/>
              <a:t>Do not set your mind on high things (12:16)</a:t>
            </a:r>
          </a:p>
          <a:p>
            <a:pPr>
              <a:lnSpc>
                <a:spcPct val="95000"/>
              </a:lnSpc>
            </a:pPr>
            <a:r>
              <a:rPr lang="en-US" dirty="0"/>
              <a:t>Associate with the humble (12:16)</a:t>
            </a:r>
          </a:p>
          <a:p>
            <a:pPr>
              <a:lnSpc>
                <a:spcPct val="95000"/>
              </a:lnSpc>
            </a:pPr>
            <a:r>
              <a:rPr lang="en-US" dirty="0"/>
              <a:t>Do not be wise in your own opinion (12:16)</a:t>
            </a:r>
          </a:p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394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Choose to Not Retaliate (12:17-21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5000"/>
              </a:lnSpc>
            </a:pPr>
            <a:r>
              <a:rPr lang="en-US" dirty="0"/>
              <a:t>Never pay back evil for evil to anyone (12:17)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Greek word “</a:t>
            </a:r>
            <a:r>
              <a:rPr lang="en-US" dirty="0" err="1"/>
              <a:t>apodidomi</a:t>
            </a:r>
            <a:r>
              <a:rPr lang="en-US" dirty="0"/>
              <a:t>” means “to render, to return, to restore, to recompense, to give back, to pay back” </a:t>
            </a:r>
          </a:p>
          <a:p>
            <a:pPr lvl="2">
              <a:lnSpc>
                <a:spcPct val="95000"/>
              </a:lnSpc>
            </a:pPr>
            <a:r>
              <a:rPr lang="en-US" sz="2200" dirty="0"/>
              <a:t>Present tense verb emphasizes continuous behavior 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same word is used :</a:t>
            </a:r>
          </a:p>
          <a:p>
            <a:pPr lvl="2">
              <a:lnSpc>
                <a:spcPct val="95000"/>
              </a:lnSpc>
            </a:pPr>
            <a:r>
              <a:rPr lang="en-US" sz="2200" dirty="0"/>
              <a:t>Of the wages the master would “give” the laborers in the vineyard (Matt. 20:8)</a:t>
            </a:r>
          </a:p>
          <a:p>
            <a:pPr lvl="2">
              <a:lnSpc>
                <a:spcPct val="95000"/>
              </a:lnSpc>
            </a:pPr>
            <a:r>
              <a:rPr lang="en-US" sz="2200" dirty="0"/>
              <a:t>Of the monies the Good Samaritan would “repay” the innkeeper (Luke 10:35)</a:t>
            </a:r>
          </a:p>
          <a:p>
            <a:pPr lvl="2">
              <a:lnSpc>
                <a:spcPct val="95000"/>
              </a:lnSpc>
            </a:pPr>
            <a:r>
              <a:rPr lang="en-US" sz="2200" dirty="0"/>
              <a:t>Of the reward the Lord will “reward” the hypocrites (Matt. 6:4, 6, 18)</a:t>
            </a:r>
          </a:p>
          <a:p>
            <a:pPr lvl="2">
              <a:lnSpc>
                <a:spcPct val="95000"/>
              </a:lnSpc>
            </a:pPr>
            <a:r>
              <a:rPr lang="en-US" sz="2200" dirty="0"/>
              <a:t>Of the reward the Lord will “render” to each one according to his deeds (Rom. 2:6; 2 Tim. 4:8)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same is taught in 1 Thess. 5:15 and 1 Pet. 3:9	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Christian love “thinks no evil” (1 Cor. 13:5, NKJV)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Jesus taught to not be drawn into the evil of an evil person (Matt. 5:39, 43-48)</a:t>
            </a:r>
          </a:p>
        </p:txBody>
      </p:sp>
    </p:spTree>
    <p:extLst>
      <p:ext uri="{BB962C8B-B14F-4D97-AF65-F5344CB8AC3E}">
        <p14:creationId xmlns:p14="http://schemas.microsoft.com/office/powerpoint/2010/main" val="6345139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Choose to Not Retaliate (12:17-21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Have regard for good things in the sight of all men (12:17)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Greek word “</a:t>
            </a:r>
            <a:r>
              <a:rPr lang="en-US" dirty="0" err="1"/>
              <a:t>pronoeo</a:t>
            </a:r>
            <a:r>
              <a:rPr lang="en-US" dirty="0"/>
              <a:t>” lit. means “to think before”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It means “to take thought for (in advance), to have regard for, to care for, to provide, to be preoccupied with”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Present tense verb emphasizes continuous behavior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qualifier is on “good things” – “morally good, noble, pure, right, honorable”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object is “in the sight of all men” – conscious of public behavior &amp; its appearance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It is not sufficient to refrain from evil—we must also be seen practicing good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A Christian’s conduct must seek to be above reproach (2 Cor. 8:18-21; 1 Pet. 2:11-12)</a:t>
            </a:r>
          </a:p>
        </p:txBody>
      </p:sp>
    </p:spTree>
    <p:extLst>
      <p:ext uri="{BB962C8B-B14F-4D97-AF65-F5344CB8AC3E}">
        <p14:creationId xmlns:p14="http://schemas.microsoft.com/office/powerpoint/2010/main" val="4001732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14" end="2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charRg st="114" end="2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27" end="2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charRg st="227" end="2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47" end="5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charRg st="447" end="5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Choose to Not Retaliate (12:17-21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Live peaceably with all men (12:18)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Greek word means “to bring to peace, cultivate peace, keep peace, reconcile”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The present tense emphasizes continuous effort and behavior 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same word is used in Mark 9:50, 1 Thess. 5:13, 2 Cor. 13:11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object of this peace is “all men”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two qualifications of this peace: (1) “if possible” + (2) “as far as it depends on you”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We cannot do what is impossible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But, we must try…and do as much as we can</a:t>
            </a:r>
          </a:p>
        </p:txBody>
      </p:sp>
    </p:spTree>
    <p:extLst>
      <p:ext uri="{BB962C8B-B14F-4D97-AF65-F5344CB8AC3E}">
        <p14:creationId xmlns:p14="http://schemas.microsoft.com/office/powerpoint/2010/main" val="2736113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Choose to Not Retaliate (12:17-21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 lnSpcReduction="10000"/>
          </a:bodyPr>
          <a:lstStyle/>
          <a:p>
            <a:pPr>
              <a:lnSpc>
                <a:spcPct val="105000"/>
              </a:lnSpc>
            </a:pPr>
            <a:r>
              <a:rPr lang="en-US" dirty="0"/>
              <a:t>Live peaceably with all men (12:18)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God’s children are charged to: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“Let the peace of God rule in your hearts” (Col. 3:15)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“Lead a quiet and peaceable life in all godliness and reverence” (1 Tim. 2:2)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“Be peaceable” (Tit. 3:2; cf. Jas. 3:17)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Be “peacemakers” (Matt. 5:9; cf. Jas. 3:18)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“Seek peace and pursue it” (1 Pet. 3:11)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“Pursue the things which make for peace” (Rom. 14:19)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“Pursue…peace with those who call on the Lord out of a pure heart” (2 Tim. 2:22)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“Pursue peace with all people” (Heb. 12:14)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“Keep the unity of the Spirit in the bond of peace” (Eph. 4:3)</a:t>
            </a:r>
          </a:p>
        </p:txBody>
      </p:sp>
    </p:spTree>
    <p:extLst>
      <p:ext uri="{BB962C8B-B14F-4D97-AF65-F5344CB8AC3E}">
        <p14:creationId xmlns:p14="http://schemas.microsoft.com/office/powerpoint/2010/main" val="1683757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Choose to Not Retaliate (12:17-21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Never avenge yourselves (12:19)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Greek word means “to vindicate a person’s right, to exact justice, to avenge”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human nature tries to get even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Divine nature remembers the “love” of God (“Beloved”) and lets it go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1 Cor. 13:7; Prov. 10:12; 19:11; 1 Pet. 4:8; Eph. 4:32; Jas. 1:19-20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Jesus did not seek to avenge Himself (Luke 23:34; 1 Pet. 2:22-23)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We must refuse to vindicate and punish those who mistreat us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Present tense verb emphasizes continual behavior and choices</a:t>
            </a:r>
          </a:p>
        </p:txBody>
      </p:sp>
    </p:spTree>
    <p:extLst>
      <p:ext uri="{BB962C8B-B14F-4D97-AF65-F5344CB8AC3E}">
        <p14:creationId xmlns:p14="http://schemas.microsoft.com/office/powerpoint/2010/main" val="19747819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14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charRg st="114" end="1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49" end="2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charRg st="149" end="2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91" end="3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charRg st="291" end="3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357" end="4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charRg st="357" end="4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18" end="4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charRg st="418" end="4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66773FFDC1284E88761548960764AD" ma:contentTypeVersion="10" ma:contentTypeDescription="Create a new document." ma:contentTypeScope="" ma:versionID="1f5aa6cc520a6e4210b5cc9fbdad40b2">
  <xsd:schema xmlns:xsd="http://www.w3.org/2001/XMLSchema" xmlns:xs="http://www.w3.org/2001/XMLSchema" xmlns:p="http://schemas.microsoft.com/office/2006/metadata/properties" xmlns:ns3="2490bb05-5057-4712-ad51-ff7aad21ee1c" targetNamespace="http://schemas.microsoft.com/office/2006/metadata/properties" ma:root="true" ma:fieldsID="058bd71593ec33069b34a06a1c819dae" ns3:_="">
    <xsd:import namespace="2490bb05-5057-4712-ad51-ff7aad21ee1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90bb05-5057-4712-ad51-ff7aad21ee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77967B-FCD5-44B3-B9CC-52D78FA0283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490bb05-5057-4712-ad51-ff7aad21ee1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08C46F6-F80B-4F37-AF78-1CCBF702C6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90bb05-5057-4712-ad51-ff7aad21ee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B95013-992E-49A9-88EA-06D4472B40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4106</TotalTime>
  <Words>807</Words>
  <Application>Microsoft Office PowerPoint</Application>
  <PresentationFormat>Widescreen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Choose to Do Good (12:14-16)</vt:lpstr>
      <vt:lpstr>Choose to Not Retaliate (12:17-21)</vt:lpstr>
      <vt:lpstr>Choose to Not Retaliate (12:17-21)</vt:lpstr>
      <vt:lpstr>Choose to Not Retaliate (12:17-21)</vt:lpstr>
      <vt:lpstr>Choose to Not Retaliate (12:17-21)</vt:lpstr>
      <vt:lpstr>Choose to Not Retaliate (12:17-21)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41</cp:revision>
  <dcterms:created xsi:type="dcterms:W3CDTF">2020-07-10T23:12:33Z</dcterms:created>
  <dcterms:modified xsi:type="dcterms:W3CDTF">2020-09-09T20:14:22Z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0x0101001866773FFDC1284E88761548960764AD</vt:lpwstr>
  </property>
</Properties>
</file>