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5"/>
  </p:notesMasterIdLst>
  <p:handoutMasterIdLst>
    <p:handoutMasterId r:id="rId36"/>
  </p:handoutMasterIdLst>
  <p:sldIdLst>
    <p:sldId id="1860" r:id="rId2"/>
    <p:sldId id="2232" r:id="rId3"/>
    <p:sldId id="2233" r:id="rId4"/>
    <p:sldId id="2234" r:id="rId5"/>
    <p:sldId id="2235" r:id="rId6"/>
    <p:sldId id="2236" r:id="rId7"/>
    <p:sldId id="2216" r:id="rId8"/>
    <p:sldId id="2217" r:id="rId9"/>
    <p:sldId id="2244" r:id="rId10"/>
    <p:sldId id="2238" r:id="rId11"/>
    <p:sldId id="2245" r:id="rId12"/>
    <p:sldId id="2246" r:id="rId13"/>
    <p:sldId id="2239" r:id="rId14"/>
    <p:sldId id="2247" r:id="rId15"/>
    <p:sldId id="2248" r:id="rId16"/>
    <p:sldId id="2259" r:id="rId17"/>
    <p:sldId id="2275" r:id="rId18"/>
    <p:sldId id="2364" r:id="rId19"/>
    <p:sldId id="2385" r:id="rId20"/>
    <p:sldId id="2824" r:id="rId21"/>
    <p:sldId id="2406" r:id="rId22"/>
    <p:sldId id="2826" r:id="rId23"/>
    <p:sldId id="2429" r:id="rId24"/>
    <p:sldId id="2825" r:id="rId25"/>
    <p:sldId id="2435" r:id="rId26"/>
    <p:sldId id="2449" r:id="rId27"/>
    <p:sldId id="2450" r:id="rId28"/>
    <p:sldId id="2499" r:id="rId29"/>
    <p:sldId id="2822" r:id="rId30"/>
    <p:sldId id="2668" r:id="rId31"/>
    <p:sldId id="2669" r:id="rId32"/>
    <p:sldId id="2681" r:id="rId33"/>
    <p:sldId id="2690" r:id="rId34"/>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userDrawn="1">
          <p15:clr>
            <a:srgbClr val="A4A3A4"/>
          </p15:clr>
        </p15:guide>
        <p15:guide id="2" pos="381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6"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0226" autoAdjust="0"/>
  </p:normalViewPr>
  <p:slideViewPr>
    <p:cSldViewPr snapToGrid="0">
      <p:cViewPr varScale="1">
        <p:scale>
          <a:sx n="83" d="100"/>
          <a:sy n="83" d="100"/>
        </p:scale>
        <p:origin x="427" y="67"/>
      </p:cViewPr>
      <p:guideLst>
        <p:guide orient="horz" pos="3168"/>
        <p:guide pos="3816"/>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9/27/2020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7626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6157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5561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3382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0305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90329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004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5457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2959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49838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1314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5075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4255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33280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012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6223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746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90559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3543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55932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23577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88330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90918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24716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61913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93170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3398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2407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4997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3393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9064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779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2379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6386364"/>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endParaRPr lang="en-US" sz="2400" b="1" dirty="0">
              <a:latin typeface="+mj-lt"/>
            </a:endParaRPr>
          </a:p>
          <a:p>
            <a:pPr algn="ctr"/>
            <a:endParaRPr lang="en-US" sz="3600" b="1" dirty="0">
              <a:latin typeface="+mj-lt"/>
            </a:endParaRPr>
          </a:p>
          <a:p>
            <a:pPr algn="ctr"/>
            <a:endParaRPr lang="en-US" sz="3600" b="1" dirty="0">
              <a:latin typeface="+mj-lt"/>
            </a:endParaRPr>
          </a:p>
          <a:p>
            <a:pPr algn="ctr"/>
            <a:r>
              <a:rPr lang="en-US" sz="40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endParaRPr lang="en-US" sz="2400" b="1" dirty="0">
              <a:latin typeface="+mj-lt"/>
            </a:endParaRPr>
          </a:p>
          <a:p>
            <a:pPr algn="ctr"/>
            <a:endParaRPr lang="en-US" sz="2400" b="1" dirty="0">
              <a:latin typeface="+mj-lt"/>
            </a:endParaRPr>
          </a:p>
          <a:p>
            <a:pPr algn="ctr"/>
            <a:r>
              <a:rPr lang="en-US" sz="2800" b="1">
                <a:latin typeface="+mj-lt"/>
              </a:rPr>
              <a:t>PART TWO</a:t>
            </a:r>
            <a:endParaRPr lang="en-US" sz="2800" b="1" dirty="0">
              <a:latin typeface="+mj-lt"/>
            </a:endParaRPr>
          </a:p>
        </p:txBody>
      </p:sp>
    </p:spTree>
    <p:extLst>
      <p:ext uri="{BB962C8B-B14F-4D97-AF65-F5344CB8AC3E}">
        <p14:creationId xmlns:p14="http://schemas.microsoft.com/office/powerpoint/2010/main" val="4029033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1923604"/>
          </a:xfrm>
          <a:prstGeom prst="rect">
            <a:avLst/>
          </a:prstGeom>
          <a:noFill/>
        </p:spPr>
        <p:txBody>
          <a:bodyPr wrap="square" rtlCol="0">
            <a:spAutoFit/>
          </a:bodyPr>
          <a:lstStyle/>
          <a:p>
            <a:pPr marL="512763" indent="-512763">
              <a:spcAft>
                <a:spcPts val="600"/>
              </a:spcAft>
              <a:buFont typeface="+mj-lt"/>
              <a:buAutoNum type="arabicPeriod"/>
            </a:pPr>
            <a:r>
              <a:rPr lang="en-US" sz="2600" b="1" dirty="0">
                <a:latin typeface="+mj-lt"/>
              </a:rPr>
              <a:t>Acts 4-5—Apostles beaten forbidden to preach=JEWISH</a:t>
            </a:r>
          </a:p>
          <a:p>
            <a:pPr marL="512763" indent="-512763">
              <a:spcAft>
                <a:spcPts val="600"/>
              </a:spcAft>
              <a:buFont typeface="+mj-lt"/>
              <a:buAutoNum type="arabicPeriod"/>
            </a:pPr>
            <a:r>
              <a:rPr lang="en-US" sz="2600" b="1" dirty="0">
                <a:latin typeface="+mj-lt"/>
              </a:rPr>
              <a:t>Acts 6-7—Stephen arrested/stoned=JEWISH</a:t>
            </a:r>
          </a:p>
          <a:p>
            <a:pPr marL="512763" indent="-512763">
              <a:spcAft>
                <a:spcPts val="600"/>
              </a:spcAft>
              <a:buFont typeface="+mj-lt"/>
              <a:buAutoNum type="arabicPeriod"/>
            </a:pPr>
            <a:r>
              <a:rPr lang="en-US" sz="2600" b="1" dirty="0">
                <a:latin typeface="+mj-lt"/>
              </a:rPr>
              <a:t>Acts 8—Paul puts Christians in prison=JEWISH</a:t>
            </a:r>
          </a:p>
          <a:p>
            <a:pPr marL="512763" indent="-512763">
              <a:spcAft>
                <a:spcPts val="600"/>
              </a:spcAft>
              <a:buFont typeface="+mj-lt"/>
              <a:buAutoNum type="arabicPeriod"/>
            </a:pPr>
            <a:r>
              <a:rPr lang="en-US" sz="2600" b="1" dirty="0">
                <a:latin typeface="+mj-lt"/>
              </a:rPr>
              <a:t>Acts 9—Paul continues in Jerusalem (v. 1)—goes to Damascus=JEWISH</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1583038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3831818"/>
          </a:xfrm>
          <a:prstGeom prst="rect">
            <a:avLst/>
          </a:prstGeom>
          <a:noFill/>
        </p:spPr>
        <p:txBody>
          <a:bodyPr wrap="square" rtlCol="0">
            <a:spAutoFit/>
          </a:bodyPr>
          <a:lstStyle/>
          <a:p>
            <a:pPr marL="512763" indent="-512763">
              <a:spcAft>
                <a:spcPts val="600"/>
              </a:spcAft>
              <a:buFont typeface="+mj-lt"/>
              <a:buAutoNum type="arabicPeriod"/>
            </a:pPr>
            <a:r>
              <a:rPr lang="en-US" sz="2600" b="1" dirty="0">
                <a:latin typeface="+mj-lt"/>
              </a:rPr>
              <a:t>Acts 4-5—Apostles beaten forbidden to preach=JEWISH</a:t>
            </a:r>
          </a:p>
          <a:p>
            <a:pPr marL="512763" indent="-512763">
              <a:spcAft>
                <a:spcPts val="600"/>
              </a:spcAft>
              <a:buFont typeface="+mj-lt"/>
              <a:buAutoNum type="arabicPeriod"/>
            </a:pPr>
            <a:r>
              <a:rPr lang="en-US" sz="2600" b="1" dirty="0">
                <a:latin typeface="+mj-lt"/>
              </a:rPr>
              <a:t>Acts 6-7—Stephen arrested/stoned=JEWISH</a:t>
            </a:r>
          </a:p>
          <a:p>
            <a:pPr marL="512763" indent="-512763">
              <a:spcAft>
                <a:spcPts val="600"/>
              </a:spcAft>
              <a:buFont typeface="+mj-lt"/>
              <a:buAutoNum type="arabicPeriod"/>
            </a:pPr>
            <a:r>
              <a:rPr lang="en-US" sz="2600" b="1" dirty="0">
                <a:latin typeface="+mj-lt"/>
              </a:rPr>
              <a:t>Acts 8—Paul puts Christians in prison=JEWISH</a:t>
            </a:r>
          </a:p>
          <a:p>
            <a:pPr marL="512763" indent="-512763">
              <a:spcAft>
                <a:spcPts val="600"/>
              </a:spcAft>
              <a:buFont typeface="+mj-lt"/>
              <a:buAutoNum type="arabicPeriod"/>
            </a:pPr>
            <a:r>
              <a:rPr lang="en-US" sz="2600" b="1" dirty="0">
                <a:latin typeface="+mj-lt"/>
              </a:rPr>
              <a:t>Acts 9—Paul continues in Jerusalem (v. 1)—goes to Damascus=JEWISH</a:t>
            </a:r>
          </a:p>
          <a:p>
            <a:pPr marL="512763" indent="-512763">
              <a:spcAft>
                <a:spcPts val="600"/>
              </a:spcAft>
              <a:buFont typeface="+mj-lt"/>
              <a:buAutoNum type="arabicPeriod"/>
            </a:pPr>
            <a:r>
              <a:rPr lang="en-US" sz="2600" b="1" dirty="0">
                <a:latin typeface="+mj-lt"/>
              </a:rPr>
              <a:t>Acts 12—Apostle James beheaded by Herod, pleased Jews, (v. 3)=JEWISH</a:t>
            </a:r>
          </a:p>
          <a:p>
            <a:pPr marL="512763" indent="-512763">
              <a:spcAft>
                <a:spcPts val="600"/>
              </a:spcAft>
              <a:buFont typeface="+mj-lt"/>
              <a:buAutoNum type="arabicPeriod"/>
            </a:pPr>
            <a:r>
              <a:rPr lang="en-US" sz="2600" b="1" dirty="0">
                <a:latin typeface="+mj-lt"/>
              </a:rPr>
              <a:t>Acts 13—Paul in Antioch—Jews stirred up chief men of city (v. 50)=JEWISH</a:t>
            </a:r>
          </a:p>
          <a:p>
            <a:pPr marL="512763" indent="-512763">
              <a:spcAft>
                <a:spcPts val="600"/>
              </a:spcAft>
              <a:buFont typeface="+mj-lt"/>
              <a:buAutoNum type="arabicPeriod"/>
            </a:pPr>
            <a:r>
              <a:rPr lang="en-US" sz="2600" b="1" dirty="0">
                <a:latin typeface="+mj-lt"/>
              </a:rPr>
              <a:t>Acts 14—Iconium—unbelieving Jews stir up Gentiles—tried stone=JEWISH</a:t>
            </a:r>
          </a:p>
          <a:p>
            <a:pPr marL="512763" indent="-512763">
              <a:spcAft>
                <a:spcPts val="600"/>
              </a:spcAft>
              <a:buFont typeface="+mj-lt"/>
              <a:buAutoNum type="arabicPeriod"/>
            </a:pPr>
            <a:r>
              <a:rPr lang="en-US" sz="2600" b="1" dirty="0">
                <a:latin typeface="+mj-lt"/>
              </a:rPr>
              <a:t>Acts 14—Lystra—Jews from Antioch/Iconium stoned Paul (v. 19)=JEWISH</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1053133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6817251"/>
          </a:xfrm>
          <a:prstGeom prst="rect">
            <a:avLst/>
          </a:prstGeom>
          <a:noFill/>
        </p:spPr>
        <p:txBody>
          <a:bodyPr wrap="square" rtlCol="0">
            <a:spAutoFit/>
          </a:bodyPr>
          <a:lstStyle/>
          <a:p>
            <a:pPr marL="512763" indent="-512763">
              <a:spcAft>
                <a:spcPts val="600"/>
              </a:spcAft>
              <a:buFont typeface="+mj-lt"/>
              <a:buAutoNum type="arabicPeriod"/>
            </a:pPr>
            <a:r>
              <a:rPr lang="en-US" sz="2600" b="1" dirty="0">
                <a:latin typeface="+mj-lt"/>
              </a:rPr>
              <a:t>Acts 4-5—Apostles beaten forbidden to preach=JEWISH</a:t>
            </a:r>
          </a:p>
          <a:p>
            <a:pPr marL="512763" indent="-512763">
              <a:spcAft>
                <a:spcPts val="600"/>
              </a:spcAft>
              <a:buFont typeface="+mj-lt"/>
              <a:buAutoNum type="arabicPeriod"/>
            </a:pPr>
            <a:r>
              <a:rPr lang="en-US" sz="2600" b="1" dirty="0">
                <a:latin typeface="+mj-lt"/>
              </a:rPr>
              <a:t>Acts 6-7—Stephen arrested/stoned=JEWISH</a:t>
            </a:r>
          </a:p>
          <a:p>
            <a:pPr marL="512763" indent="-512763">
              <a:spcAft>
                <a:spcPts val="600"/>
              </a:spcAft>
              <a:buFont typeface="+mj-lt"/>
              <a:buAutoNum type="arabicPeriod"/>
            </a:pPr>
            <a:r>
              <a:rPr lang="en-US" sz="2600" b="1" dirty="0">
                <a:latin typeface="+mj-lt"/>
              </a:rPr>
              <a:t>Acts 8—Paul puts Christians in prison=JEWISH</a:t>
            </a:r>
          </a:p>
          <a:p>
            <a:pPr marL="512763" indent="-512763">
              <a:spcAft>
                <a:spcPts val="600"/>
              </a:spcAft>
              <a:buFont typeface="+mj-lt"/>
              <a:buAutoNum type="arabicPeriod"/>
            </a:pPr>
            <a:r>
              <a:rPr lang="en-US" sz="2600" b="1" dirty="0">
                <a:latin typeface="+mj-lt"/>
              </a:rPr>
              <a:t>Acts 9—Paul continues in Jerusalem (v. 1)—goes to Damascus=JEWISH</a:t>
            </a:r>
          </a:p>
          <a:p>
            <a:pPr marL="512763" indent="-512763">
              <a:spcAft>
                <a:spcPts val="600"/>
              </a:spcAft>
              <a:buFont typeface="+mj-lt"/>
              <a:buAutoNum type="arabicPeriod"/>
            </a:pPr>
            <a:r>
              <a:rPr lang="en-US" sz="2600" b="1" dirty="0">
                <a:latin typeface="+mj-lt"/>
              </a:rPr>
              <a:t>Acts 12—Apostle James beheaded by Herod, pleased Jews, (v. 3)=JEWISH</a:t>
            </a:r>
          </a:p>
          <a:p>
            <a:pPr marL="512763" indent="-512763">
              <a:spcAft>
                <a:spcPts val="600"/>
              </a:spcAft>
              <a:buFont typeface="+mj-lt"/>
              <a:buAutoNum type="arabicPeriod"/>
            </a:pPr>
            <a:r>
              <a:rPr lang="en-US" sz="2600" b="1" dirty="0">
                <a:latin typeface="+mj-lt"/>
              </a:rPr>
              <a:t>Acts 13—Paul in Antioch—Jews stirred up chief men of city (v. 50)=JEWISH</a:t>
            </a:r>
          </a:p>
          <a:p>
            <a:pPr marL="512763" indent="-512763">
              <a:spcAft>
                <a:spcPts val="600"/>
              </a:spcAft>
              <a:buFont typeface="+mj-lt"/>
              <a:buAutoNum type="arabicPeriod"/>
            </a:pPr>
            <a:r>
              <a:rPr lang="en-US" sz="2600" b="1" dirty="0">
                <a:latin typeface="+mj-lt"/>
              </a:rPr>
              <a:t>Acts 14—Iconium—unbelieving Jews stir up Gentiles—tried stone=JEWISH</a:t>
            </a:r>
          </a:p>
          <a:p>
            <a:pPr marL="512763" indent="-512763">
              <a:spcAft>
                <a:spcPts val="600"/>
              </a:spcAft>
              <a:buFont typeface="+mj-lt"/>
              <a:buAutoNum type="arabicPeriod"/>
            </a:pPr>
            <a:r>
              <a:rPr lang="en-US" sz="2600" b="1" dirty="0">
                <a:latin typeface="+mj-lt"/>
              </a:rPr>
              <a:t>Acts 14—Lystra—Jews from Antioch/Iconium stoned Paul (v. 19)=JEWISH</a:t>
            </a:r>
          </a:p>
          <a:p>
            <a:pPr marL="512763" indent="-512763">
              <a:spcAft>
                <a:spcPts val="600"/>
              </a:spcAft>
              <a:buFont typeface="+mj-lt"/>
              <a:buAutoNum type="arabicPeriod"/>
            </a:pPr>
            <a:r>
              <a:rPr lang="en-US" sz="2600" b="1" dirty="0">
                <a:latin typeface="+mj-lt"/>
              </a:rPr>
              <a:t>Acts 16—Philippi—owners of damsel bring to Roman officials=Roman??</a:t>
            </a:r>
          </a:p>
          <a:p>
            <a:pPr marL="512763" indent="-512763">
              <a:spcAft>
                <a:spcPts val="600"/>
              </a:spcAft>
              <a:buFont typeface="+mj-lt"/>
              <a:buAutoNum type="arabicPeriod"/>
            </a:pPr>
            <a:r>
              <a:rPr lang="en-US" sz="2600" b="1" dirty="0">
                <a:latin typeface="+mj-lt"/>
              </a:rPr>
              <a:t>Acts 17—Thessalonica—Jews bring Jason to Romans (vs. 5-7)=JEWISH</a:t>
            </a:r>
          </a:p>
          <a:p>
            <a:pPr marL="457200" indent="-457200">
              <a:spcAft>
                <a:spcPts val="600"/>
              </a:spcAft>
              <a:buFont typeface="+mj-lt"/>
              <a:buAutoNum type="arabicPeriod"/>
            </a:pPr>
            <a:endParaRPr lang="en-US" sz="2800" b="1" dirty="0">
              <a:latin typeface="+mj-lt"/>
            </a:endParaRPr>
          </a:p>
          <a:p>
            <a:pPr marL="339725" indent="-339725">
              <a:spcAft>
                <a:spcPts val="600"/>
              </a:spcAft>
              <a:buFont typeface="Arial" panose="020B0604020202020204" pitchFamily="34" charset="0"/>
              <a:buChar char="•"/>
            </a:pPr>
            <a:endParaRPr lang="en-US" sz="2800" b="1" dirty="0">
              <a:latin typeface="+mj-lt"/>
            </a:endParaRPr>
          </a:p>
          <a:p>
            <a:pPr marL="339725" indent="-339725">
              <a:spcAft>
                <a:spcPts val="600"/>
              </a:spcAft>
              <a:buFont typeface="Arial" panose="020B0604020202020204" pitchFamily="34" charset="0"/>
              <a:buChar char="•"/>
            </a:pPr>
            <a:endParaRPr lang="en-US" sz="2800" b="1" dirty="0">
              <a:latin typeface="+mj-lt"/>
            </a:endParaRPr>
          </a:p>
          <a:p>
            <a:pPr marL="339725" indent="-339725">
              <a:spcAft>
                <a:spcPts val="600"/>
              </a:spcAft>
              <a:buFont typeface="Arial" panose="020B0604020202020204" pitchFamily="34" charset="0"/>
              <a:buChar char="•"/>
            </a:pP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358733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1923604"/>
          </a:xfrm>
          <a:prstGeom prst="rect">
            <a:avLst/>
          </a:prstGeom>
          <a:noFill/>
        </p:spPr>
        <p:txBody>
          <a:bodyPr wrap="square" rtlCol="0">
            <a:spAutoFit/>
          </a:bodyPr>
          <a:lstStyle/>
          <a:p>
            <a:pPr marL="514350" indent="-514350">
              <a:spcAft>
                <a:spcPts val="600"/>
              </a:spcAft>
              <a:buFont typeface="+mj-lt"/>
              <a:buAutoNum type="arabicPeriod" startAt="11"/>
            </a:pPr>
            <a:r>
              <a:rPr lang="en-US" sz="2600" b="1" dirty="0">
                <a:latin typeface="+mj-lt"/>
              </a:rPr>
              <a:t>Acts 17—Berea—JEWS from Thessalonica stirred up people</a:t>
            </a:r>
          </a:p>
          <a:p>
            <a:pPr marL="514350" indent="-514350">
              <a:spcAft>
                <a:spcPts val="600"/>
              </a:spcAft>
              <a:buFont typeface="+mj-lt"/>
              <a:buAutoNum type="arabicPeriod" startAt="11"/>
            </a:pPr>
            <a:r>
              <a:rPr lang="en-US" sz="2600" b="1" dirty="0">
                <a:latin typeface="+mj-lt"/>
              </a:rPr>
              <a:t>Acts 18—Paul brought before Gallio—no action, Sosthenes beaten by JEWS</a:t>
            </a:r>
          </a:p>
          <a:p>
            <a:pPr marL="514350" indent="-514350">
              <a:spcAft>
                <a:spcPts val="600"/>
              </a:spcAft>
              <a:buFont typeface="+mj-lt"/>
              <a:buAutoNum type="arabicPeriod" startAt="11"/>
            </a:pPr>
            <a:r>
              <a:rPr lang="en-US" sz="2600" b="1" dirty="0">
                <a:latin typeface="+mj-lt"/>
              </a:rPr>
              <a:t>Acts 19—Riot by silversmiths—</a:t>
            </a:r>
            <a:r>
              <a:rPr lang="en-US" sz="2600" b="1" dirty="0" err="1">
                <a:latin typeface="+mj-lt"/>
              </a:rPr>
              <a:t>townclerk</a:t>
            </a:r>
            <a:r>
              <a:rPr lang="en-US" sz="2600" b="1" dirty="0">
                <a:latin typeface="+mj-lt"/>
              </a:rPr>
              <a:t>—settles crowd, no action</a:t>
            </a:r>
          </a:p>
          <a:p>
            <a:pPr marL="514350" indent="-514350">
              <a:spcAft>
                <a:spcPts val="600"/>
              </a:spcAft>
              <a:buFont typeface="+mj-lt"/>
              <a:buAutoNum type="arabicPeriod" startAt="11"/>
            </a:pPr>
            <a:r>
              <a:rPr lang="en-US" sz="2600" b="1" dirty="0">
                <a:latin typeface="+mj-lt"/>
              </a:rPr>
              <a:t>Acts 20—JEWS laid in wait for Paul in Greece</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2630699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3831818"/>
          </a:xfrm>
          <a:prstGeom prst="rect">
            <a:avLst/>
          </a:prstGeom>
          <a:noFill/>
        </p:spPr>
        <p:txBody>
          <a:bodyPr wrap="square" rtlCol="0">
            <a:spAutoFit/>
          </a:bodyPr>
          <a:lstStyle/>
          <a:p>
            <a:pPr marL="514350" indent="-514350">
              <a:spcAft>
                <a:spcPts val="600"/>
              </a:spcAft>
              <a:buFont typeface="+mj-lt"/>
              <a:buAutoNum type="arabicPeriod" startAt="11"/>
            </a:pPr>
            <a:r>
              <a:rPr lang="en-US" sz="2600" b="1" dirty="0">
                <a:latin typeface="+mj-lt"/>
              </a:rPr>
              <a:t>Acts 17—Berea—JEWS from Thessalonica stirred up people</a:t>
            </a:r>
          </a:p>
          <a:p>
            <a:pPr marL="514350" indent="-514350">
              <a:spcAft>
                <a:spcPts val="600"/>
              </a:spcAft>
              <a:buFont typeface="+mj-lt"/>
              <a:buAutoNum type="arabicPeriod" startAt="11"/>
            </a:pPr>
            <a:r>
              <a:rPr lang="en-US" sz="2600" b="1" dirty="0">
                <a:latin typeface="+mj-lt"/>
              </a:rPr>
              <a:t>Acts 18—Paul brought before Gallio—no action, Sosthenes beaten by JEWS</a:t>
            </a:r>
          </a:p>
          <a:p>
            <a:pPr marL="514350" indent="-514350">
              <a:spcAft>
                <a:spcPts val="600"/>
              </a:spcAft>
              <a:buFont typeface="+mj-lt"/>
              <a:buAutoNum type="arabicPeriod" startAt="11"/>
            </a:pPr>
            <a:r>
              <a:rPr lang="en-US" sz="2600" b="1" dirty="0">
                <a:latin typeface="+mj-lt"/>
              </a:rPr>
              <a:t>Acts 19—Riot by silversmiths—</a:t>
            </a:r>
            <a:r>
              <a:rPr lang="en-US" sz="2600" b="1" dirty="0" err="1">
                <a:latin typeface="+mj-lt"/>
              </a:rPr>
              <a:t>townclerk</a:t>
            </a:r>
            <a:r>
              <a:rPr lang="en-US" sz="2600" b="1" dirty="0">
                <a:latin typeface="+mj-lt"/>
              </a:rPr>
              <a:t>—settles crowd, no action</a:t>
            </a:r>
          </a:p>
          <a:p>
            <a:pPr marL="514350" indent="-514350">
              <a:spcAft>
                <a:spcPts val="600"/>
              </a:spcAft>
              <a:buFont typeface="+mj-lt"/>
              <a:buAutoNum type="arabicPeriod" startAt="11"/>
            </a:pPr>
            <a:r>
              <a:rPr lang="en-US" sz="2600" b="1" dirty="0">
                <a:latin typeface="+mj-lt"/>
              </a:rPr>
              <a:t>Acts 20—JEWS laid in wait for Paul in Greece</a:t>
            </a:r>
          </a:p>
          <a:p>
            <a:pPr marL="514350" indent="-514350">
              <a:spcAft>
                <a:spcPts val="600"/>
              </a:spcAft>
              <a:buFont typeface="+mj-lt"/>
              <a:buAutoNum type="arabicPeriod" startAt="11"/>
            </a:pPr>
            <a:r>
              <a:rPr lang="en-US" sz="2600" b="1" dirty="0">
                <a:latin typeface="+mj-lt"/>
              </a:rPr>
              <a:t>Acts 21—JEWS from Asia created riot, Paul rescued by Romans</a:t>
            </a:r>
          </a:p>
          <a:p>
            <a:pPr marL="514350" indent="-514350">
              <a:spcAft>
                <a:spcPts val="600"/>
              </a:spcAft>
              <a:buFont typeface="+mj-lt"/>
              <a:buAutoNum type="arabicPeriod" startAt="11"/>
            </a:pPr>
            <a:r>
              <a:rPr lang="en-US" sz="2600" b="1" dirty="0">
                <a:latin typeface="+mj-lt"/>
              </a:rPr>
              <a:t>Acts 22—JEWS riot, Paul wrongly beaten by soldiers—captain rebuked them</a:t>
            </a:r>
          </a:p>
          <a:p>
            <a:pPr marL="514350" indent="-514350">
              <a:spcAft>
                <a:spcPts val="600"/>
              </a:spcAft>
              <a:buFont typeface="+mj-lt"/>
              <a:buAutoNum type="arabicPeriod" startAt="11"/>
            </a:pPr>
            <a:r>
              <a:rPr lang="en-US" sz="2600" b="1" dirty="0">
                <a:latin typeface="+mj-lt"/>
              </a:rPr>
              <a:t>Acts 23—Paul before JEWISH Sanhedrin—rescued by Roman chief captain</a:t>
            </a:r>
          </a:p>
          <a:p>
            <a:pPr marL="514350" indent="-514350">
              <a:spcAft>
                <a:spcPts val="600"/>
              </a:spcAft>
              <a:buFont typeface="+mj-lt"/>
              <a:buAutoNum type="arabicPeriod" startAt="11"/>
            </a:pPr>
            <a:r>
              <a:rPr lang="en-US" sz="2600" b="1" dirty="0">
                <a:latin typeface="+mj-lt"/>
              </a:rPr>
              <a:t>Acts 23—Forty JEWS vows not to eat until Paul is dead—delivered by centurion</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3466523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14023997" y="982176"/>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5740033"/>
          </a:xfrm>
          <a:prstGeom prst="rect">
            <a:avLst/>
          </a:prstGeom>
          <a:noFill/>
        </p:spPr>
        <p:txBody>
          <a:bodyPr wrap="square" rtlCol="0">
            <a:spAutoFit/>
          </a:bodyPr>
          <a:lstStyle/>
          <a:p>
            <a:pPr marL="514350" indent="-514350">
              <a:spcAft>
                <a:spcPts val="600"/>
              </a:spcAft>
              <a:buFont typeface="+mj-lt"/>
              <a:buAutoNum type="arabicPeriod" startAt="11"/>
            </a:pPr>
            <a:r>
              <a:rPr lang="en-US" sz="2600" b="1" dirty="0">
                <a:latin typeface="+mj-lt"/>
              </a:rPr>
              <a:t>Acts 17—Berea—JEWS from Thessalonica stirred up people</a:t>
            </a:r>
          </a:p>
          <a:p>
            <a:pPr marL="514350" indent="-514350">
              <a:spcAft>
                <a:spcPts val="600"/>
              </a:spcAft>
              <a:buFont typeface="+mj-lt"/>
              <a:buAutoNum type="arabicPeriod" startAt="11"/>
            </a:pPr>
            <a:r>
              <a:rPr lang="en-US" sz="2600" b="1" dirty="0">
                <a:latin typeface="+mj-lt"/>
              </a:rPr>
              <a:t>Acts 18—Paul brought before Gallio—no action, Sosthenes beaten by JEWS</a:t>
            </a:r>
          </a:p>
          <a:p>
            <a:pPr marL="514350" indent="-514350">
              <a:spcAft>
                <a:spcPts val="600"/>
              </a:spcAft>
              <a:buFont typeface="+mj-lt"/>
              <a:buAutoNum type="arabicPeriod" startAt="11"/>
            </a:pPr>
            <a:r>
              <a:rPr lang="en-US" sz="2600" b="1" dirty="0">
                <a:latin typeface="+mj-lt"/>
              </a:rPr>
              <a:t>Acts 19—Riot by silversmiths—</a:t>
            </a:r>
            <a:r>
              <a:rPr lang="en-US" sz="2600" b="1" dirty="0" err="1">
                <a:latin typeface="+mj-lt"/>
              </a:rPr>
              <a:t>townclerk</a:t>
            </a:r>
            <a:r>
              <a:rPr lang="en-US" sz="2600" b="1" dirty="0">
                <a:latin typeface="+mj-lt"/>
              </a:rPr>
              <a:t>—settles crowd, no action</a:t>
            </a:r>
          </a:p>
          <a:p>
            <a:pPr marL="514350" indent="-514350">
              <a:spcAft>
                <a:spcPts val="600"/>
              </a:spcAft>
              <a:buFont typeface="+mj-lt"/>
              <a:buAutoNum type="arabicPeriod" startAt="11"/>
            </a:pPr>
            <a:r>
              <a:rPr lang="en-US" sz="2600" b="1" dirty="0">
                <a:latin typeface="+mj-lt"/>
              </a:rPr>
              <a:t>Acts 20—JEWS laid in wait for Paul in Greece</a:t>
            </a:r>
          </a:p>
          <a:p>
            <a:pPr marL="514350" indent="-514350">
              <a:spcAft>
                <a:spcPts val="600"/>
              </a:spcAft>
              <a:buFont typeface="+mj-lt"/>
              <a:buAutoNum type="arabicPeriod" startAt="11"/>
            </a:pPr>
            <a:r>
              <a:rPr lang="en-US" sz="2600" b="1" dirty="0">
                <a:latin typeface="+mj-lt"/>
              </a:rPr>
              <a:t>Acts 21—JEWS from Asia created riot, Paul rescued by Romans</a:t>
            </a:r>
          </a:p>
          <a:p>
            <a:pPr marL="514350" indent="-514350">
              <a:spcAft>
                <a:spcPts val="600"/>
              </a:spcAft>
              <a:buFont typeface="+mj-lt"/>
              <a:buAutoNum type="arabicPeriod" startAt="11"/>
            </a:pPr>
            <a:r>
              <a:rPr lang="en-US" sz="2600" b="1" dirty="0">
                <a:latin typeface="+mj-lt"/>
              </a:rPr>
              <a:t>Acts 22—JEWS riot, Paul wrongly beaten by soldiers—captain rebuked them</a:t>
            </a:r>
          </a:p>
          <a:p>
            <a:pPr marL="514350" indent="-514350">
              <a:spcAft>
                <a:spcPts val="600"/>
              </a:spcAft>
              <a:buFont typeface="+mj-lt"/>
              <a:buAutoNum type="arabicPeriod" startAt="11"/>
            </a:pPr>
            <a:r>
              <a:rPr lang="en-US" sz="2600" b="1" dirty="0">
                <a:latin typeface="+mj-lt"/>
              </a:rPr>
              <a:t>Acts 23—Paul before JEWISH Sanhedrin—rescued by Roman chief captain</a:t>
            </a:r>
          </a:p>
          <a:p>
            <a:pPr marL="514350" indent="-514350">
              <a:spcAft>
                <a:spcPts val="600"/>
              </a:spcAft>
              <a:buFont typeface="+mj-lt"/>
              <a:buAutoNum type="arabicPeriod" startAt="11"/>
            </a:pPr>
            <a:r>
              <a:rPr lang="en-US" sz="2600" b="1" dirty="0">
                <a:latin typeface="+mj-lt"/>
              </a:rPr>
              <a:t>Acts 23—Forty JEWS vows not to eat until Paul is dead—delivered by centurion</a:t>
            </a:r>
          </a:p>
          <a:p>
            <a:pPr marL="514350" indent="-514350">
              <a:spcAft>
                <a:spcPts val="600"/>
              </a:spcAft>
              <a:buFont typeface="+mj-lt"/>
              <a:buAutoNum type="arabicPeriod" startAt="11"/>
            </a:pPr>
            <a:r>
              <a:rPr lang="en-US" sz="2600" b="1" dirty="0">
                <a:latin typeface="+mj-lt"/>
              </a:rPr>
              <a:t>Acts 24—Paul given great freedom by Felix; kept in prison to please JEWS</a:t>
            </a:r>
          </a:p>
          <a:p>
            <a:pPr marL="514350" indent="-514350">
              <a:spcAft>
                <a:spcPts val="600"/>
              </a:spcAft>
              <a:buFont typeface="+mj-lt"/>
              <a:buAutoNum type="arabicPeriod" startAt="11"/>
            </a:pPr>
            <a:r>
              <a:rPr lang="en-US" sz="2600" b="1" dirty="0">
                <a:latin typeface="+mj-lt"/>
              </a:rPr>
              <a:t>Acts 25—Paul charged before Festus by JEWS from Jerusalem</a:t>
            </a:r>
          </a:p>
          <a:p>
            <a:pPr marL="514350" indent="-514350">
              <a:spcAft>
                <a:spcPts val="600"/>
              </a:spcAft>
              <a:buFont typeface="+mj-lt"/>
              <a:buAutoNum type="arabicPeriod" startAt="11"/>
            </a:pPr>
            <a:r>
              <a:rPr lang="en-US" sz="2600" b="1" dirty="0">
                <a:latin typeface="+mj-lt"/>
              </a:rPr>
              <a:t>Acts 26—Agrippa said of Paul, “This man might have been set  at liberty</a:t>
            </a:r>
          </a:p>
          <a:p>
            <a:pPr marL="514350" indent="-514350">
              <a:spcAft>
                <a:spcPts val="600"/>
              </a:spcAft>
              <a:buFont typeface="+mj-lt"/>
              <a:buAutoNum type="arabicPeriod" startAt="11"/>
            </a:pPr>
            <a:r>
              <a:rPr lang="en-US" sz="2600" b="1" dirty="0">
                <a:latin typeface="+mj-lt"/>
              </a:rPr>
              <a:t>Acts 27—Paul arrives in Rome to appear before Caesar—no Jewish opposition</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Source of Persecution for 30 Years</a:t>
            </a:r>
          </a:p>
        </p:txBody>
      </p:sp>
    </p:spTree>
    <p:extLst>
      <p:ext uri="{BB962C8B-B14F-4D97-AF65-F5344CB8AC3E}">
        <p14:creationId xmlns:p14="http://schemas.microsoft.com/office/powerpoint/2010/main" val="3659923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28246" y="209026"/>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1052131"/>
            <a:ext cx="5451232" cy="5509200"/>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4  John, to the seven churches which are in Asia: Grace to you and peace from Him who is and who was and who is to come, and from the seven Spirits who are before His throne, </a:t>
            </a:r>
          </a:p>
          <a:p>
            <a:pPr algn="just"/>
            <a:r>
              <a:rPr lang="en-US" sz="2400" b="1" dirty="0">
                <a:solidFill>
                  <a:schemeClr val="bg1"/>
                </a:solidFill>
                <a:latin typeface="+mj-lt"/>
              </a:rPr>
              <a:t>  5  and from Jesus Christ, the faithful witness, the firstborn from the dead, and the ruler over the kings of the earth. To Him who loved us and washed us from our sins in His own blood, </a:t>
            </a:r>
          </a:p>
          <a:p>
            <a:pPr algn="just"/>
            <a:r>
              <a:rPr lang="en-US" sz="2400" b="1" dirty="0">
                <a:solidFill>
                  <a:schemeClr val="bg1"/>
                </a:solidFill>
                <a:latin typeface="+mj-lt"/>
              </a:rPr>
              <a:t>  6  and has made us kings and priests to His God and Father, to Him be glory and dominion forever and ever. Amen. </a:t>
            </a:r>
          </a:p>
          <a:p>
            <a:pPr algn="just"/>
            <a:endParaRPr lang="en-US" sz="3600" b="1" dirty="0">
              <a:solidFill>
                <a:schemeClr val="bg1"/>
              </a:solidFill>
              <a:latin typeface="+mj-lt"/>
            </a:endParaRPr>
          </a:p>
        </p:txBody>
      </p:sp>
      <p:sp>
        <p:nvSpPr>
          <p:cNvPr id="3" name="TextBox 2">
            <a:extLst>
              <a:ext uri="{FF2B5EF4-FFF2-40B4-BE49-F238E27FC236}">
                <a16:creationId xmlns:a16="http://schemas.microsoft.com/office/drawing/2014/main" id="{487A6119-5D5B-41B6-B626-E944D078C423}"/>
              </a:ext>
            </a:extLst>
          </p:cNvPr>
          <p:cNvSpPr txBox="1"/>
          <p:nvPr/>
        </p:nvSpPr>
        <p:spPr>
          <a:xfrm>
            <a:off x="341744" y="1034473"/>
            <a:ext cx="5606473"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The author salutation: 1:4-6</a:t>
            </a:r>
          </a:p>
          <a:p>
            <a:pPr marL="342900" indent="-342900">
              <a:buFont typeface="Arial" panose="020B0604020202020204" pitchFamily="34" charset="0"/>
              <a:buChar char="•"/>
              <a:tabLst>
                <a:tab pos="2286000" algn="l"/>
              </a:tabLst>
            </a:pPr>
            <a:r>
              <a:rPr lang="en-US" sz="2200" b="1" dirty="0">
                <a:latin typeface="+mj-lt"/>
              </a:rPr>
              <a:t>From John to the seven churches</a:t>
            </a:r>
          </a:p>
          <a:p>
            <a:pPr marL="342900" indent="-342900">
              <a:buFont typeface="Arial" panose="020B0604020202020204" pitchFamily="34" charset="0"/>
              <a:buChar char="•"/>
            </a:pPr>
            <a:r>
              <a:rPr lang="en-US" sz="2200" b="1" dirty="0">
                <a:latin typeface="+mj-lt"/>
              </a:rPr>
              <a:t>Grace and Peace From:</a:t>
            </a:r>
          </a:p>
          <a:p>
            <a:r>
              <a:rPr lang="en-US" sz="2200" b="1" dirty="0">
                <a:latin typeface="+mj-lt"/>
              </a:rPr>
              <a:t>      -- He who is and who was and is to come</a:t>
            </a:r>
          </a:p>
          <a:p>
            <a:r>
              <a:rPr lang="en-US" sz="2200" b="1" dirty="0">
                <a:latin typeface="+mj-lt"/>
              </a:rPr>
              <a:t>      -- The seven spirits before the throne</a:t>
            </a:r>
          </a:p>
        </p:txBody>
      </p:sp>
    </p:spTree>
    <p:extLst>
      <p:ext uri="{BB962C8B-B14F-4D97-AF65-F5344CB8AC3E}">
        <p14:creationId xmlns:p14="http://schemas.microsoft.com/office/powerpoint/2010/main" val="1121179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Headings/Key Verses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508379"/>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Patmos—Rev. 1:9</a:t>
            </a:r>
          </a:p>
          <a:p>
            <a:pPr marL="339725" indent="-339725">
              <a:spcAft>
                <a:spcPts val="18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1800"/>
              </a:spcAft>
              <a:buFont typeface="Arial" panose="020B0604020202020204" pitchFamily="34" charset="0"/>
              <a:buChar char="•"/>
            </a:pPr>
            <a:r>
              <a:rPr lang="en-US" sz="2800" b="1" dirty="0">
                <a:latin typeface="+mj-lt"/>
              </a:rPr>
              <a:t>CHAPTER FOUR—You believe in God—Praise of God on His throne</a:t>
            </a:r>
            <a:r>
              <a:rPr lang="en-US" sz="2800" b="1" i="1" dirty="0">
                <a:latin typeface="+mj-lt"/>
              </a:rPr>
              <a:t> </a:t>
            </a:r>
            <a:endParaRPr lang="en-US" sz="2800" b="1" dirty="0">
              <a:latin typeface="+mj-lt"/>
            </a:endParaRPr>
          </a:p>
          <a:p>
            <a:pPr marL="339725" indent="-339725">
              <a:spcAft>
                <a:spcPts val="1800"/>
              </a:spcAft>
              <a:buFont typeface="Arial" panose="020B0604020202020204" pitchFamily="34" charset="0"/>
              <a:buChar char="•"/>
            </a:pPr>
            <a:r>
              <a:rPr lang="en-US" sz="2800" b="1" dirty="0">
                <a:latin typeface="+mj-lt"/>
              </a:rPr>
              <a:t>CHAPTER FIVE— . . . Believe also in Me—Only One can open sealed book</a:t>
            </a:r>
          </a:p>
        </p:txBody>
      </p:sp>
    </p:spTree>
    <p:extLst>
      <p:ext uri="{BB962C8B-B14F-4D97-AF65-F5344CB8AC3E}">
        <p14:creationId xmlns:p14="http://schemas.microsoft.com/office/powerpoint/2010/main" val="4008098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246769"/>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endParaRPr lang="en-US" b="1" dirty="0">
              <a:solidFill>
                <a:schemeClr val="bg1"/>
              </a:solidFill>
              <a:latin typeface="+mj-lt"/>
            </a:endParaRP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had a bow; and a crown was given to him, and he </a:t>
            </a:r>
            <a:r>
              <a:rPr lang="en-US" sz="2100" b="1" dirty="0">
                <a:solidFill>
                  <a:srgbClr val="FFFF00"/>
                </a:solidFill>
                <a:latin typeface="+mj-lt"/>
              </a:rPr>
              <a:t>went out conquering and to conquer</a:t>
            </a:r>
            <a:r>
              <a:rPr lang="en-US" sz="2100" b="1" dirty="0">
                <a:solidFill>
                  <a:schemeClr val="bg1"/>
                </a:solidFill>
                <a:latin typeface="+mj-lt"/>
              </a:rPr>
              <a:t>.</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p:txBody>
      </p:sp>
    </p:spTree>
    <p:extLst>
      <p:ext uri="{BB962C8B-B14F-4D97-AF65-F5344CB8AC3E}">
        <p14:creationId xmlns:p14="http://schemas.microsoft.com/office/powerpoint/2010/main" val="1178050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solidFill>
                  <a:schemeClr val="tx1"/>
                </a:solidFill>
                <a:latin typeface="+mj-lt"/>
              </a:rPr>
              <a:t>Chapter Six</a:t>
            </a:r>
            <a:r>
              <a:rPr lang="en-US" sz="3200" b="1" dirty="0">
                <a:latin typeface="+mj-lt"/>
              </a:rPr>
              <a:t>: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t>
            </a:r>
            <a:r>
              <a:rPr lang="en-US" sz="2100" b="1" dirty="0">
                <a:solidFill>
                  <a:srgbClr val="FFFF00"/>
                </a:solidFill>
                <a:latin typeface="+mj-lt"/>
              </a:rPr>
              <a:t>a 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512"/>
            <a:ext cx="11950837" cy="286232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God had a bow/arrows in OT:  Zech. 9:13;   ***Psa. 45:4*-7;  Hab. 3:8-9</a:t>
            </a:r>
          </a:p>
          <a:p>
            <a:pPr marL="342900" indent="-342900">
              <a:buFont typeface="Arial" panose="020B0604020202020204" pitchFamily="34" charset="0"/>
              <a:buChar char="•"/>
              <a:tabLst>
                <a:tab pos="2286000" algn="l"/>
              </a:tabLst>
            </a:pPr>
            <a:r>
              <a:rPr lang="en-US" sz="2200" b="1" dirty="0">
                <a:latin typeface="+mj-lt"/>
              </a:rPr>
              <a:t>Rider given a crown (did not have one before):  Who is the one God crowned King of kings?</a:t>
            </a:r>
          </a:p>
          <a:p>
            <a:pPr marL="342900" indent="-342900">
              <a:buFont typeface="Arial" panose="020B0604020202020204" pitchFamily="34" charset="0"/>
              <a:buChar char="•"/>
              <a:tabLst>
                <a:tab pos="2286000" algn="l"/>
              </a:tabLst>
            </a:pPr>
            <a:r>
              <a:rPr lang="en-US" sz="2200" b="1" dirty="0">
                <a:latin typeface="+mj-lt"/>
              </a:rPr>
              <a:t>How you identify rider will show how much you want God to explain signs</a:t>
            </a:r>
          </a:p>
          <a:p>
            <a:pPr marL="342900" indent="-342900">
              <a:buFont typeface="Arial" panose="020B0604020202020204" pitchFamily="34" charset="0"/>
              <a:buChar char="•"/>
              <a:tabLst>
                <a:tab pos="2286000" algn="l"/>
              </a:tabLst>
            </a:pPr>
            <a:r>
              <a:rPr lang="en-US" sz="2200" b="1" dirty="0">
                <a:latin typeface="+mj-lt"/>
              </a:rPr>
              <a:t>Rev. 19—Rider on white horse is Jesus and He </a:t>
            </a:r>
            <a:r>
              <a:rPr lang="en-US" sz="2200" b="1" dirty="0">
                <a:latin typeface="+mj-lt"/>
                <a:ea typeface="Cambria" panose="02040503050406030204" pitchFamily="18" charset="0"/>
              </a:rPr>
              <a:t>has overcome!—19:1-2,  11-16</a:t>
            </a:r>
            <a:endParaRPr lang="en-US" sz="2400" b="1" i="1" dirty="0">
              <a:solidFill>
                <a:schemeClr val="tx1"/>
              </a:solidFill>
              <a:latin typeface="+mj-lt"/>
            </a:endParaRPr>
          </a:p>
        </p:txBody>
      </p:sp>
    </p:spTree>
    <p:extLst>
      <p:ext uri="{BB962C8B-B14F-4D97-AF65-F5344CB8AC3E}">
        <p14:creationId xmlns:p14="http://schemas.microsoft.com/office/powerpoint/2010/main" val="302875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2655589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solidFill>
                  <a:schemeClr val="tx1"/>
                </a:solidFill>
                <a:latin typeface="+mj-lt"/>
              </a:rPr>
              <a:t>Chapter Six</a:t>
            </a:r>
            <a:r>
              <a:rPr lang="en-US" sz="3200" b="1" dirty="0">
                <a:latin typeface="+mj-lt"/>
              </a:rPr>
              <a:t>: The First Six Seals</a:t>
            </a:r>
          </a:p>
          <a:p>
            <a:pPr algn="ctr"/>
            <a:r>
              <a:rPr lang="en-US" sz="2600" b="1" dirty="0">
                <a:latin typeface="+mj-lt"/>
              </a:rPr>
              <a:t>The First Seal—Rider on White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03132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  Now I saw when the Lamb opened </a:t>
            </a:r>
            <a:r>
              <a:rPr lang="en-US" sz="2100" b="1" dirty="0">
                <a:solidFill>
                  <a:srgbClr val="FFFF00"/>
                </a:solidFill>
                <a:latin typeface="+mj-lt"/>
              </a:rPr>
              <a:t>one of the seals</a:t>
            </a:r>
            <a:r>
              <a:rPr lang="en-US" sz="2100" b="1" dirty="0">
                <a:solidFill>
                  <a:schemeClr val="bg1"/>
                </a:solidFill>
                <a:latin typeface="+mj-lt"/>
              </a:rPr>
              <a:t>; and I heard one of the four living creatures saying with a voice like thunder, "Come and see." </a:t>
            </a:r>
          </a:p>
          <a:p>
            <a:pPr algn="just"/>
            <a:r>
              <a:rPr lang="en-US" sz="2100" b="1" dirty="0">
                <a:solidFill>
                  <a:schemeClr val="bg1"/>
                </a:solidFill>
                <a:latin typeface="+mj-lt"/>
              </a:rPr>
              <a:t>  2  And I looked, and behold, a </a:t>
            </a:r>
            <a:r>
              <a:rPr lang="en-US" sz="2100" b="1" dirty="0">
                <a:solidFill>
                  <a:srgbClr val="FFFF00"/>
                </a:solidFill>
                <a:latin typeface="+mj-lt"/>
              </a:rPr>
              <a:t>white horse</a:t>
            </a:r>
            <a:r>
              <a:rPr lang="en-US" sz="2100" b="1" dirty="0">
                <a:solidFill>
                  <a:schemeClr val="bg1"/>
                </a:solidFill>
                <a:latin typeface="+mj-lt"/>
              </a:rPr>
              <a:t>. He who sat on it </a:t>
            </a:r>
            <a:r>
              <a:rPr lang="en-US" sz="2100" b="1" dirty="0">
                <a:solidFill>
                  <a:srgbClr val="FFFF00"/>
                </a:solidFill>
                <a:latin typeface="+mj-lt"/>
              </a:rPr>
              <a:t>had a bow</a:t>
            </a:r>
            <a:r>
              <a:rPr lang="en-US" sz="2100" b="1" dirty="0">
                <a:solidFill>
                  <a:schemeClr val="bg1"/>
                </a:solidFill>
                <a:latin typeface="+mj-lt"/>
              </a:rPr>
              <a:t>; and </a:t>
            </a:r>
            <a:r>
              <a:rPr lang="en-US" sz="2100" b="1" dirty="0">
                <a:solidFill>
                  <a:srgbClr val="FFFF00"/>
                </a:solidFill>
                <a:latin typeface="+mj-lt"/>
              </a:rPr>
              <a:t>a crown was given to him</a:t>
            </a:r>
            <a:r>
              <a:rPr lang="en-US" sz="2100" b="1" dirty="0">
                <a:solidFill>
                  <a:schemeClr val="bg1"/>
                </a:solidFill>
                <a:latin typeface="+mj-lt"/>
              </a:rPr>
              <a:t>, and he </a:t>
            </a:r>
            <a:r>
              <a:rPr lang="en-US" sz="2100" b="1" dirty="0">
                <a:solidFill>
                  <a:srgbClr val="FFFF00"/>
                </a:solidFill>
                <a:latin typeface="+mj-lt"/>
              </a:rPr>
              <a:t>went out conquering and to conquer.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2" y="1145512"/>
            <a:ext cx="11950837" cy="541686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White horse</a:t>
            </a:r>
          </a:p>
          <a:p>
            <a:pPr marL="342900" indent="-342900">
              <a:buFont typeface="Arial" panose="020B0604020202020204" pitchFamily="34" charset="0"/>
              <a:buChar char="•"/>
              <a:tabLst>
                <a:tab pos="2286000" algn="l"/>
              </a:tabLst>
            </a:pPr>
            <a:r>
              <a:rPr lang="en-US" sz="2200" b="1" dirty="0">
                <a:latin typeface="+mj-lt"/>
              </a:rPr>
              <a:t>Had a bow</a:t>
            </a:r>
          </a:p>
          <a:p>
            <a:pPr marL="342900" indent="-342900">
              <a:buFont typeface="Arial" panose="020B0604020202020204" pitchFamily="34" charset="0"/>
              <a:buChar char="•"/>
              <a:tabLst>
                <a:tab pos="2286000" algn="l"/>
              </a:tabLst>
            </a:pPr>
            <a:r>
              <a:rPr lang="en-US" sz="2200" b="1" dirty="0">
                <a:latin typeface="+mj-lt"/>
              </a:rPr>
              <a:t>Given a crown</a:t>
            </a:r>
          </a:p>
          <a:p>
            <a:pPr marL="342900" indent="-342900">
              <a:buFont typeface="Arial" panose="020B0604020202020204" pitchFamily="34" charset="0"/>
              <a:buChar char="•"/>
              <a:tabLst>
                <a:tab pos="2286000" algn="l"/>
              </a:tabLst>
            </a:pPr>
            <a:r>
              <a:rPr lang="en-US" sz="2200" b="1" dirty="0">
                <a:latin typeface="+mj-lt"/>
              </a:rPr>
              <a:t>He went out conquering (Gk. = overcoming)</a:t>
            </a:r>
          </a:p>
          <a:p>
            <a:pPr>
              <a:tabLst>
                <a:tab pos="2286000" algn="l"/>
              </a:tabLst>
            </a:pPr>
            <a:r>
              <a:rPr lang="en-US" sz="400" b="1" dirty="0">
                <a:latin typeface="+mj-lt"/>
              </a:rPr>
              <a:t>  </a:t>
            </a:r>
          </a:p>
          <a:p>
            <a:pPr marL="342900" indent="-342900">
              <a:buFont typeface="Arial" panose="020B0604020202020204" pitchFamily="34" charset="0"/>
              <a:buChar char="•"/>
              <a:tabLst>
                <a:tab pos="2286000" algn="l"/>
              </a:tabLst>
            </a:pPr>
            <a:r>
              <a:rPr lang="en-US" sz="2200" b="1" dirty="0">
                <a:latin typeface="+mj-lt"/>
              </a:rPr>
              <a:t>God had a bow/arrows in OT:  Zech. 9:13;   ***Psa. 45:4*-7;  Hab. 3:8-9</a:t>
            </a:r>
          </a:p>
          <a:p>
            <a:pPr marL="342900" indent="-342900">
              <a:buFont typeface="Arial" panose="020B0604020202020204" pitchFamily="34" charset="0"/>
              <a:buChar char="•"/>
              <a:tabLst>
                <a:tab pos="2286000" algn="l"/>
              </a:tabLst>
            </a:pPr>
            <a:r>
              <a:rPr lang="en-US" sz="2200" b="1" dirty="0">
                <a:latin typeface="+mj-lt"/>
              </a:rPr>
              <a:t>Rider given a crown (did not have one before):  Who is the one God crowned King of kings?</a:t>
            </a:r>
          </a:p>
          <a:p>
            <a:pPr marL="342900" indent="-342900">
              <a:buFont typeface="Arial" panose="020B0604020202020204" pitchFamily="34" charset="0"/>
              <a:buChar char="•"/>
              <a:tabLst>
                <a:tab pos="2286000" algn="l"/>
              </a:tabLst>
            </a:pPr>
            <a:r>
              <a:rPr lang="en-US" sz="2200" b="1" dirty="0">
                <a:latin typeface="+mj-lt"/>
              </a:rPr>
              <a:t>How you identify rider will show how much you want God to explain signs</a:t>
            </a:r>
          </a:p>
          <a:p>
            <a:pPr marL="342900" indent="-342900">
              <a:buFont typeface="Arial" panose="020B0604020202020204" pitchFamily="34" charset="0"/>
              <a:buChar char="•"/>
              <a:tabLst>
                <a:tab pos="2286000" algn="l"/>
              </a:tabLst>
            </a:pPr>
            <a:r>
              <a:rPr lang="en-US" sz="2200" b="1" dirty="0">
                <a:latin typeface="+mj-lt"/>
              </a:rPr>
              <a:t>Rev. 19—Rider on white horse is Jesus and He </a:t>
            </a:r>
            <a:r>
              <a:rPr lang="en-US" sz="2200" b="1" dirty="0">
                <a:latin typeface="+mj-lt"/>
                <a:ea typeface="Cambria" panose="02040503050406030204" pitchFamily="18" charset="0"/>
              </a:rPr>
              <a:t>has overcome!—19:1-2,  11-16</a:t>
            </a:r>
          </a:p>
          <a:p>
            <a:pPr marL="342900" indent="-342900">
              <a:buFont typeface="Arial" panose="020B0604020202020204" pitchFamily="34" charset="0"/>
              <a:buChar char="•"/>
              <a:tabLst>
                <a:tab pos="2286000" algn="l"/>
              </a:tabLst>
            </a:pPr>
            <a:endParaRPr lang="en-US" sz="2200" b="1" dirty="0">
              <a:latin typeface="+mj-lt"/>
              <a:ea typeface="Cambria" panose="02040503050406030204" pitchFamily="18" charset="0"/>
            </a:endParaRPr>
          </a:p>
          <a:p>
            <a:pPr algn="ctr">
              <a:tabLst>
                <a:tab pos="2286000" algn="l"/>
              </a:tabLst>
            </a:pPr>
            <a:r>
              <a:rPr lang="en-US" sz="4000" b="1" i="1" dirty="0">
                <a:solidFill>
                  <a:schemeClr val="tx1"/>
                </a:solidFill>
                <a:latin typeface="+mj-lt"/>
              </a:rPr>
              <a:t>This is the Theme of Revelation</a:t>
            </a:r>
          </a:p>
          <a:p>
            <a:pPr marL="571500" indent="-571500">
              <a:buFont typeface="Arial" panose="020B0604020202020204" pitchFamily="34" charset="0"/>
              <a:buChar char="•"/>
              <a:tabLst>
                <a:tab pos="2286000" algn="l"/>
              </a:tabLst>
            </a:pPr>
            <a:r>
              <a:rPr lang="en-US" sz="3200" b="1" i="1" dirty="0">
                <a:solidFill>
                  <a:schemeClr val="tx1"/>
                </a:solidFill>
                <a:latin typeface="+mj-lt"/>
              </a:rPr>
              <a:t>Jesus goes forth overcoming and to overcome</a:t>
            </a:r>
          </a:p>
          <a:p>
            <a:pPr marL="571500" indent="-571500">
              <a:buFont typeface="Arial" panose="020B0604020202020204" pitchFamily="34" charset="0"/>
              <a:buChar char="•"/>
              <a:tabLst>
                <a:tab pos="2286000" algn="l"/>
              </a:tabLst>
            </a:pPr>
            <a:r>
              <a:rPr lang="en-US" sz="3200" b="1" i="1" dirty="0">
                <a:solidFill>
                  <a:schemeClr val="tx1"/>
                </a:solidFill>
                <a:latin typeface="+mj-lt"/>
              </a:rPr>
              <a:t>Jesus meets Four Enemies and overcomes them</a:t>
            </a:r>
          </a:p>
          <a:p>
            <a:pPr algn="ctr">
              <a:tabLst>
                <a:tab pos="2286000" algn="l"/>
              </a:tabLst>
            </a:pPr>
            <a:r>
              <a:rPr lang="en-US" sz="3600" b="1" i="1" dirty="0">
                <a:solidFill>
                  <a:schemeClr val="tx1"/>
                </a:solidFill>
                <a:latin typeface="+mj-lt"/>
              </a:rPr>
              <a:t>WE WIN !!!!</a:t>
            </a:r>
            <a:endParaRPr lang="en-US" sz="2400" b="1" i="1" dirty="0">
              <a:solidFill>
                <a:schemeClr val="tx1"/>
              </a:solidFill>
              <a:latin typeface="+mj-lt"/>
            </a:endParaRPr>
          </a:p>
        </p:txBody>
      </p:sp>
    </p:spTree>
    <p:extLst>
      <p:ext uri="{BB962C8B-B14F-4D97-AF65-F5344CB8AC3E}">
        <p14:creationId xmlns:p14="http://schemas.microsoft.com/office/powerpoint/2010/main" val="2916688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35449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Another horse, </a:t>
            </a:r>
            <a:r>
              <a:rPr lang="en-US" sz="2100" b="1" dirty="0">
                <a:solidFill>
                  <a:srgbClr val="FFFF00"/>
                </a:solidFill>
                <a:latin typeface="+mj-lt"/>
              </a:rPr>
              <a:t>fiery red</a:t>
            </a:r>
            <a:r>
              <a:rPr lang="en-US" sz="2100" b="1" dirty="0">
                <a:solidFill>
                  <a:schemeClr val="bg1"/>
                </a:solidFill>
                <a:latin typeface="+mj-lt"/>
              </a:rPr>
              <a:t>, went out.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was </a:t>
            </a:r>
            <a:r>
              <a:rPr lang="en-US" sz="2100" b="1" dirty="0">
                <a:solidFill>
                  <a:srgbClr val="FFFF00"/>
                </a:solidFill>
                <a:latin typeface="+mj-lt"/>
              </a:rPr>
              <a:t>given to him a great sword.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a:p>
            <a:pPr marL="342900" indent="-342900">
              <a:buFont typeface="Arial" panose="020B0604020202020204" pitchFamily="34" charset="0"/>
              <a:buChar char="•"/>
              <a:tabLst>
                <a:tab pos="2286000" algn="l"/>
              </a:tabLst>
            </a:pPr>
            <a:r>
              <a:rPr lang="en-US" sz="2200" b="1" dirty="0">
                <a:latin typeface="+mj-lt"/>
              </a:rPr>
              <a:t>Great sword was given to the rider</a:t>
            </a:r>
          </a:p>
        </p:txBody>
      </p:sp>
    </p:spTree>
    <p:extLst>
      <p:ext uri="{BB962C8B-B14F-4D97-AF65-F5344CB8AC3E}">
        <p14:creationId xmlns:p14="http://schemas.microsoft.com/office/powerpoint/2010/main" val="2222431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Second Seal—Rider on Red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35449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3  When He opened </a:t>
            </a:r>
            <a:r>
              <a:rPr lang="en-US" sz="2100" b="1" dirty="0">
                <a:solidFill>
                  <a:srgbClr val="FFFF00"/>
                </a:solidFill>
                <a:latin typeface="+mj-lt"/>
              </a:rPr>
              <a:t>the second seal</a:t>
            </a:r>
            <a:r>
              <a:rPr lang="en-US" sz="2100" b="1" dirty="0">
                <a:solidFill>
                  <a:schemeClr val="bg1"/>
                </a:solidFill>
                <a:latin typeface="+mj-lt"/>
              </a:rPr>
              <a:t>, I heard the second living creature saying, "Come and see." </a:t>
            </a:r>
          </a:p>
          <a:p>
            <a:pPr algn="just"/>
            <a:r>
              <a:rPr lang="en-US" sz="2100" b="1" dirty="0">
                <a:solidFill>
                  <a:schemeClr val="bg1"/>
                </a:solidFill>
                <a:latin typeface="+mj-lt"/>
              </a:rPr>
              <a:t>  4  Another horse, </a:t>
            </a:r>
            <a:r>
              <a:rPr lang="en-US" sz="2100" b="1" dirty="0">
                <a:solidFill>
                  <a:srgbClr val="FFFF00"/>
                </a:solidFill>
                <a:latin typeface="+mj-lt"/>
              </a:rPr>
              <a:t>fiery red</a:t>
            </a:r>
            <a:r>
              <a:rPr lang="en-US" sz="2100" b="1" dirty="0">
                <a:solidFill>
                  <a:schemeClr val="bg1"/>
                </a:solidFill>
                <a:latin typeface="+mj-lt"/>
              </a:rPr>
              <a:t>, went out. And it was </a:t>
            </a:r>
            <a:r>
              <a:rPr lang="en-US" sz="2100" b="1" dirty="0">
                <a:solidFill>
                  <a:srgbClr val="FFFF00"/>
                </a:solidFill>
                <a:latin typeface="+mj-lt"/>
              </a:rPr>
              <a:t>granted</a:t>
            </a:r>
            <a:r>
              <a:rPr lang="en-US" sz="2100" b="1" dirty="0">
                <a:solidFill>
                  <a:schemeClr val="bg1"/>
                </a:solidFill>
                <a:latin typeface="+mj-lt"/>
              </a:rPr>
              <a:t> to the one who sat on it </a:t>
            </a:r>
            <a:r>
              <a:rPr lang="en-US" sz="2100" b="1" dirty="0">
                <a:solidFill>
                  <a:srgbClr val="FFFF00"/>
                </a:solidFill>
                <a:latin typeface="+mj-lt"/>
              </a:rPr>
              <a:t>to take peace from the earth</a:t>
            </a:r>
            <a:r>
              <a:rPr lang="en-US" sz="2100" b="1" dirty="0">
                <a:solidFill>
                  <a:schemeClr val="bg1"/>
                </a:solidFill>
                <a:latin typeface="+mj-lt"/>
              </a:rPr>
              <a:t>, and that </a:t>
            </a:r>
            <a:r>
              <a:rPr lang="en-US" sz="2100" b="1" dirty="0">
                <a:solidFill>
                  <a:srgbClr val="FFFF00"/>
                </a:solidFill>
                <a:latin typeface="+mj-lt"/>
              </a:rPr>
              <a:t>people should kill one another</a:t>
            </a:r>
            <a:r>
              <a:rPr lang="en-US" sz="2100" b="1" dirty="0">
                <a:solidFill>
                  <a:schemeClr val="bg1"/>
                </a:solidFill>
                <a:latin typeface="+mj-lt"/>
              </a:rPr>
              <a:t>; and there was </a:t>
            </a:r>
            <a:r>
              <a:rPr lang="en-US" sz="2100" b="1" dirty="0">
                <a:solidFill>
                  <a:srgbClr val="FFFF00"/>
                </a:solidFill>
                <a:latin typeface="+mj-lt"/>
              </a:rPr>
              <a:t>given to him a great sword.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22621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Fiery red horse</a:t>
            </a:r>
          </a:p>
          <a:p>
            <a:pPr marL="342900" indent="-342900">
              <a:buFont typeface="Arial" panose="020B0604020202020204" pitchFamily="34" charset="0"/>
              <a:buChar char="•"/>
              <a:tabLst>
                <a:tab pos="2286000" algn="l"/>
              </a:tabLst>
            </a:pPr>
            <a:r>
              <a:rPr lang="en-US" sz="2200" b="1" dirty="0">
                <a:latin typeface="+mj-lt"/>
              </a:rPr>
              <a:t>Given authority to take peace from earth</a:t>
            </a:r>
          </a:p>
          <a:p>
            <a:pPr marL="342900" indent="-342900">
              <a:buFont typeface="Arial" panose="020B0604020202020204" pitchFamily="34" charset="0"/>
              <a:buChar char="•"/>
              <a:tabLst>
                <a:tab pos="2286000" algn="l"/>
              </a:tabLst>
            </a:pPr>
            <a:r>
              <a:rPr lang="en-US" sz="2200" b="1" dirty="0">
                <a:latin typeface="+mj-lt"/>
              </a:rPr>
              <a:t>Results in people killing people</a:t>
            </a:r>
          </a:p>
          <a:p>
            <a:pPr marL="342900" indent="-342900">
              <a:buFont typeface="Arial" panose="020B0604020202020204" pitchFamily="34" charset="0"/>
              <a:buChar char="•"/>
              <a:tabLst>
                <a:tab pos="2286000" algn="l"/>
              </a:tabLst>
            </a:pPr>
            <a:r>
              <a:rPr lang="en-US" sz="2200" b="1" dirty="0">
                <a:latin typeface="+mj-lt"/>
              </a:rPr>
              <a:t>Great sword was given to the rider</a:t>
            </a:r>
          </a:p>
          <a:p>
            <a:pPr>
              <a:tabLst>
                <a:tab pos="2286000" algn="l"/>
              </a:tabLst>
            </a:pPr>
            <a:r>
              <a:rPr lang="en-US" sz="900" b="1" dirty="0">
                <a:latin typeface="+mj-lt"/>
              </a:rPr>
              <a:t>  </a:t>
            </a:r>
          </a:p>
          <a:p>
            <a:pPr marL="342900" indent="-342900">
              <a:buFont typeface="Arial" panose="020B0604020202020204" pitchFamily="34" charset="0"/>
              <a:buChar char="•"/>
              <a:tabLst>
                <a:tab pos="2286000" algn="l"/>
              </a:tabLst>
            </a:pPr>
            <a:r>
              <a:rPr lang="en-US" sz="2200" b="1" dirty="0">
                <a:latin typeface="+mj-lt"/>
              </a:rPr>
              <a:t>Life is sacred, but men granted right to kill</a:t>
            </a:r>
          </a:p>
          <a:p>
            <a:pPr marL="342900" indent="-342900">
              <a:buFont typeface="Arial" panose="020B0604020202020204" pitchFamily="34" charset="0"/>
              <a:buChar char="•"/>
              <a:tabLst>
                <a:tab pos="2286000" algn="l"/>
              </a:tabLst>
            </a:pPr>
            <a:r>
              <a:rPr lang="en-US" sz="2200" b="1" dirty="0">
                <a:latin typeface="+mj-lt"/>
              </a:rPr>
              <a:t>Sword—not usual Greek word for sword—this is sword used for martyrdom</a:t>
            </a:r>
          </a:p>
        </p:txBody>
      </p:sp>
    </p:spTree>
    <p:extLst>
      <p:ext uri="{BB962C8B-B14F-4D97-AF65-F5344CB8AC3E}">
        <p14:creationId xmlns:p14="http://schemas.microsoft.com/office/powerpoint/2010/main" val="2502239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 </a:t>
            </a:r>
            <a:r>
              <a:rPr lang="en-US" sz="2100" b="1" dirty="0">
                <a:solidFill>
                  <a:srgbClr val="FFFF00"/>
                </a:solidFill>
                <a:latin typeface="+mj-lt"/>
              </a:rPr>
              <a:t>black horse</a:t>
            </a:r>
            <a:r>
              <a:rPr lang="en-US" sz="2100" b="1" dirty="0">
                <a:solidFill>
                  <a:schemeClr val="bg1"/>
                </a:solidFill>
                <a:latin typeface="+mj-lt"/>
              </a:rPr>
              <a:t>, and he who sat on it had a </a:t>
            </a:r>
            <a:r>
              <a:rPr lang="en-US" sz="2100" b="1" dirty="0">
                <a:solidFill>
                  <a:srgbClr val="FFFF00"/>
                </a:solidFill>
                <a:latin typeface="+mj-lt"/>
              </a:rPr>
              <a:t>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t>
            </a:r>
            <a:r>
              <a:rPr lang="en-US" sz="2100" b="1" dirty="0">
                <a:solidFill>
                  <a:srgbClr val="FFFF00"/>
                </a:solidFill>
                <a:latin typeface="+mj-lt"/>
              </a:rPr>
              <a:t>A quart of wheat for a denarius</a:t>
            </a:r>
            <a:r>
              <a:rPr lang="en-US" sz="2100" b="1" dirty="0">
                <a:solidFill>
                  <a:schemeClr val="bg1"/>
                </a:solidFill>
                <a:latin typeface="+mj-lt"/>
              </a:rPr>
              <a:t>, and </a:t>
            </a:r>
            <a:r>
              <a:rPr lang="en-US" sz="2100" b="1" dirty="0">
                <a:solidFill>
                  <a:srgbClr val="FFFF00"/>
                </a:solidFill>
                <a:latin typeface="+mj-lt"/>
              </a:rPr>
              <a:t>three quarts of barley for a 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585642"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in his hand</a:t>
            </a:r>
          </a:p>
          <a:p>
            <a:pPr marL="342900" indent="-342900">
              <a:buFont typeface="Arial" panose="020B0604020202020204" pitchFamily="34" charset="0"/>
              <a:buChar char="•"/>
              <a:tabLst>
                <a:tab pos="2286000" algn="l"/>
              </a:tabLst>
            </a:pPr>
            <a:r>
              <a:rPr lang="en-US" sz="2200" b="1" dirty="0">
                <a:latin typeface="+mj-lt"/>
              </a:rPr>
              <a:t>Cost of wheat—one quart for one denarius</a:t>
            </a:r>
          </a:p>
          <a:p>
            <a:pPr marL="342900" indent="-342900">
              <a:buFont typeface="Arial" panose="020B0604020202020204" pitchFamily="34" charset="0"/>
              <a:buChar char="•"/>
              <a:tabLst>
                <a:tab pos="2286000" algn="l"/>
              </a:tabLst>
            </a:pPr>
            <a:r>
              <a:rPr lang="en-US" sz="2200" b="1" dirty="0">
                <a:latin typeface="+mj-lt"/>
              </a:rPr>
              <a:t>Cost of barley—three quarts for one denarius</a:t>
            </a:r>
          </a:p>
          <a:p>
            <a:pPr marL="342900" indent="-342900">
              <a:buFont typeface="Arial" panose="020B0604020202020204" pitchFamily="34" charset="0"/>
              <a:buChar char="•"/>
              <a:tabLst>
                <a:tab pos="2286000" algn="l"/>
              </a:tabLst>
            </a:pPr>
            <a:r>
              <a:rPr lang="en-US" sz="2200" b="1" dirty="0">
                <a:latin typeface="+mj-lt"/>
              </a:rPr>
              <a:t>Do not harm oil and wine</a:t>
            </a:r>
          </a:p>
        </p:txBody>
      </p:sp>
    </p:spTree>
    <p:extLst>
      <p:ext uri="{BB962C8B-B14F-4D97-AF65-F5344CB8AC3E}">
        <p14:creationId xmlns:p14="http://schemas.microsoft.com/office/powerpoint/2010/main" val="210123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Third Seal—Rider on Black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2677656"/>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5  When He opened </a:t>
            </a:r>
            <a:r>
              <a:rPr lang="en-US" sz="2100" b="1" dirty="0">
                <a:solidFill>
                  <a:srgbClr val="FFFF00"/>
                </a:solidFill>
                <a:latin typeface="+mj-lt"/>
              </a:rPr>
              <a:t>the third seal</a:t>
            </a:r>
            <a:r>
              <a:rPr lang="en-US" sz="2100" b="1" dirty="0">
                <a:solidFill>
                  <a:schemeClr val="bg1"/>
                </a:solidFill>
                <a:latin typeface="+mj-lt"/>
              </a:rPr>
              <a:t>, I heard the third living creature say, "Come and see." So I looked, and behold, a </a:t>
            </a:r>
            <a:r>
              <a:rPr lang="en-US" sz="2100" b="1" dirty="0">
                <a:solidFill>
                  <a:srgbClr val="FFFF00"/>
                </a:solidFill>
                <a:latin typeface="+mj-lt"/>
              </a:rPr>
              <a:t>black horse</a:t>
            </a:r>
            <a:r>
              <a:rPr lang="en-US" sz="2100" b="1" dirty="0">
                <a:solidFill>
                  <a:schemeClr val="bg1"/>
                </a:solidFill>
                <a:latin typeface="+mj-lt"/>
              </a:rPr>
              <a:t>, and he who sat on it had a </a:t>
            </a:r>
            <a:r>
              <a:rPr lang="en-US" sz="2100" b="1" dirty="0">
                <a:solidFill>
                  <a:srgbClr val="FFFF00"/>
                </a:solidFill>
                <a:latin typeface="+mj-lt"/>
              </a:rPr>
              <a:t>pair of scales in his hand</a:t>
            </a:r>
            <a:r>
              <a:rPr lang="en-US" sz="2100" b="1" dirty="0">
                <a:solidFill>
                  <a:schemeClr val="bg1"/>
                </a:solidFill>
                <a:latin typeface="+mj-lt"/>
              </a:rPr>
              <a:t>. </a:t>
            </a:r>
          </a:p>
          <a:p>
            <a:pPr algn="just"/>
            <a:r>
              <a:rPr lang="en-US" sz="2100" b="1" dirty="0">
                <a:solidFill>
                  <a:schemeClr val="bg1"/>
                </a:solidFill>
                <a:latin typeface="+mj-lt"/>
              </a:rPr>
              <a:t>  6  And I heard a voice in the midst of the four living creatures saying, "</a:t>
            </a:r>
            <a:r>
              <a:rPr lang="en-US" sz="2100" b="1" dirty="0">
                <a:solidFill>
                  <a:srgbClr val="FFFF00"/>
                </a:solidFill>
                <a:latin typeface="+mj-lt"/>
              </a:rPr>
              <a:t>A quart of wheat for a denarius</a:t>
            </a:r>
            <a:r>
              <a:rPr lang="en-US" sz="2100" b="1" dirty="0">
                <a:solidFill>
                  <a:schemeClr val="bg1"/>
                </a:solidFill>
                <a:latin typeface="+mj-lt"/>
              </a:rPr>
              <a:t>, and </a:t>
            </a:r>
            <a:r>
              <a:rPr lang="en-US" sz="2100" b="1" dirty="0">
                <a:solidFill>
                  <a:srgbClr val="FFFF00"/>
                </a:solidFill>
                <a:latin typeface="+mj-lt"/>
              </a:rPr>
              <a:t>three quarts of barley for a denarius</a:t>
            </a:r>
            <a:r>
              <a:rPr lang="en-US" sz="2100" b="1" dirty="0">
                <a:solidFill>
                  <a:schemeClr val="bg1"/>
                </a:solidFill>
                <a:latin typeface="+mj-lt"/>
              </a:rPr>
              <a:t>; and </a:t>
            </a:r>
            <a:r>
              <a:rPr lang="en-US" sz="2100" b="1" dirty="0">
                <a:solidFill>
                  <a:srgbClr val="FFFF00"/>
                </a:solidFill>
                <a:latin typeface="+mj-lt"/>
              </a:rPr>
              <a:t>do not harm the oil and the wine</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585642" cy="449353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Black horse—balance scales in his hand</a:t>
            </a:r>
          </a:p>
          <a:p>
            <a:pPr marL="342900" indent="-342900">
              <a:buFont typeface="Arial" panose="020B0604020202020204" pitchFamily="34" charset="0"/>
              <a:buChar char="•"/>
              <a:tabLst>
                <a:tab pos="2286000" algn="l"/>
              </a:tabLst>
            </a:pPr>
            <a:r>
              <a:rPr lang="en-US" sz="2200" b="1" dirty="0">
                <a:latin typeface="+mj-lt"/>
              </a:rPr>
              <a:t>Cost of wheat—one quart for one denarius</a:t>
            </a:r>
          </a:p>
          <a:p>
            <a:pPr marL="342900" indent="-342900">
              <a:buFont typeface="Arial" panose="020B0604020202020204" pitchFamily="34" charset="0"/>
              <a:buChar char="•"/>
              <a:tabLst>
                <a:tab pos="2286000" algn="l"/>
              </a:tabLst>
            </a:pPr>
            <a:r>
              <a:rPr lang="en-US" sz="2200" b="1" dirty="0">
                <a:latin typeface="+mj-lt"/>
              </a:rPr>
              <a:t>Cost of barley—three quarts for one denarius</a:t>
            </a:r>
          </a:p>
          <a:p>
            <a:pPr marL="342900" indent="-342900">
              <a:buFont typeface="Arial" panose="020B0604020202020204" pitchFamily="34" charset="0"/>
              <a:buChar char="•"/>
              <a:tabLst>
                <a:tab pos="2286000" algn="l"/>
              </a:tabLst>
            </a:pPr>
            <a:r>
              <a:rPr lang="en-US" sz="2200" b="1" dirty="0">
                <a:latin typeface="+mj-lt"/>
              </a:rPr>
              <a:t>Do not harm oil and wine </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Denarius=one days wages—Jesus’ parable of workers in the vineyard—Matt. 20</a:t>
            </a:r>
          </a:p>
          <a:p>
            <a:pPr marL="342900" indent="-342900">
              <a:buFont typeface="Arial" panose="020B0604020202020204" pitchFamily="34" charset="0"/>
              <a:buChar char="•"/>
              <a:tabLst>
                <a:tab pos="2286000" algn="l"/>
              </a:tabLst>
            </a:pPr>
            <a:r>
              <a:rPr lang="en-US" sz="2200" b="1" dirty="0">
                <a:latin typeface="+mj-lt"/>
              </a:rPr>
              <a:t>Wheat provided to one soldier, one quart of wheat for each day</a:t>
            </a:r>
          </a:p>
          <a:p>
            <a:pPr marL="342900" indent="-342900">
              <a:buFont typeface="Arial" panose="020B0604020202020204" pitchFamily="34" charset="0"/>
              <a:buChar char="•"/>
              <a:tabLst>
                <a:tab pos="2286000" algn="l"/>
              </a:tabLst>
            </a:pPr>
            <a:r>
              <a:rPr lang="en-US" sz="2200" b="1" dirty="0">
                <a:latin typeface="+mj-lt"/>
              </a:rPr>
              <a:t>Barley, eaten by poor, three quarts would feed a family for a day with difficulty</a:t>
            </a:r>
          </a:p>
          <a:p>
            <a:pPr marL="342900" indent="-342900">
              <a:buFont typeface="Arial" panose="020B0604020202020204" pitchFamily="34" charset="0"/>
              <a:buChar char="•"/>
              <a:tabLst>
                <a:tab pos="2286000" algn="l"/>
              </a:tabLst>
            </a:pPr>
            <a:r>
              <a:rPr lang="en-US" sz="2200" b="1" dirty="0">
                <a:latin typeface="+mj-lt"/>
              </a:rPr>
              <a:t>Normally wheat sold for:  1/8 of denarius for a quart; perhaps even 1/12 denarius</a:t>
            </a:r>
          </a:p>
          <a:p>
            <a:pPr marL="342900" indent="-342900">
              <a:buFont typeface="Arial" panose="020B0604020202020204" pitchFamily="34" charset="0"/>
              <a:buChar char="•"/>
              <a:tabLst>
                <a:tab pos="2286000" algn="l"/>
              </a:tabLst>
            </a:pPr>
            <a:r>
              <a:rPr lang="en-US" sz="2200" b="1" dirty="0">
                <a:latin typeface="+mj-lt"/>
              </a:rPr>
              <a:t>Obviously scarcity of food</a:t>
            </a:r>
            <a:r>
              <a:rPr lang="en-US" sz="2200" b="1" u="sng" dirty="0">
                <a:latin typeface="+mj-lt"/>
              </a:rPr>
              <a:t> </a:t>
            </a:r>
            <a:r>
              <a:rPr lang="en-US" sz="2200" b="1" dirty="0">
                <a:latin typeface="+mj-lt"/>
              </a:rPr>
              <a:t>the poor would eat—Lev. 26:26; </a:t>
            </a:r>
            <a:r>
              <a:rPr lang="en-US" sz="2200" b="1" dirty="0" err="1">
                <a:latin typeface="+mj-lt"/>
              </a:rPr>
              <a:t>Eze</a:t>
            </a:r>
            <a:r>
              <a:rPr lang="en-US" sz="2200" b="1" dirty="0">
                <a:latin typeface="+mj-lt"/>
              </a:rPr>
              <a:t>. 4:16</a:t>
            </a:r>
          </a:p>
          <a:p>
            <a:pPr marL="342900" indent="-342900">
              <a:buFont typeface="Arial" panose="020B0604020202020204" pitchFamily="34" charset="0"/>
              <a:buChar char="•"/>
              <a:tabLst>
                <a:tab pos="2286000" algn="l"/>
              </a:tabLst>
            </a:pPr>
            <a:r>
              <a:rPr lang="en-US" sz="2200" b="1" dirty="0">
                <a:latin typeface="+mj-lt"/>
              </a:rPr>
              <a:t>Imagine how this impacted poor saints in the seven churches</a:t>
            </a:r>
          </a:p>
          <a:p>
            <a:pPr marL="342900" indent="-342900">
              <a:buFont typeface="Arial" panose="020B0604020202020204" pitchFamily="34" charset="0"/>
              <a:buChar char="•"/>
              <a:tabLst>
                <a:tab pos="2286000" algn="l"/>
              </a:tabLst>
            </a:pPr>
            <a:r>
              <a:rPr lang="en-US" sz="2200" b="1" dirty="0">
                <a:latin typeface="+mj-lt"/>
              </a:rPr>
              <a:t>Suffering of early Christians—2 Cor. 12:10; 11:27; 8:2;   Heb. 10:34</a:t>
            </a:r>
          </a:p>
        </p:txBody>
      </p:sp>
    </p:spTree>
    <p:extLst>
      <p:ext uri="{BB962C8B-B14F-4D97-AF65-F5344CB8AC3E}">
        <p14:creationId xmlns:p14="http://schemas.microsoft.com/office/powerpoint/2010/main" val="749113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Fourth Seal—Rider on Pale Horse</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39244"/>
            <a:ext cx="5812238" cy="300082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7  When He opened </a:t>
            </a:r>
            <a:r>
              <a:rPr lang="en-US" sz="2100" b="1" dirty="0">
                <a:solidFill>
                  <a:srgbClr val="FFFF00"/>
                </a:solidFill>
                <a:latin typeface="+mj-lt"/>
              </a:rPr>
              <a:t>the fourth seal</a:t>
            </a:r>
            <a:r>
              <a:rPr lang="en-US" sz="2100" b="1" dirty="0">
                <a:solidFill>
                  <a:schemeClr val="bg1"/>
                </a:solidFill>
                <a:latin typeface="+mj-lt"/>
              </a:rPr>
              <a:t>, I heard the voice of the fourth living creature saying, "Come and see." </a:t>
            </a:r>
          </a:p>
          <a:p>
            <a:pPr algn="just"/>
            <a:r>
              <a:rPr lang="en-US" sz="2100" b="1" dirty="0">
                <a:solidFill>
                  <a:schemeClr val="bg1"/>
                </a:solidFill>
                <a:latin typeface="+mj-lt"/>
              </a:rPr>
              <a:t>  8  So I looked, and behold, </a:t>
            </a:r>
            <a:r>
              <a:rPr lang="en-US" sz="2100" b="1" dirty="0">
                <a:solidFill>
                  <a:srgbClr val="FFFF00"/>
                </a:solidFill>
                <a:latin typeface="+mj-lt"/>
              </a:rPr>
              <a:t>a pale horse</a:t>
            </a:r>
            <a:r>
              <a:rPr lang="en-US" sz="2100" b="1" dirty="0">
                <a:solidFill>
                  <a:schemeClr val="bg1"/>
                </a:solidFill>
                <a:latin typeface="+mj-lt"/>
              </a:rPr>
              <a:t>. And the </a:t>
            </a:r>
            <a:r>
              <a:rPr lang="en-US" sz="2100" b="1" dirty="0">
                <a:solidFill>
                  <a:srgbClr val="FFFF00"/>
                </a:solidFill>
                <a:latin typeface="+mj-lt"/>
              </a:rPr>
              <a:t>name of him who sat on it was Death</a:t>
            </a:r>
            <a:r>
              <a:rPr lang="en-US" sz="2100" b="1" dirty="0">
                <a:solidFill>
                  <a:schemeClr val="bg1"/>
                </a:solidFill>
                <a:latin typeface="+mj-lt"/>
              </a:rPr>
              <a:t>, and Hades followed with him. And </a:t>
            </a:r>
            <a:r>
              <a:rPr lang="en-US" sz="2100" b="1" dirty="0">
                <a:solidFill>
                  <a:srgbClr val="FFFF00"/>
                </a:solidFill>
                <a:latin typeface="+mj-lt"/>
              </a:rPr>
              <a:t>power was given to them over a fourth of the earth, to kill </a:t>
            </a:r>
            <a:r>
              <a:rPr lang="en-US" sz="2100" b="1" dirty="0">
                <a:solidFill>
                  <a:schemeClr val="bg1"/>
                </a:solidFill>
                <a:latin typeface="+mj-lt"/>
              </a:rPr>
              <a:t>with </a:t>
            </a:r>
            <a:r>
              <a:rPr lang="en-US" sz="2100" b="1" dirty="0">
                <a:solidFill>
                  <a:srgbClr val="FFFF00"/>
                </a:solidFill>
                <a:latin typeface="+mj-lt"/>
              </a:rPr>
              <a:t>sword</a:t>
            </a:r>
            <a:r>
              <a:rPr lang="en-US" sz="2100" b="1" dirty="0">
                <a:solidFill>
                  <a:schemeClr val="bg1"/>
                </a:solidFill>
                <a:latin typeface="+mj-lt"/>
              </a:rPr>
              <a:t>, with </a:t>
            </a:r>
            <a:r>
              <a:rPr lang="en-US" sz="2100" b="1" dirty="0">
                <a:solidFill>
                  <a:srgbClr val="FFFF00"/>
                </a:solidFill>
                <a:latin typeface="+mj-lt"/>
              </a:rPr>
              <a:t>hunger</a:t>
            </a:r>
            <a:r>
              <a:rPr lang="en-US" sz="2100" b="1" dirty="0">
                <a:solidFill>
                  <a:schemeClr val="bg1"/>
                </a:solidFill>
                <a:latin typeface="+mj-lt"/>
              </a:rPr>
              <a:t>, with </a:t>
            </a:r>
            <a:r>
              <a:rPr lang="en-US" sz="2100" b="1" dirty="0">
                <a:solidFill>
                  <a:srgbClr val="FFFF00"/>
                </a:solidFill>
                <a:latin typeface="+mj-lt"/>
              </a:rPr>
              <a:t>death</a:t>
            </a:r>
            <a:r>
              <a:rPr lang="en-US" sz="2100" b="1" dirty="0">
                <a:solidFill>
                  <a:schemeClr val="bg1"/>
                </a:solidFill>
                <a:latin typeface="+mj-lt"/>
              </a:rPr>
              <a:t>, and by </a:t>
            </a:r>
            <a:r>
              <a:rPr lang="en-US" sz="2100" b="1" dirty="0">
                <a:solidFill>
                  <a:srgbClr val="FFFF00"/>
                </a:solidFill>
                <a:latin typeface="+mj-lt"/>
              </a:rPr>
              <a:t>the beasts </a:t>
            </a:r>
            <a:r>
              <a:rPr lang="en-US" sz="2100" b="1" dirty="0">
                <a:solidFill>
                  <a:schemeClr val="bg1"/>
                </a:solidFill>
                <a:latin typeface="+mj-lt"/>
              </a:rPr>
              <a:t>of the earth.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11706327"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Name of rider was Death</a:t>
            </a:r>
          </a:p>
          <a:p>
            <a:pPr marL="342900" indent="-342900">
              <a:buFont typeface="Arial" panose="020B0604020202020204" pitchFamily="34" charset="0"/>
              <a:buChar char="•"/>
              <a:tabLst>
                <a:tab pos="2286000" algn="l"/>
              </a:tabLst>
            </a:pPr>
            <a:r>
              <a:rPr lang="en-US" sz="2200" b="1" dirty="0">
                <a:latin typeface="+mj-lt"/>
              </a:rPr>
              <a:t>Hades followed</a:t>
            </a:r>
          </a:p>
          <a:p>
            <a:pPr marL="342900" indent="-342900">
              <a:buFont typeface="Arial" panose="020B0604020202020204" pitchFamily="34" charset="0"/>
              <a:buChar char="•"/>
              <a:tabLst>
                <a:tab pos="2286000" algn="l"/>
              </a:tabLst>
            </a:pPr>
            <a:r>
              <a:rPr lang="en-US" sz="2200" b="1" dirty="0">
                <a:latin typeface="+mj-lt"/>
              </a:rPr>
              <a:t>Power given to kill one fourth of earth with:</a:t>
            </a:r>
          </a:p>
          <a:p>
            <a:pPr>
              <a:tabLst>
                <a:tab pos="2286000" algn="l"/>
              </a:tabLst>
            </a:pPr>
            <a:r>
              <a:rPr lang="en-US" sz="2200" b="1" dirty="0">
                <a:latin typeface="+mj-lt"/>
              </a:rPr>
              <a:t>     -  Sword—Jer. 27:13f; Eze. 14:21; 33:27f</a:t>
            </a:r>
          </a:p>
          <a:p>
            <a:pPr>
              <a:tabLst>
                <a:tab pos="2286000" algn="l"/>
              </a:tabLst>
            </a:pPr>
            <a:r>
              <a:rPr lang="en-US" sz="2200" b="1" dirty="0">
                <a:latin typeface="+mj-lt"/>
              </a:rPr>
              <a:t>     -  Hunger often caused by famine</a:t>
            </a:r>
          </a:p>
          <a:p>
            <a:pPr>
              <a:tabLst>
                <a:tab pos="2286000" algn="l"/>
              </a:tabLst>
            </a:pPr>
            <a:r>
              <a:rPr lang="en-US" sz="2200" b="1" dirty="0">
                <a:latin typeface="+mj-lt"/>
              </a:rPr>
              <a:t>     -  Death—cf. Psa. 49:14; Isaiah 14:9</a:t>
            </a:r>
          </a:p>
          <a:p>
            <a:pPr>
              <a:tabLst>
                <a:tab pos="2286000" algn="l"/>
              </a:tabLst>
            </a:pPr>
            <a:r>
              <a:rPr lang="en-US" sz="2200" b="1" dirty="0">
                <a:latin typeface="+mj-lt"/>
              </a:rPr>
              <a:t>     -  Beasts—Eze. 14:21*</a:t>
            </a:r>
          </a:p>
          <a:p>
            <a:pP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Christians went out to overcome; </a:t>
            </a:r>
          </a:p>
          <a:p>
            <a:pPr marL="342900" indent="-342900">
              <a:buFont typeface="Arial" panose="020B0604020202020204" pitchFamily="34" charset="0"/>
              <a:buChar char="•"/>
              <a:tabLst>
                <a:tab pos="2286000" algn="l"/>
              </a:tabLst>
            </a:pPr>
            <a:r>
              <a:rPr lang="en-US" sz="2200" b="1" dirty="0">
                <a:latin typeface="+mj-lt"/>
              </a:rPr>
              <a:t>Met with martyrdom</a:t>
            </a:r>
          </a:p>
          <a:p>
            <a:pPr marL="342900" indent="-342900">
              <a:buFont typeface="Arial" panose="020B0604020202020204" pitchFamily="34" charset="0"/>
              <a:buChar char="•"/>
              <a:tabLst>
                <a:tab pos="2286000" algn="l"/>
              </a:tabLst>
            </a:pPr>
            <a:r>
              <a:rPr lang="en-US" sz="2200" b="1" dirty="0">
                <a:latin typeface="+mj-lt"/>
              </a:rPr>
              <a:t>Adversity and scarcity of food</a:t>
            </a:r>
          </a:p>
          <a:p>
            <a:pPr marL="342900" indent="-342900">
              <a:buFont typeface="Arial" panose="020B0604020202020204" pitchFamily="34" charset="0"/>
              <a:buChar char="•"/>
              <a:tabLst>
                <a:tab pos="2286000" algn="l"/>
              </a:tabLst>
            </a:pPr>
            <a:r>
              <a:rPr lang="en-US" sz="2200" b="1" dirty="0">
                <a:latin typeface="+mj-lt"/>
              </a:rPr>
              <a:t>God’s four judgment poured out against the wicked</a:t>
            </a:r>
          </a:p>
        </p:txBody>
      </p:sp>
    </p:spTree>
    <p:extLst>
      <p:ext uri="{BB962C8B-B14F-4D97-AF65-F5344CB8AC3E}">
        <p14:creationId xmlns:p14="http://schemas.microsoft.com/office/powerpoint/2010/main" val="2860952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 O Lord, holy and true, until You judge and avenge our blood on those who dwell on the earth?" </a:t>
            </a:r>
          </a:p>
          <a:p>
            <a:pPr algn="just"/>
            <a:r>
              <a:rPr lang="en-US" sz="2100" b="1" dirty="0">
                <a:solidFill>
                  <a:schemeClr val="bg1"/>
                </a:solidFill>
                <a:latin typeface="+mj-lt"/>
              </a:rPr>
              <a:t>  11  Then a </a:t>
            </a:r>
            <a:r>
              <a:rPr lang="en-US" sz="2100" b="1" dirty="0">
                <a:solidFill>
                  <a:srgbClr val="FFFF00"/>
                </a:solidFill>
                <a:latin typeface="+mj-lt"/>
              </a:rPr>
              <a:t>white robe </a:t>
            </a:r>
            <a:r>
              <a:rPr lang="en-US" sz="2100" b="1" dirty="0">
                <a:solidFill>
                  <a:schemeClr val="bg1"/>
                </a:solidFill>
                <a:latin typeface="+mj-lt"/>
              </a:rPr>
              <a:t>was given to each of them; and it was said to them that they should rest a </a:t>
            </a:r>
            <a:r>
              <a:rPr lang="en-US" sz="2100" b="1" dirty="0">
                <a:solidFill>
                  <a:srgbClr val="FFFF00"/>
                </a:solidFill>
                <a:latin typeface="+mj-lt"/>
              </a:rPr>
              <a:t>little while longer</a:t>
            </a:r>
            <a:r>
              <a:rPr lang="en-US" sz="2100" b="1" dirty="0">
                <a:solidFill>
                  <a:schemeClr val="bg1"/>
                </a:solidFill>
                <a:latin typeface="+mj-lt"/>
              </a:rPr>
              <a:t>, </a:t>
            </a:r>
            <a:r>
              <a:rPr lang="en-US" sz="2100" b="1" dirty="0">
                <a:solidFill>
                  <a:srgbClr val="FFFF00"/>
                </a:solidFill>
                <a:latin typeface="+mj-lt"/>
              </a:rPr>
              <a:t>until both the number </a:t>
            </a:r>
            <a:r>
              <a:rPr lang="en-US" sz="2100" b="1" dirty="0">
                <a:solidFill>
                  <a:schemeClr val="bg1"/>
                </a:solidFill>
                <a:latin typeface="+mj-lt"/>
              </a:rPr>
              <a:t>of their fellow servants and their brethren, who would be killed as they were, was completed.</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54748"/>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 avenge our death?”</a:t>
            </a:r>
          </a:p>
          <a:p>
            <a:pPr marL="342900" indent="-342900">
              <a:buFont typeface="Arial" panose="020B0604020202020204" pitchFamily="34" charset="0"/>
              <a:buChar char="•"/>
              <a:tabLst>
                <a:tab pos="2286000" algn="l"/>
              </a:tabLst>
            </a:pPr>
            <a:r>
              <a:rPr lang="en-US" sz="2200" b="1" dirty="0">
                <a:latin typeface="+mj-lt"/>
              </a:rPr>
              <a:t>White robes given to them, told to rest</a:t>
            </a:r>
          </a:p>
          <a:p>
            <a:pPr marL="342900" indent="-342900">
              <a:buFont typeface="Arial" panose="020B0604020202020204" pitchFamily="34" charset="0"/>
              <a:buChar char="•"/>
              <a:tabLst>
                <a:tab pos="2286000" algn="l"/>
              </a:tabLst>
            </a:pPr>
            <a:r>
              <a:rPr lang="en-US" sz="2200" b="1" dirty="0">
                <a:latin typeface="+mj-lt"/>
              </a:rPr>
              <a:t>A little while longer</a:t>
            </a:r>
          </a:p>
          <a:p>
            <a:pPr marL="342900" indent="-342900">
              <a:buFont typeface="Arial" panose="020B0604020202020204" pitchFamily="34" charset="0"/>
              <a:buChar char="•"/>
              <a:tabLst>
                <a:tab pos="2286000" algn="l"/>
              </a:tabLst>
            </a:pPr>
            <a:r>
              <a:rPr lang="en-US" sz="2200" b="1" dirty="0">
                <a:latin typeface="+mj-lt"/>
              </a:rPr>
              <a:t>Until full number of brethren were slain</a:t>
            </a: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215960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 O Lord, holy and true, until You judge and avenge our blood on those who dwell on the earth?" </a:t>
            </a:r>
          </a:p>
          <a:p>
            <a:pPr algn="just"/>
            <a:r>
              <a:rPr lang="en-US" sz="2100" b="1" dirty="0">
                <a:solidFill>
                  <a:schemeClr val="bg1"/>
                </a:solidFill>
                <a:latin typeface="+mj-lt"/>
              </a:rPr>
              <a:t>  11  Then a </a:t>
            </a:r>
            <a:r>
              <a:rPr lang="en-US" sz="2100" b="1" dirty="0">
                <a:solidFill>
                  <a:srgbClr val="FFFF00"/>
                </a:solidFill>
                <a:latin typeface="+mj-lt"/>
              </a:rPr>
              <a:t>white robe </a:t>
            </a:r>
            <a:r>
              <a:rPr lang="en-US" sz="2100" b="1" dirty="0">
                <a:solidFill>
                  <a:schemeClr val="bg1"/>
                </a:solidFill>
                <a:latin typeface="+mj-lt"/>
              </a:rPr>
              <a:t>was given to each of them; and it was said to them that they should rest a </a:t>
            </a:r>
            <a:r>
              <a:rPr lang="en-US" sz="2100" b="1" dirty="0">
                <a:solidFill>
                  <a:srgbClr val="FFFF00"/>
                </a:solidFill>
                <a:latin typeface="+mj-lt"/>
              </a:rPr>
              <a:t>little while longer</a:t>
            </a:r>
            <a:r>
              <a:rPr lang="en-US" sz="2100" b="1" dirty="0">
                <a:solidFill>
                  <a:schemeClr val="bg1"/>
                </a:solidFill>
                <a:latin typeface="+mj-lt"/>
              </a:rPr>
              <a:t>, </a:t>
            </a:r>
            <a:r>
              <a:rPr lang="en-US" sz="2100" b="1" dirty="0">
                <a:solidFill>
                  <a:srgbClr val="FFFF00"/>
                </a:solidFill>
                <a:latin typeface="+mj-lt"/>
              </a:rPr>
              <a:t>until both the number </a:t>
            </a:r>
            <a:r>
              <a:rPr lang="en-US" sz="2100" b="1" dirty="0">
                <a:solidFill>
                  <a:schemeClr val="bg1"/>
                </a:solidFill>
                <a:latin typeface="+mj-lt"/>
              </a:rPr>
              <a:t>of their fellow servants and their brethren, who would be killed as they were, was completed.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584775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 avenge our death?”</a:t>
            </a:r>
          </a:p>
          <a:p>
            <a:pPr marL="342900" indent="-342900">
              <a:buFont typeface="Arial" panose="020B0604020202020204" pitchFamily="34" charset="0"/>
              <a:buChar char="•"/>
              <a:tabLst>
                <a:tab pos="2286000" algn="l"/>
              </a:tabLst>
            </a:pPr>
            <a:r>
              <a:rPr lang="en-US" sz="2200" b="1" dirty="0">
                <a:latin typeface="+mj-lt"/>
              </a:rPr>
              <a:t>White robes given to them, told to rest</a:t>
            </a:r>
          </a:p>
          <a:p>
            <a:pPr marL="342900" indent="-342900">
              <a:buFont typeface="Arial" panose="020B0604020202020204" pitchFamily="34" charset="0"/>
              <a:buChar char="•"/>
              <a:tabLst>
                <a:tab pos="2286000" algn="l"/>
              </a:tabLst>
            </a:pPr>
            <a:r>
              <a:rPr lang="en-US" sz="2200" b="1" dirty="0">
                <a:latin typeface="+mj-lt"/>
              </a:rPr>
              <a:t>A little while longer</a:t>
            </a:r>
          </a:p>
          <a:p>
            <a:pPr marL="342900" indent="-342900">
              <a:buFont typeface="Arial" panose="020B0604020202020204" pitchFamily="34" charset="0"/>
              <a:buChar char="•"/>
              <a:tabLst>
                <a:tab pos="2286000" algn="l"/>
              </a:tabLst>
            </a:pPr>
            <a:r>
              <a:rPr lang="en-US" sz="2200" b="1" dirty="0">
                <a:latin typeface="+mj-lt"/>
              </a:rPr>
              <a:t>Until full number of brethren were slain</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Hurting saints always cry out for help, for they understand the nature of God</a:t>
            </a:r>
          </a:p>
          <a:p>
            <a:pPr marL="342900" indent="-342900">
              <a:buFont typeface="Arial" panose="020B0604020202020204" pitchFamily="34" charset="0"/>
              <a:buChar char="•"/>
              <a:tabLst>
                <a:tab pos="2286000" algn="l"/>
              </a:tabLst>
            </a:pPr>
            <a:r>
              <a:rPr lang="en-US" sz="2200" b="1" dirty="0">
                <a:latin typeface="+mj-lt"/>
              </a:rPr>
              <a:t>The question is not “ARE you going to do something” but “WHEN will You do it?”</a:t>
            </a:r>
          </a:p>
          <a:p>
            <a:pPr marL="342900" indent="-342900">
              <a:buFont typeface="Arial" panose="020B0604020202020204" pitchFamily="34" charset="0"/>
              <a:buChar char="•"/>
              <a:tabLst>
                <a:tab pos="2286000" algn="l"/>
              </a:tabLst>
            </a:pPr>
            <a:r>
              <a:rPr lang="en-US" sz="2200" b="1" dirty="0">
                <a:latin typeface="+mj-lt"/>
              </a:rPr>
              <a:t>The answer— “A little while” and then vengeance will come</a:t>
            </a:r>
          </a:p>
          <a:p>
            <a:pPr marL="342900" indent="-342900">
              <a:buFont typeface="Arial" panose="020B0604020202020204" pitchFamily="34" charset="0"/>
              <a:buChar char="•"/>
              <a:tabLst>
                <a:tab pos="2286000" algn="l"/>
              </a:tabLst>
            </a:pPr>
            <a:r>
              <a:rPr lang="en-US" sz="2200" b="1" dirty="0">
                <a:latin typeface="+mj-lt"/>
              </a:rPr>
              <a:t>Vengeance comes in rest of this book and these souls are glorified in chapter 20</a:t>
            </a: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3482521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chemeClr val="tx1"/>
                </a:solidFill>
                <a:latin typeface="+mj-lt"/>
              </a:rPr>
              <a:t>pt</a:t>
            </a:r>
            <a:r>
              <a:rPr lang="en-US" sz="3200" b="1" dirty="0">
                <a:latin typeface="+mj-lt"/>
              </a:rPr>
              <a: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a:t>
            </a:r>
            <a:r>
              <a:rPr lang="en-US" sz="2100" b="1" dirty="0">
                <a:solidFill>
                  <a:srgbClr val="FFFF00"/>
                </a:solidFill>
                <a:latin typeface="+mj-lt"/>
              </a:rPr>
              <a:t>who is able to stand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For The Great Day of His Wrath Has Come</a:t>
            </a:r>
            <a:endParaRPr lang="en-US" sz="2400" b="1" dirty="0">
              <a:latin typeface="+mj-lt"/>
            </a:endParaRPr>
          </a:p>
        </p:txBody>
      </p:sp>
    </p:spTree>
    <p:extLst>
      <p:ext uri="{BB962C8B-B14F-4D97-AF65-F5344CB8AC3E}">
        <p14:creationId xmlns:p14="http://schemas.microsoft.com/office/powerpoint/2010/main" val="2677795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chemeClr val="tx1"/>
                </a:solidFill>
                <a:latin typeface="+mj-lt"/>
              </a:rPr>
              <a:t>pt</a:t>
            </a:r>
            <a:r>
              <a:rPr lang="en-US" sz="3200" b="1" dirty="0">
                <a:latin typeface="+mj-lt"/>
              </a:rPr>
              <a: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a:t>
            </a:r>
            <a:r>
              <a:rPr lang="en-US" sz="2100" b="1" dirty="0">
                <a:solidFill>
                  <a:srgbClr val="FFFF00"/>
                </a:solidFill>
                <a:latin typeface="+mj-lt"/>
              </a:rPr>
              <a:t>who is able to stand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86287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For The Great Day of His Wrath Has Come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little time has passed</a:t>
            </a:r>
          </a:p>
          <a:p>
            <a:pPr marL="342900" indent="-342900">
              <a:buFont typeface="Arial" panose="020B0604020202020204" pitchFamily="34" charset="0"/>
              <a:buChar char="•"/>
              <a:tabLst>
                <a:tab pos="2286000" algn="l"/>
              </a:tabLst>
            </a:pPr>
            <a:r>
              <a:rPr lang="en-US" sz="2200" b="1" dirty="0">
                <a:latin typeface="+mj-lt"/>
              </a:rPr>
              <a:t>He is answering the prayer of martyred souls</a:t>
            </a:r>
          </a:p>
          <a:p>
            <a:pPr marL="342900" indent="-342900">
              <a:buFont typeface="Arial" panose="020B0604020202020204" pitchFamily="34" charset="0"/>
              <a:buChar char="•"/>
              <a:tabLst>
                <a:tab pos="2286000" algn="l"/>
              </a:tabLst>
            </a:pPr>
            <a:r>
              <a:rPr lang="en-US" sz="2200" b="1" dirty="0">
                <a:latin typeface="+mj-lt"/>
              </a:rPr>
              <a:t>It happened in first century—Luke 23:30**</a:t>
            </a:r>
          </a:p>
          <a:p>
            <a:pPr marL="342900" indent="-342900">
              <a:buFont typeface="Arial" panose="020B0604020202020204" pitchFamily="34" charset="0"/>
              <a:buChar char="•"/>
              <a:tabLst>
                <a:tab pos="2286000" algn="l"/>
              </a:tabLst>
            </a:pPr>
            <a:r>
              <a:rPr lang="en-US" sz="2200" b="1" dirty="0">
                <a:latin typeface="+mj-lt"/>
              </a:rPr>
              <a:t>It was a day of vengeance of God—Luke 21:22</a:t>
            </a:r>
          </a:p>
          <a:p>
            <a:pPr marL="342900" indent="-342900">
              <a:buFont typeface="Arial" panose="020B0604020202020204" pitchFamily="34" charset="0"/>
              <a:buChar char="•"/>
              <a:tabLst>
                <a:tab pos="2286000" algn="l"/>
              </a:tabLst>
            </a:pPr>
            <a:r>
              <a:rPr lang="en-US" sz="2200" b="1" dirty="0">
                <a:latin typeface="+mj-lt"/>
              </a:rPr>
              <a:t>The vital question: Who will be able to stand?</a:t>
            </a:r>
          </a:p>
          <a:p>
            <a:pPr marL="342900" indent="-342900">
              <a:buFont typeface="Arial" panose="020B0604020202020204" pitchFamily="34" charset="0"/>
              <a:buChar char="•"/>
              <a:tabLst>
                <a:tab pos="2286000" algn="l"/>
              </a:tabLst>
            </a:pPr>
            <a:r>
              <a:rPr lang="en-US" sz="2400" b="1" dirty="0">
                <a:latin typeface="+mj-lt"/>
              </a:rPr>
              <a:t>The answer to who?  Read next chapter!</a:t>
            </a:r>
          </a:p>
        </p:txBody>
      </p:sp>
    </p:spTree>
    <p:extLst>
      <p:ext uri="{BB962C8B-B14F-4D97-AF65-F5344CB8AC3E}">
        <p14:creationId xmlns:p14="http://schemas.microsoft.com/office/powerpoint/2010/main" val="1528698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a:t>
            </a:r>
            <a:r>
              <a:rPr lang="en-US" sz="2400" b="1" dirty="0">
                <a:solidFill>
                  <a:srgbClr val="FFFF00"/>
                </a:solidFill>
                <a:latin typeface="+mj-lt"/>
              </a:rPr>
              <a:t> The REVELATION of Jesus Christ, </a:t>
            </a:r>
            <a:r>
              <a:rPr lang="en-US" sz="2400" b="1" dirty="0">
                <a:solidFill>
                  <a:schemeClr val="bg1"/>
                </a:solidFill>
                <a:latin typeface="+mj-lt"/>
              </a:rPr>
              <a:t>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1866944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a:t>
            </a:r>
          </a:p>
        </p:txBody>
      </p:sp>
    </p:spTree>
    <p:extLst>
      <p:ext uri="{BB962C8B-B14F-4D97-AF65-F5344CB8AC3E}">
        <p14:creationId xmlns:p14="http://schemas.microsoft.com/office/powerpoint/2010/main" val="547980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84775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a:p>
            <a:pPr lvl="1">
              <a:tabLst>
                <a:tab pos="2286000" algn="l"/>
              </a:tabLst>
            </a:pPr>
            <a:r>
              <a:rPr lang="en-US" sz="2200" b="1" dirty="0">
                <a:latin typeface="+mj-lt"/>
              </a:rPr>
              <a:t>     - No Gentiles (in heaven-Jehovah Witnesses)</a:t>
            </a:r>
          </a:p>
          <a:p>
            <a:pPr lvl="1">
              <a:tabLst>
                <a:tab pos="2286000" algn="l"/>
              </a:tabLst>
            </a:pPr>
            <a:r>
              <a:rPr lang="en-US" sz="2200" b="1" dirty="0">
                <a:latin typeface="+mj-lt"/>
              </a:rPr>
              <a:t>     - No men (Rev. 14)</a:t>
            </a:r>
          </a:p>
          <a:p>
            <a:pPr lvl="1">
              <a:tabLst>
                <a:tab pos="2286000" algn="l"/>
              </a:tabLst>
            </a:pPr>
            <a:r>
              <a:rPr lang="en-US" sz="2200" b="1" dirty="0">
                <a:latin typeface="+mj-lt"/>
              </a:rPr>
              <a:t>     - Only virgins (Rev. 14)</a:t>
            </a:r>
          </a:p>
        </p:txBody>
      </p:sp>
    </p:spTree>
    <p:extLst>
      <p:ext uri="{BB962C8B-B14F-4D97-AF65-F5344CB8AC3E}">
        <p14:creationId xmlns:p14="http://schemas.microsoft.com/office/powerpoint/2010/main" val="387365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a:t>
            </a:r>
            <a:r>
              <a:rPr lang="en-US" sz="2100" b="1" dirty="0">
                <a:solidFill>
                  <a:srgbClr val="FFFF00"/>
                </a:solidFill>
                <a:latin typeface="+mj-lt"/>
              </a:rPr>
              <a:t>Who are these</a:t>
            </a:r>
            <a:r>
              <a:rPr lang="en-US" sz="2100" b="1" dirty="0">
                <a:solidFill>
                  <a:schemeClr val="bg1"/>
                </a:solidFill>
                <a:latin typeface="+mj-lt"/>
              </a:rPr>
              <a:t> arrayed in white robes, and </a:t>
            </a:r>
            <a:r>
              <a:rPr lang="en-US" sz="2100" b="1" dirty="0">
                <a:solidFill>
                  <a:srgbClr val="FFFF00"/>
                </a:solidFill>
                <a:latin typeface="+mj-lt"/>
              </a:rPr>
              <a:t>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 plus . . .</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question from one of the elders to John</a:t>
            </a:r>
          </a:p>
          <a:p>
            <a:pPr marL="342900" indent="-342900">
              <a:buFont typeface="Arial" panose="020B0604020202020204" pitchFamily="34" charset="0"/>
              <a:buChar char="•"/>
              <a:tabLst>
                <a:tab pos="2286000" algn="l"/>
              </a:tabLst>
            </a:pPr>
            <a:r>
              <a:rPr lang="en-US" sz="2200" b="1" dirty="0">
                <a:latin typeface="+mj-lt"/>
              </a:rPr>
              <a:t>Who are these; where are they from?</a:t>
            </a:r>
          </a:p>
        </p:txBody>
      </p:sp>
    </p:spTree>
    <p:extLst>
      <p:ext uri="{BB962C8B-B14F-4D97-AF65-F5344CB8AC3E}">
        <p14:creationId xmlns:p14="http://schemas.microsoft.com/office/powerpoint/2010/main" val="2618873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a:t>
            </a:r>
            <a:r>
              <a:rPr lang="en-US" sz="2100" b="1" dirty="0">
                <a:solidFill>
                  <a:srgbClr val="FFFF00"/>
                </a:solidFill>
                <a:latin typeface="+mj-lt"/>
              </a:rPr>
              <a:t>neither hunger anymore nor thirst anymore; the sun shall not strike them</a:t>
            </a:r>
            <a:r>
              <a:rPr lang="en-US" sz="2100" b="1" dirty="0">
                <a:solidFill>
                  <a:schemeClr val="bg1"/>
                </a:solidFill>
                <a:latin typeface="+mj-lt"/>
              </a:rPr>
              <a:t>, nor any heat; </a:t>
            </a:r>
          </a:p>
          <a:p>
            <a:pPr algn="just"/>
            <a:r>
              <a:rPr lang="en-US" sz="2100" b="1" dirty="0">
                <a:solidFill>
                  <a:schemeClr val="bg1"/>
                </a:solidFill>
                <a:latin typeface="+mj-lt"/>
              </a:rPr>
              <a:t>  17  </a:t>
            </a:r>
            <a:r>
              <a:rPr lang="en-US" sz="2100" b="1" dirty="0">
                <a:solidFill>
                  <a:srgbClr val="FFFF00"/>
                </a:solidFill>
                <a:latin typeface="+mj-lt"/>
              </a:rPr>
              <a:t>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724644"/>
          </a:xfrm>
          <a:prstGeom prst="rect">
            <a:avLst/>
          </a:prstGeom>
          <a:noFill/>
        </p:spPr>
        <p:txBody>
          <a:bodyPr wrap="square" rtlCol="0">
            <a:spAutoFit/>
          </a:bodyPr>
          <a:lstStyle/>
          <a:p>
            <a:pPr algn="ctr">
              <a:tabLst>
                <a:tab pos="2286000" algn="l"/>
              </a:tabLst>
            </a:pPr>
            <a:r>
              <a:rPr lang="en-US" sz="2800" b="1" dirty="0">
                <a:latin typeface="+mj-lt"/>
              </a:rPr>
              <a:t>WHO IS THIS GREAT MULTITUDE?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p>
          <a:p>
            <a:pPr>
              <a:tabLst>
                <a:tab pos="2286000" algn="l"/>
              </a:tabLst>
            </a:pPr>
            <a:r>
              <a:rPr lang="en-US" sz="2200" b="1" dirty="0">
                <a:latin typeface="+mj-lt"/>
              </a:rPr>
              <a:t>     - No more hunger, thirst, sun, heat</a:t>
            </a:r>
          </a:p>
          <a:p>
            <a:pPr>
              <a:tabLst>
                <a:tab pos="2286000" algn="l"/>
              </a:tabLst>
            </a:pPr>
            <a:r>
              <a:rPr lang="en-US" sz="2200" b="1" dirty="0">
                <a:latin typeface="+mj-lt"/>
              </a:rPr>
              <a:t>     - The Lamb is the Shepherd </a:t>
            </a:r>
          </a:p>
          <a:p>
            <a:pPr>
              <a:tabLst>
                <a:tab pos="2286000" algn="l"/>
              </a:tabLst>
            </a:pPr>
            <a:r>
              <a:rPr lang="en-US" sz="2200" b="1" dirty="0">
                <a:latin typeface="+mj-lt"/>
              </a:rPr>
              <a:t>     - The Lamb leads them to living waters</a:t>
            </a:r>
          </a:p>
          <a:p>
            <a:pPr>
              <a:tabLst>
                <a:tab pos="2286000" algn="l"/>
              </a:tabLst>
            </a:pPr>
            <a:r>
              <a:rPr lang="en-US" sz="2200" b="1" dirty="0">
                <a:latin typeface="+mj-lt"/>
              </a:rPr>
              <a:t>     - God wipes away every tear</a:t>
            </a:r>
          </a:p>
          <a:p>
            <a:pPr>
              <a:tabLst>
                <a:tab pos="2286000" algn="l"/>
              </a:tabLst>
            </a:pPr>
            <a:endParaRPr lang="en-US" sz="2400" b="1" dirty="0">
              <a:latin typeface="+mj-lt"/>
            </a:endParaRPr>
          </a:p>
          <a:p>
            <a:pPr algn="ctr">
              <a:tabLst>
                <a:tab pos="2286000" algn="l"/>
              </a:tabLst>
            </a:pPr>
            <a:r>
              <a:rPr lang="en-US" sz="2400" b="1" i="1" dirty="0">
                <a:latin typeface="+mj-lt"/>
              </a:rPr>
              <a:t>IN THE NEXT CHAPTER THE WINDS OF HIS WRATH ARE UNLEASHED ON THE EARTH!</a:t>
            </a:r>
          </a:p>
          <a:p>
            <a:pPr>
              <a:tabLst>
                <a:tab pos="2286000" algn="l"/>
              </a:tabLst>
            </a:pPr>
            <a:endParaRPr lang="en-US" sz="2200" b="1" i="1" dirty="0">
              <a:latin typeface="+mj-lt"/>
            </a:endParaRPr>
          </a:p>
        </p:txBody>
      </p:sp>
    </p:spTree>
    <p:extLst>
      <p:ext uri="{BB962C8B-B14F-4D97-AF65-F5344CB8AC3E}">
        <p14:creationId xmlns:p14="http://schemas.microsoft.com/office/powerpoint/2010/main" val="2691145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a:t>
            </a:r>
            <a:r>
              <a:rPr lang="en-US" sz="2400" b="1" dirty="0">
                <a:solidFill>
                  <a:srgbClr val="FFFF00"/>
                </a:solidFill>
                <a:latin typeface="+mj-lt"/>
              </a:rPr>
              <a:t>to show HIS SERVANTS</a:t>
            </a:r>
            <a:r>
              <a:rPr lang="en-US" sz="2400" b="1" dirty="0">
                <a:solidFill>
                  <a:schemeClr val="bg1"/>
                </a:solidFill>
                <a:latin typeface="+mj-lt"/>
              </a:rPr>
              <a:t>—things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161582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59061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He sent and </a:t>
            </a:r>
            <a:r>
              <a:rPr lang="en-US" sz="2400" b="1" dirty="0">
                <a:solidFill>
                  <a:srgbClr val="FFFF00"/>
                </a:solidFill>
                <a:latin typeface="+mj-lt"/>
              </a:rPr>
              <a:t>SIGN-I-FIED IT </a:t>
            </a:r>
            <a:r>
              <a:rPr lang="en-US" sz="2400" b="1" dirty="0">
                <a:solidFill>
                  <a:schemeClr val="bg1"/>
                </a:solidFill>
                <a:latin typeface="+mj-lt"/>
              </a:rPr>
              <a:t>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70843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26874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 </a:t>
            </a:r>
          </a:p>
          <a:p>
            <a:pPr marL="339725" indent="-339725">
              <a:spcAft>
                <a:spcPts val="1800"/>
              </a:spcAft>
              <a:buFont typeface="Arial" panose="020B0604020202020204" pitchFamily="34" charset="0"/>
              <a:buChar char="•"/>
            </a:pPr>
            <a:r>
              <a:rPr lang="en-US" sz="2800" b="1" dirty="0">
                <a:latin typeface="+mj-lt"/>
              </a:rPr>
              <a:t>It is a revelation to seven churches in Asia 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800769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2197343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27754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solidFill>
                  <a:schemeClr val="tx1"/>
                </a:solidFill>
                <a:latin typeface="+mj-lt"/>
              </a:rPr>
              <a:t>To understand this book, we must keep it in a first century world</a:t>
            </a:r>
          </a:p>
          <a:p>
            <a:pPr marL="339725" indent="-339725">
              <a:spcAft>
                <a:spcPts val="1800"/>
              </a:spcAft>
              <a:buFont typeface="Arial" panose="020B0604020202020204" pitchFamily="34" charset="0"/>
              <a:buChar char="•"/>
            </a:pPr>
            <a:r>
              <a:rPr lang="en-US" sz="2800" b="1" dirty="0">
                <a:latin typeface="+mj-lt"/>
              </a:rPr>
              <a:t>What was that world like?</a:t>
            </a:r>
          </a:p>
          <a:p>
            <a:pPr marL="339725" indent="-339725">
              <a:spcAft>
                <a:spcPts val="1800"/>
              </a:spcAft>
              <a:buFont typeface="Arial" panose="020B0604020202020204" pitchFamily="34" charset="0"/>
              <a:buChar char="•"/>
            </a:pPr>
            <a:r>
              <a:rPr lang="en-US" sz="2800" b="1" dirty="0">
                <a:latin typeface="+mj-lt"/>
              </a:rPr>
              <a:t>First—Great acceptance Acts 2-6</a:t>
            </a: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2916621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5293757"/>
          </a:xfrm>
          <a:prstGeom prst="rect">
            <a:avLst/>
          </a:prstGeom>
          <a:solidFill>
            <a:srgbClr val="04070C"/>
          </a:solidFill>
          <a:ln w="76200">
            <a:solidFill>
              <a:srgbClr val="0000CC"/>
            </a:solidFill>
          </a:ln>
        </p:spPr>
        <p:txBody>
          <a:bodyPr wrap="square" rtlCol="0">
            <a:spAutoFit/>
          </a:bodyPr>
          <a:lstStyle/>
          <a:p>
            <a:pPr algn="ctr"/>
            <a:r>
              <a:rPr lang="en-US" sz="3200" b="1" dirty="0">
                <a:solidFill>
                  <a:schemeClr val="bg1"/>
                </a:solidFill>
                <a:latin typeface="+mj-lt"/>
              </a:rPr>
              <a:t>Revelation 1:1-3</a:t>
            </a:r>
          </a:p>
          <a:p>
            <a:pPr marL="342900" indent="-342900" algn="just">
              <a:buClr>
                <a:schemeClr val="bg1"/>
              </a:buClr>
              <a:buFont typeface="Arial" panose="020B0604020202020204" pitchFamily="34" charset="0"/>
              <a:buChar char="•"/>
            </a:pPr>
            <a:r>
              <a:rPr lang="en-US" sz="2400" b="1" dirty="0">
                <a:solidFill>
                  <a:schemeClr val="bg1"/>
                </a:solidFill>
                <a:latin typeface="+mj-lt"/>
              </a:rPr>
              <a:t>Revelation</a:t>
            </a:r>
          </a:p>
          <a:p>
            <a:pPr marL="342900" indent="-342900" algn="just">
              <a:buClr>
                <a:schemeClr val="bg1"/>
              </a:buClr>
              <a:buFont typeface="Arial" panose="020B0604020202020204" pitchFamily="34" charset="0"/>
              <a:buChar char="•"/>
            </a:pPr>
            <a:r>
              <a:rPr lang="en-US" sz="2400" b="1" dirty="0">
                <a:solidFill>
                  <a:schemeClr val="bg1"/>
                </a:solidFill>
                <a:latin typeface="+mj-lt"/>
              </a:rPr>
              <a:t>Revelation to 7 churches in Asia</a:t>
            </a:r>
          </a:p>
          <a:p>
            <a:pPr marL="342900" indent="-342900" algn="just">
              <a:buClr>
                <a:schemeClr val="bg1"/>
              </a:buClr>
              <a:buFont typeface="Arial" panose="020B0604020202020204" pitchFamily="34" charset="0"/>
              <a:buChar char="•"/>
            </a:pPr>
            <a:r>
              <a:rPr lang="en-US" sz="2400" b="1" dirty="0">
                <a:solidFill>
                  <a:schemeClr val="bg1"/>
                </a:solidFill>
                <a:latin typeface="+mj-lt"/>
              </a:rPr>
              <a:t>. . . In Asia in signs</a:t>
            </a:r>
          </a:p>
          <a:p>
            <a:pPr marL="342900" indent="-342900" algn="just">
              <a:buClr>
                <a:schemeClr val="bg1"/>
              </a:buClr>
              <a:buFont typeface="Arial" panose="020B0604020202020204" pitchFamily="34" charset="0"/>
              <a:buChar char="•"/>
            </a:pPr>
            <a:r>
              <a:rPr lang="en-US" sz="2400" b="1" dirty="0">
                <a:solidFill>
                  <a:schemeClr val="bg1"/>
                </a:solidFill>
                <a:latin typeface="+mj-lt"/>
              </a:rPr>
              <a:t>. . . Of things which must shortly take    	place . . . the time is at hand</a:t>
            </a:r>
          </a:p>
          <a:p>
            <a:pPr algn="just">
              <a:buClr>
                <a:schemeClr val="bg1"/>
              </a:buClr>
            </a:pPr>
            <a:endParaRPr lang="en-US" b="1" dirty="0">
              <a:solidFill>
                <a:schemeClr val="bg1"/>
              </a:solidFill>
              <a:latin typeface="+mj-lt"/>
            </a:endParaRPr>
          </a:p>
          <a:p>
            <a:pPr algn="ctr">
              <a:buClr>
                <a:schemeClr val="bg1"/>
              </a:buClr>
            </a:pPr>
            <a:r>
              <a:rPr lang="en-US" sz="3200" b="1" dirty="0">
                <a:solidFill>
                  <a:schemeClr val="bg1"/>
                </a:solidFill>
                <a:latin typeface="+mj-lt"/>
              </a:rPr>
              <a:t>Two Vital Truths</a:t>
            </a:r>
          </a:p>
          <a:p>
            <a:pPr marL="342900" indent="-342900" algn="just">
              <a:buClr>
                <a:schemeClr val="bg1"/>
              </a:buClr>
              <a:buFont typeface="Arial" panose="020B0604020202020204" pitchFamily="34" charset="0"/>
              <a:buChar char="•"/>
            </a:pPr>
            <a:r>
              <a:rPr lang="en-US" sz="2400" b="1" dirty="0">
                <a:solidFill>
                  <a:schemeClr val="bg1"/>
                </a:solidFill>
                <a:latin typeface="+mj-lt"/>
              </a:rPr>
              <a:t>  For forty years source of persecution was originated from JEWS using the Roman Government—Rome  practiced freedom of religion</a:t>
            </a:r>
          </a:p>
          <a:p>
            <a:pPr marL="342900" indent="-342900" algn="just">
              <a:buClr>
                <a:schemeClr val="bg1"/>
              </a:buClr>
              <a:buFont typeface="Arial" panose="020B0604020202020204" pitchFamily="34" charset="0"/>
              <a:buChar char="•"/>
            </a:pPr>
            <a:r>
              <a:rPr lang="en-US" sz="2400" b="1" dirty="0">
                <a:solidFill>
                  <a:schemeClr val="bg1"/>
                </a:solidFill>
                <a:latin typeface="+mj-lt"/>
              </a:rPr>
              <a:t>Parable of the wicked husbandmen—</a:t>
            </a:r>
            <a:r>
              <a:rPr lang="en-US" sz="2200" b="1" dirty="0">
                <a:solidFill>
                  <a:schemeClr val="bg1"/>
                </a:solidFill>
                <a:latin typeface="+mj-lt"/>
              </a:rPr>
              <a:t>Matt. 21:33ff;  Mark 12:1-12; Luke 20:9-19</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924425"/>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solidFill>
                  <a:schemeClr val="tx1"/>
                </a:solidFill>
                <a:latin typeface="+mj-lt"/>
              </a:rPr>
              <a:t>To understand this book, we must keep it in a first century world</a:t>
            </a:r>
          </a:p>
          <a:p>
            <a:pPr marL="339725" indent="-339725">
              <a:spcAft>
                <a:spcPts val="1800"/>
              </a:spcAft>
              <a:buFont typeface="Arial" panose="020B0604020202020204" pitchFamily="34" charset="0"/>
              <a:buChar char="•"/>
            </a:pPr>
            <a:r>
              <a:rPr lang="en-US" sz="2800" b="1" dirty="0">
                <a:latin typeface="+mj-lt"/>
              </a:rPr>
              <a:t>What was that world like?</a:t>
            </a:r>
          </a:p>
          <a:p>
            <a:pPr marL="339725" indent="-339725">
              <a:spcAft>
                <a:spcPts val="1800"/>
              </a:spcAft>
              <a:buFont typeface="Arial" panose="020B0604020202020204" pitchFamily="34" charset="0"/>
              <a:buChar char="•"/>
            </a:pPr>
            <a:r>
              <a:rPr lang="en-US" sz="2800" b="1" dirty="0">
                <a:latin typeface="+mj-lt"/>
              </a:rPr>
              <a:t>Church Began—Accepted--Acts 2-6</a:t>
            </a:r>
          </a:p>
          <a:p>
            <a:pPr marL="339725" indent="-339725">
              <a:spcAft>
                <a:spcPts val="1800"/>
              </a:spcAft>
              <a:buFont typeface="Arial" panose="020B0604020202020204" pitchFamily="34" charset="0"/>
              <a:buChar char="•"/>
            </a:pPr>
            <a:r>
              <a:rPr lang="en-US" sz="2800" b="1" dirty="0">
                <a:latin typeface="+mj-lt"/>
              </a:rPr>
              <a:t>Persecution—Acts 4-5=JEWISH</a:t>
            </a:r>
          </a:p>
          <a:p>
            <a:pPr marL="339725" indent="-339725">
              <a:spcAft>
                <a:spcPts val="1800"/>
              </a:spcAft>
              <a:buFont typeface="Arial" panose="020B0604020202020204" pitchFamily="34" charset="0"/>
              <a:buChar char="•"/>
            </a:pPr>
            <a:r>
              <a:rPr lang="en-US" sz="2800" b="1" dirty="0">
                <a:latin typeface="+mj-lt"/>
              </a:rPr>
              <a:t>Persecution—Acts 6-7=JEWISH</a:t>
            </a:r>
          </a:p>
          <a:p>
            <a:pPr marL="339725" indent="-339725">
              <a:spcAft>
                <a:spcPts val="1800"/>
              </a:spcAft>
              <a:buFont typeface="Arial" panose="020B0604020202020204" pitchFamily="34" charset="0"/>
              <a:buChar char="•"/>
            </a:pPr>
            <a:r>
              <a:rPr lang="en-US" sz="2800" b="1" dirty="0">
                <a:latin typeface="+mj-lt"/>
              </a:rPr>
              <a:t>Persecution—Acts 8=JEWISH</a:t>
            </a:r>
          </a:p>
          <a:p>
            <a:pPr marL="339725" indent="-339725">
              <a:spcAft>
                <a:spcPts val="1800"/>
              </a:spcAft>
              <a:buFont typeface="Arial" panose="020B0604020202020204" pitchFamily="34" charset="0"/>
              <a:buChar char="•"/>
            </a:pPr>
            <a:r>
              <a:rPr lang="en-US" sz="2800" b="1" dirty="0">
                <a:latin typeface="+mj-lt"/>
              </a:rPr>
              <a:t>Persecution—Acts 9=JEWISH</a:t>
            </a: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1405290439"/>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TotalTime>
  <Words>5830</Words>
  <Application>Microsoft Office PowerPoint</Application>
  <PresentationFormat>Widescreen</PresentationFormat>
  <Paragraphs>387</Paragraphs>
  <Slides>33</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Dan Jenkins</cp:lastModifiedBy>
  <cp:revision>433</cp:revision>
  <cp:lastPrinted>2020-09-27T12:54:10Z</cp:lastPrinted>
  <dcterms:modified xsi:type="dcterms:W3CDTF">2020-09-27T12:54:51Z</dcterms:modified>
</cp:coreProperties>
</file>