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2"/>
  </p:notesMasterIdLst>
  <p:sldIdLst>
    <p:sldId id="2778" r:id="rId2"/>
    <p:sldId id="2779" r:id="rId3"/>
    <p:sldId id="2975" r:id="rId4"/>
    <p:sldId id="2961" r:id="rId5"/>
    <p:sldId id="2953" r:id="rId6"/>
    <p:sldId id="2962" r:id="rId7"/>
    <p:sldId id="2966" r:id="rId8"/>
    <p:sldId id="2965" r:id="rId9"/>
    <p:sldId id="2955" r:id="rId10"/>
    <p:sldId id="2967" r:id="rId11"/>
    <p:sldId id="2957" r:id="rId12"/>
    <p:sldId id="2970" r:id="rId13"/>
    <p:sldId id="2956" r:id="rId14"/>
    <p:sldId id="2969" r:id="rId15"/>
    <p:sldId id="2976" r:id="rId16"/>
    <p:sldId id="2971" r:id="rId17"/>
    <p:sldId id="2960" r:id="rId18"/>
    <p:sldId id="2972" r:id="rId19"/>
    <p:sldId id="2959" r:id="rId20"/>
    <p:sldId id="2463" r:id="rId21"/>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 id="2" name="Dan Jenkins" initials="DJ" lastIdx="1" clrIdx="1">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72" autoAdjust="0"/>
    <p:restoredTop sz="95256" autoAdjust="0"/>
  </p:normalViewPr>
  <p:slideViewPr>
    <p:cSldViewPr snapToGrid="0">
      <p:cViewPr varScale="1">
        <p:scale>
          <a:sx n="105" d="100"/>
          <a:sy n="105" d="100"/>
        </p:scale>
        <p:origin x="780" y="102"/>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11163" y="698500"/>
            <a:ext cx="6202362" cy="34893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11163" y="698500"/>
            <a:ext cx="6200775" cy="34893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6479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60948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45366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86089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80423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36343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07254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5668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918917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07638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69998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17049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7" y="4306678"/>
            <a:ext cx="5425085"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818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21083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9501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698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44309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7914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2179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0358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0" y="810238"/>
            <a:ext cx="12192000" cy="1027797"/>
          </a:xfrm>
          <a:prstGeom prst="rect">
            <a:avLst/>
          </a:prstGeom>
          <a:noFill/>
          <a:ln>
            <a:noFill/>
          </a:ln>
        </p:spPr>
        <p:txBody>
          <a:bodyPr spcFirstLastPara="1" wrap="square" lIns="91425" tIns="45700" rIns="91425" bIns="45700" anchor="ctr" anchorCtr="0">
            <a:noAutofit/>
          </a:bodyPr>
          <a:lstStyle/>
          <a:p>
            <a:pPr lvl="0" rtl="0">
              <a:lnSpc>
                <a:spcPct val="90000"/>
              </a:lnSpc>
              <a:spcBef>
                <a:spcPts val="0"/>
              </a:spcBef>
              <a:spcAft>
                <a:spcPts val="0"/>
              </a:spcAft>
              <a:buClr>
                <a:schemeClr val="lt1"/>
              </a:buClr>
              <a:buSzPts val="7000"/>
              <a:buFont typeface="Cambria"/>
              <a:buNone/>
            </a:pPr>
            <a:r>
              <a:rPr lang="en-US" sz="6600" b="1" dirty="0">
                <a:latin typeface="Calibri" panose="020F0502020204030204" pitchFamily="34" charset="0"/>
                <a:cs typeface="Calibri" panose="020F0502020204030204" pitchFamily="34" charset="0"/>
              </a:rPr>
              <a:t>Be a Barnabas</a:t>
            </a:r>
            <a:endParaRPr sz="6600" dirty="0">
              <a:latin typeface="Calibri" panose="020F0502020204030204" pitchFamily="34" charset="0"/>
              <a:cs typeface="Calibri" panose="020F0502020204030204" pitchFamily="34" charset="0"/>
            </a:endParaRPr>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latin typeface="Calibri" panose="020F0502020204030204" pitchFamily="34" charset="0"/>
                <a:ea typeface="Cambria" panose="02040503050406030204" pitchFamily="18" charset="0"/>
                <a:cs typeface="Calibri" panose="020F0502020204030204" pitchFamily="34" charset="0"/>
              </a:rPr>
              <a:t>Acts 4:32-37</a:t>
            </a:r>
            <a:endParaRPr sz="3200" dirty="0">
              <a:latin typeface="Calibri" panose="020F0502020204030204" pitchFamily="34" charset="0"/>
              <a:ea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300784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605158"/>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a:solidFill>
                  <a:srgbClr val="FFFF00"/>
                </a:solidFill>
                <a:latin typeface="Calibri" panose="020F0502020204030204" pitchFamily="34" charset="0"/>
                <a:cs typeface="Calibri" panose="020F0502020204030204" pitchFamily="34" charset="0"/>
              </a:rPr>
              <a:t>Barnabas Seeing His Brethren</a:t>
            </a:r>
            <a:endParaRPr lang="en-US" sz="4000" b="1" dirty="0">
              <a:solidFill>
                <a:srgbClr val="FFFF00"/>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80998" y="749079"/>
            <a:ext cx="11332723" cy="2970685"/>
          </a:xfrm>
          <a:prstGeom prst="rect">
            <a:avLst/>
          </a:prstGeom>
          <a:noFill/>
        </p:spPr>
        <p:txBody>
          <a:bodyPr wrap="square" rtlCol="0">
            <a:spAutoFit/>
          </a:bodyPr>
          <a:lstStyle/>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Barnabas—His money and his brethren</a:t>
            </a:r>
          </a:p>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Barnabas—Defender of misunderstood brethren</a:t>
            </a:r>
          </a:p>
          <a:p>
            <a:pPr marL="342900" marR="0" indent="-342900" algn="just" rtl="0">
              <a:lnSpc>
                <a:spcPct val="150000"/>
              </a:lnSpc>
              <a:buClr>
                <a:schemeClr val="bg1"/>
              </a:buClr>
              <a:buFont typeface="Arial" panose="020B0604020202020204" pitchFamily="34" charset="0"/>
              <a:buChar char="•"/>
            </a:pPr>
            <a:r>
              <a:rPr lang="en-US" sz="3200" b="1" u="none" strike="noStrike" baseline="0" dirty="0">
                <a:solidFill>
                  <a:schemeClr val="bg1"/>
                </a:solidFill>
                <a:latin typeface="Calibri" panose="020F0502020204030204" pitchFamily="34" charset="0"/>
                <a:cs typeface="Calibri" panose="020F0502020204030204" pitchFamily="34" charset="0"/>
              </a:rPr>
              <a:t>Barnabas—Encourager of the church</a:t>
            </a:r>
          </a:p>
          <a:p>
            <a:pPr marL="342900" indent="-342900" algn="just">
              <a:lnSpc>
                <a:spcPct val="150000"/>
              </a:lnSpc>
              <a:buClr>
                <a:schemeClr val="bg1"/>
              </a:buClr>
              <a:buFont typeface="Arial" panose="020B0604020202020204" pitchFamily="34" charset="0"/>
              <a:buChar char="•"/>
            </a:pPr>
            <a:r>
              <a:rPr lang="en-US" sz="3200" b="1" u="none" strike="noStrike" baseline="0" dirty="0">
                <a:solidFill>
                  <a:schemeClr val="bg1"/>
                </a:solidFill>
                <a:latin typeface="Calibri" panose="020F0502020204030204" pitchFamily="34" charset="0"/>
                <a:cs typeface="Calibri" panose="020F0502020204030204" pitchFamily="34" charset="0"/>
              </a:rPr>
              <a:t>Barnabas—Sees the lost wor</a:t>
            </a:r>
            <a:r>
              <a:rPr lang="en-US" sz="3200" b="1" dirty="0">
                <a:solidFill>
                  <a:schemeClr val="bg1"/>
                </a:solidFill>
                <a:latin typeface="Calibri" panose="020F0502020204030204" pitchFamily="34" charset="0"/>
                <a:cs typeface="Calibri" panose="020F0502020204030204" pitchFamily="34" charset="0"/>
              </a:rPr>
              <a:t>ld and teaches the lost</a:t>
            </a:r>
          </a:p>
        </p:txBody>
      </p:sp>
      <p:sp>
        <p:nvSpPr>
          <p:cNvPr id="32" name="TextBox 31">
            <a:extLst>
              <a:ext uri="{FF2B5EF4-FFF2-40B4-BE49-F238E27FC236}">
                <a16:creationId xmlns:a16="http://schemas.microsoft.com/office/drawing/2014/main" id="{4C933AD6-21A3-4446-A118-854A7F292CBE}"/>
              </a:ext>
            </a:extLst>
          </p:cNvPr>
          <p:cNvSpPr txBox="1"/>
          <p:nvPr/>
        </p:nvSpPr>
        <p:spPr>
          <a:xfrm rot="18982979">
            <a:off x="9011120" y="2307512"/>
            <a:ext cx="1267634" cy="306796"/>
          </a:xfrm>
          <a:prstGeom prst="rect">
            <a:avLst/>
          </a:prstGeom>
          <a:noFill/>
        </p:spPr>
        <p:txBody>
          <a:bodyPr wrap="square" rtlCol="0">
            <a:spAutoFit/>
          </a:bodyPr>
          <a:lstStyle/>
          <a:p>
            <a:endParaRPr lang="en-US" dirty="0">
              <a:solidFill>
                <a:srgbClr val="FF0000"/>
              </a:solidFill>
            </a:endParaRPr>
          </a:p>
        </p:txBody>
      </p:sp>
    </p:spTree>
    <p:extLst>
      <p:ext uri="{BB962C8B-B14F-4D97-AF65-F5344CB8AC3E}">
        <p14:creationId xmlns:p14="http://schemas.microsoft.com/office/powerpoint/2010/main" val="3168443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Barnabas—Sees the Lost World and Teaches Them</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80998" y="749079"/>
            <a:ext cx="11332723" cy="5663089"/>
          </a:xfrm>
          <a:prstGeom prst="rect">
            <a:avLst/>
          </a:prstGeom>
          <a:noFill/>
        </p:spPr>
        <p:txBody>
          <a:bodyPr wrap="square" rtlCol="0">
            <a:spAutoFit/>
          </a:bodyPr>
          <a:lstStyle/>
          <a:p>
            <a:pPr marR="0" algn="ctr" rtl="0">
              <a:lnSpc>
                <a:spcPct val="150000"/>
              </a:lnSpc>
              <a:buClr>
                <a:schemeClr val="bg1"/>
              </a:buClr>
            </a:pPr>
            <a:r>
              <a:rPr lang="en-US" sz="3600" b="1" dirty="0">
                <a:solidFill>
                  <a:schemeClr val="bg1"/>
                </a:solidFill>
                <a:latin typeface="Calibri" panose="020F0502020204030204" pitchFamily="34" charset="0"/>
                <a:cs typeface="Calibri" panose="020F0502020204030204" pitchFamily="34" charset="0"/>
              </a:rPr>
              <a:t>Acts 11:23-24</a:t>
            </a:r>
          </a:p>
          <a:p>
            <a:pPr marR="0" algn="just" rtl="0"/>
            <a:r>
              <a:rPr lang="en-US" sz="2800" b="1" i="0" u="none" strike="noStrike" baseline="0" dirty="0">
                <a:solidFill>
                  <a:schemeClr val="tx1">
                    <a:lumMod val="65000"/>
                    <a:lumOff val="35000"/>
                  </a:schemeClr>
                </a:solidFill>
                <a:latin typeface="Calibri" panose="020F0502020204030204" pitchFamily="34" charset="0"/>
                <a:cs typeface="Calibri" panose="020F0502020204030204" pitchFamily="34" charset="0"/>
              </a:rPr>
              <a:t> 22  Then news of these things came to the ears of the church in Jerusalem, and they sent out Barnabas to go as far as Antioch. </a:t>
            </a:r>
          </a:p>
          <a:p>
            <a:pPr marR="0" algn="just" rtl="0"/>
            <a:r>
              <a:rPr lang="en-US" sz="2800" b="1" i="0" u="none" strike="noStrike" baseline="0" dirty="0">
                <a:solidFill>
                  <a:schemeClr val="bg1"/>
                </a:solidFill>
                <a:latin typeface="Calibri" panose="020F0502020204030204" pitchFamily="34" charset="0"/>
                <a:cs typeface="Calibri" panose="020F0502020204030204" pitchFamily="34" charset="0"/>
              </a:rPr>
              <a:t>  23  When he came and had seen the grace of God, he was glad, and encouraged them all that with purpose of heart they should continue with the Lord. </a:t>
            </a:r>
          </a:p>
          <a:p>
            <a:pPr marR="0" algn="just" rtl="0"/>
            <a:r>
              <a:rPr lang="en-US" sz="2800" b="1" i="0" u="none" strike="noStrike" baseline="0" dirty="0">
                <a:solidFill>
                  <a:schemeClr val="bg1"/>
                </a:solidFill>
                <a:latin typeface="Calibri" panose="020F0502020204030204" pitchFamily="34" charset="0"/>
                <a:cs typeface="Calibri" panose="020F0502020204030204" pitchFamily="34" charset="0"/>
              </a:rPr>
              <a:t>  24  For he was a good man, full of the Holy Spirit and of faith. And a great many people were added to the Lord. </a:t>
            </a:r>
            <a:endParaRPr lang="en-US" sz="2800" b="1" i="0" u="none" strike="noStrike" baseline="0" dirty="0">
              <a:solidFill>
                <a:schemeClr val="tx1">
                  <a:lumMod val="65000"/>
                  <a:lumOff val="35000"/>
                </a:schemeClr>
              </a:solidFill>
              <a:latin typeface="Calibri" panose="020F0502020204030204" pitchFamily="34" charset="0"/>
              <a:cs typeface="Calibri" panose="020F0502020204030204" pitchFamily="34" charset="0"/>
            </a:endParaRPr>
          </a:p>
          <a:p>
            <a:pPr marR="0" algn="just" rtl="0"/>
            <a:r>
              <a:rPr lang="en-US" sz="2800" b="1" i="0" u="none" strike="noStrike" baseline="0" dirty="0">
                <a:solidFill>
                  <a:schemeClr val="tx1">
                    <a:lumMod val="65000"/>
                    <a:lumOff val="35000"/>
                  </a:schemeClr>
                </a:solidFill>
                <a:latin typeface="Calibri" panose="020F0502020204030204" pitchFamily="34" charset="0"/>
                <a:cs typeface="Calibri" panose="020F0502020204030204" pitchFamily="34" charset="0"/>
              </a:rPr>
              <a:t>  25  Then Barnabas departed for Tarsus to seek Saul. </a:t>
            </a:r>
          </a:p>
          <a:p>
            <a:pPr marR="0" algn="just" rtl="0"/>
            <a:r>
              <a:rPr lang="en-US" sz="2800" b="1" i="0" u="none" strike="noStrike" baseline="0" dirty="0">
                <a:solidFill>
                  <a:schemeClr val="tx1">
                    <a:lumMod val="65000"/>
                    <a:lumOff val="35000"/>
                  </a:schemeClr>
                </a:solidFill>
                <a:latin typeface="Calibri" panose="020F0502020204030204" pitchFamily="34" charset="0"/>
                <a:cs typeface="Calibri" panose="020F0502020204030204" pitchFamily="34" charset="0"/>
              </a:rPr>
              <a:t>  26  And when he had found him, he brought him to Antioch. So it was that for a whole year they assembled with the church and taught a great many people. And the disciples were first called Christians in Antioch. </a:t>
            </a:r>
            <a:endParaRPr lang="en-US" sz="2800" b="1"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32" name="TextBox 31">
            <a:extLst>
              <a:ext uri="{FF2B5EF4-FFF2-40B4-BE49-F238E27FC236}">
                <a16:creationId xmlns:a16="http://schemas.microsoft.com/office/drawing/2014/main" id="{4C933AD6-21A3-4446-A118-854A7F292CBE}"/>
              </a:ext>
            </a:extLst>
          </p:cNvPr>
          <p:cNvSpPr txBox="1"/>
          <p:nvPr/>
        </p:nvSpPr>
        <p:spPr>
          <a:xfrm rot="18982979">
            <a:off x="9011120" y="2307512"/>
            <a:ext cx="1267634" cy="306796"/>
          </a:xfrm>
          <a:prstGeom prst="rect">
            <a:avLst/>
          </a:prstGeom>
          <a:noFill/>
        </p:spPr>
        <p:txBody>
          <a:bodyPr wrap="square" rtlCol="0">
            <a:spAutoFit/>
          </a:bodyPr>
          <a:lstStyle/>
          <a:p>
            <a:endParaRPr lang="en-US" dirty="0">
              <a:solidFill>
                <a:srgbClr val="FF0000"/>
              </a:solidFill>
            </a:endParaRPr>
          </a:p>
        </p:txBody>
      </p:sp>
    </p:spTree>
    <p:extLst>
      <p:ext uri="{BB962C8B-B14F-4D97-AF65-F5344CB8AC3E}">
        <p14:creationId xmlns:p14="http://schemas.microsoft.com/office/powerpoint/2010/main" val="1377786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605158"/>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a:solidFill>
                  <a:srgbClr val="FFFF00"/>
                </a:solidFill>
                <a:latin typeface="Calibri" panose="020F0502020204030204" pitchFamily="34" charset="0"/>
                <a:cs typeface="Calibri" panose="020F0502020204030204" pitchFamily="34" charset="0"/>
              </a:rPr>
              <a:t>Barnabas Seeing His Brethren</a:t>
            </a:r>
            <a:endParaRPr lang="en-US" sz="4000" b="1" dirty="0">
              <a:solidFill>
                <a:srgbClr val="FFFF00"/>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80998" y="749079"/>
            <a:ext cx="11332723" cy="3709349"/>
          </a:xfrm>
          <a:prstGeom prst="rect">
            <a:avLst/>
          </a:prstGeom>
          <a:noFill/>
        </p:spPr>
        <p:txBody>
          <a:bodyPr wrap="square" rtlCol="0">
            <a:spAutoFit/>
          </a:bodyPr>
          <a:lstStyle/>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Barnabas—His money and his brethren</a:t>
            </a:r>
          </a:p>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Barnabas—Defender of misunderstood brethren</a:t>
            </a:r>
          </a:p>
          <a:p>
            <a:pPr marL="342900" marR="0" indent="-342900" algn="just" rtl="0">
              <a:lnSpc>
                <a:spcPct val="150000"/>
              </a:lnSpc>
              <a:buClr>
                <a:schemeClr val="bg1"/>
              </a:buClr>
              <a:buFont typeface="Arial" panose="020B0604020202020204" pitchFamily="34" charset="0"/>
              <a:buChar char="•"/>
            </a:pPr>
            <a:r>
              <a:rPr lang="en-US" sz="3200" b="1" u="none" strike="noStrike" baseline="0" dirty="0">
                <a:solidFill>
                  <a:schemeClr val="bg1"/>
                </a:solidFill>
                <a:latin typeface="Calibri" panose="020F0502020204030204" pitchFamily="34" charset="0"/>
                <a:cs typeface="Calibri" panose="020F0502020204030204" pitchFamily="34" charset="0"/>
              </a:rPr>
              <a:t>Barnabas—Encourager of the church</a:t>
            </a:r>
          </a:p>
          <a:p>
            <a:pPr marL="342900" indent="-342900" algn="just">
              <a:lnSpc>
                <a:spcPct val="150000"/>
              </a:lnSpc>
              <a:buClr>
                <a:schemeClr val="bg1"/>
              </a:buClr>
              <a:buFont typeface="Arial" panose="020B0604020202020204" pitchFamily="34" charset="0"/>
              <a:buChar char="•"/>
            </a:pPr>
            <a:r>
              <a:rPr lang="en-US" sz="3200" b="1" u="none" strike="noStrike" baseline="0" dirty="0">
                <a:solidFill>
                  <a:schemeClr val="bg1"/>
                </a:solidFill>
                <a:latin typeface="Calibri" panose="020F0502020204030204" pitchFamily="34" charset="0"/>
                <a:cs typeface="Calibri" panose="020F0502020204030204" pitchFamily="34" charset="0"/>
              </a:rPr>
              <a:t>Barnabas—Sees the lost wor</a:t>
            </a:r>
            <a:r>
              <a:rPr lang="en-US" sz="3200" b="1" dirty="0">
                <a:solidFill>
                  <a:schemeClr val="bg1"/>
                </a:solidFill>
                <a:latin typeface="Calibri" panose="020F0502020204030204" pitchFamily="34" charset="0"/>
                <a:cs typeface="Calibri" panose="020F0502020204030204" pitchFamily="34" charset="0"/>
              </a:rPr>
              <a:t>ld and teaches the lost</a:t>
            </a:r>
          </a:p>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Barnabas—Sees talents of others and uses them</a:t>
            </a:r>
          </a:p>
        </p:txBody>
      </p:sp>
      <p:sp>
        <p:nvSpPr>
          <p:cNvPr id="32" name="TextBox 31">
            <a:extLst>
              <a:ext uri="{FF2B5EF4-FFF2-40B4-BE49-F238E27FC236}">
                <a16:creationId xmlns:a16="http://schemas.microsoft.com/office/drawing/2014/main" id="{4C933AD6-21A3-4446-A118-854A7F292CBE}"/>
              </a:ext>
            </a:extLst>
          </p:cNvPr>
          <p:cNvSpPr txBox="1"/>
          <p:nvPr/>
        </p:nvSpPr>
        <p:spPr>
          <a:xfrm rot="18982979">
            <a:off x="9011120" y="2307512"/>
            <a:ext cx="1267634" cy="306796"/>
          </a:xfrm>
          <a:prstGeom prst="rect">
            <a:avLst/>
          </a:prstGeom>
          <a:noFill/>
        </p:spPr>
        <p:txBody>
          <a:bodyPr wrap="square" rtlCol="0">
            <a:spAutoFit/>
          </a:bodyPr>
          <a:lstStyle/>
          <a:p>
            <a:endParaRPr lang="en-US" dirty="0">
              <a:solidFill>
                <a:srgbClr val="FF0000"/>
              </a:solidFill>
            </a:endParaRPr>
          </a:p>
        </p:txBody>
      </p:sp>
    </p:spTree>
    <p:extLst>
      <p:ext uri="{BB962C8B-B14F-4D97-AF65-F5344CB8AC3E}">
        <p14:creationId xmlns:p14="http://schemas.microsoft.com/office/powerpoint/2010/main" val="3832011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Barnabas—See Talents of Others and Uses Them</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80998" y="749079"/>
            <a:ext cx="11332723" cy="5663089"/>
          </a:xfrm>
          <a:prstGeom prst="rect">
            <a:avLst/>
          </a:prstGeom>
          <a:noFill/>
        </p:spPr>
        <p:txBody>
          <a:bodyPr wrap="square" rtlCol="0">
            <a:spAutoFit/>
          </a:bodyPr>
          <a:lstStyle/>
          <a:p>
            <a:pPr marR="0" algn="ctr" rtl="0">
              <a:lnSpc>
                <a:spcPct val="150000"/>
              </a:lnSpc>
              <a:buClr>
                <a:schemeClr val="bg1"/>
              </a:buClr>
            </a:pPr>
            <a:r>
              <a:rPr lang="en-US" sz="3600" b="1" dirty="0">
                <a:solidFill>
                  <a:schemeClr val="bg1"/>
                </a:solidFill>
                <a:latin typeface="Calibri" panose="020F0502020204030204" pitchFamily="34" charset="0"/>
                <a:cs typeface="Calibri" panose="020F0502020204030204" pitchFamily="34" charset="0"/>
              </a:rPr>
              <a:t>Acts 11:24-26</a:t>
            </a:r>
          </a:p>
          <a:p>
            <a:pPr marR="0" algn="just" rtl="0"/>
            <a:r>
              <a:rPr lang="en-US" sz="2800" b="1" i="0" u="none" strike="noStrike" baseline="0" dirty="0">
                <a:solidFill>
                  <a:schemeClr val="tx1">
                    <a:lumMod val="75000"/>
                    <a:lumOff val="25000"/>
                  </a:schemeClr>
                </a:solidFill>
                <a:latin typeface="Calibri" panose="020F0502020204030204" pitchFamily="34" charset="0"/>
                <a:cs typeface="Calibri" panose="020F0502020204030204" pitchFamily="34" charset="0"/>
              </a:rPr>
              <a:t> 22  Then news of these things came to the ears of the church in Jerusalem, and they sent out Barnabas to go as far as Antioch. </a:t>
            </a:r>
          </a:p>
          <a:p>
            <a:pPr marR="0" algn="just" rtl="0"/>
            <a:r>
              <a:rPr lang="en-US" sz="2800" b="1" i="0" u="none" strike="noStrike" baseline="0" dirty="0">
                <a:solidFill>
                  <a:schemeClr val="tx1">
                    <a:lumMod val="75000"/>
                    <a:lumOff val="25000"/>
                  </a:schemeClr>
                </a:solidFill>
                <a:latin typeface="Calibri" panose="020F0502020204030204" pitchFamily="34" charset="0"/>
                <a:cs typeface="Calibri" panose="020F0502020204030204" pitchFamily="34" charset="0"/>
              </a:rPr>
              <a:t>  23  When he came and had seen the grace of God, he was glad, and encouraged them all that with purpose of heart they should continue with the Lord. </a:t>
            </a:r>
          </a:p>
          <a:p>
            <a:pPr marR="0" algn="just" rtl="0"/>
            <a:r>
              <a:rPr lang="en-US" sz="2800" b="1" i="0" u="none" strike="noStrike" baseline="0" dirty="0">
                <a:solidFill>
                  <a:schemeClr val="bg1"/>
                </a:solidFill>
                <a:latin typeface="Calibri" panose="020F0502020204030204" pitchFamily="34" charset="0"/>
                <a:cs typeface="Calibri" panose="020F0502020204030204" pitchFamily="34" charset="0"/>
              </a:rPr>
              <a:t>  24  For he was a good man, full of the Holy Spirit and of faith. And a great many people were added to the Lord. </a:t>
            </a:r>
          </a:p>
          <a:p>
            <a:pPr marR="0" algn="just" rtl="0"/>
            <a:r>
              <a:rPr lang="en-US" sz="2800" b="1" i="0" u="none" strike="noStrike" baseline="0" dirty="0">
                <a:solidFill>
                  <a:schemeClr val="bg1"/>
                </a:solidFill>
                <a:latin typeface="Calibri" panose="020F0502020204030204" pitchFamily="34" charset="0"/>
                <a:cs typeface="Calibri" panose="020F0502020204030204" pitchFamily="34" charset="0"/>
              </a:rPr>
              <a:t>  25  Then Barnabas departed for Tarsus to seek Saul. </a:t>
            </a:r>
          </a:p>
          <a:p>
            <a:pPr marR="0" algn="just" rtl="0"/>
            <a:r>
              <a:rPr lang="en-US" sz="2800" b="1" i="0" u="none" strike="noStrike" baseline="0" dirty="0">
                <a:solidFill>
                  <a:schemeClr val="bg1"/>
                </a:solidFill>
                <a:latin typeface="Calibri" panose="020F0502020204030204" pitchFamily="34" charset="0"/>
                <a:cs typeface="Calibri" panose="020F0502020204030204" pitchFamily="34" charset="0"/>
              </a:rPr>
              <a:t>  26  And when he had found him, he brought him to Antioch. So it was that for a whole year they assembled with the church and taught a great many people. And the disciples were first called Christians in Antioch. </a:t>
            </a:r>
            <a:endParaRPr lang="en-US" sz="2800" b="1" dirty="0">
              <a:solidFill>
                <a:schemeClr val="bg1"/>
              </a:solidFill>
              <a:latin typeface="Calibri" panose="020F0502020204030204" pitchFamily="34" charset="0"/>
              <a:cs typeface="Calibri" panose="020F0502020204030204" pitchFamily="34" charset="0"/>
            </a:endParaRPr>
          </a:p>
        </p:txBody>
      </p:sp>
      <p:sp>
        <p:nvSpPr>
          <p:cNvPr id="32" name="TextBox 31">
            <a:extLst>
              <a:ext uri="{FF2B5EF4-FFF2-40B4-BE49-F238E27FC236}">
                <a16:creationId xmlns:a16="http://schemas.microsoft.com/office/drawing/2014/main" id="{4C933AD6-21A3-4446-A118-854A7F292CBE}"/>
              </a:ext>
            </a:extLst>
          </p:cNvPr>
          <p:cNvSpPr txBox="1"/>
          <p:nvPr/>
        </p:nvSpPr>
        <p:spPr>
          <a:xfrm rot="18982979">
            <a:off x="9011120" y="2307512"/>
            <a:ext cx="1267634" cy="306796"/>
          </a:xfrm>
          <a:prstGeom prst="rect">
            <a:avLst/>
          </a:prstGeom>
          <a:noFill/>
        </p:spPr>
        <p:txBody>
          <a:bodyPr wrap="square" rtlCol="0">
            <a:spAutoFit/>
          </a:bodyPr>
          <a:lstStyle/>
          <a:p>
            <a:endParaRPr lang="en-US" dirty="0">
              <a:solidFill>
                <a:srgbClr val="FF0000"/>
              </a:solidFill>
            </a:endParaRPr>
          </a:p>
        </p:txBody>
      </p:sp>
    </p:spTree>
    <p:extLst>
      <p:ext uri="{BB962C8B-B14F-4D97-AF65-F5344CB8AC3E}">
        <p14:creationId xmlns:p14="http://schemas.microsoft.com/office/powerpoint/2010/main" val="750731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605158"/>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a:solidFill>
                  <a:srgbClr val="FFFF00"/>
                </a:solidFill>
                <a:latin typeface="Calibri" panose="020F0502020204030204" pitchFamily="34" charset="0"/>
                <a:cs typeface="Calibri" panose="020F0502020204030204" pitchFamily="34" charset="0"/>
              </a:rPr>
              <a:t>Barnabas Seeing His Brethren</a:t>
            </a:r>
            <a:endParaRPr lang="en-US" sz="4000" b="1" dirty="0">
              <a:solidFill>
                <a:srgbClr val="FFFF00"/>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80998" y="749079"/>
            <a:ext cx="11332723" cy="4448013"/>
          </a:xfrm>
          <a:prstGeom prst="rect">
            <a:avLst/>
          </a:prstGeom>
          <a:noFill/>
        </p:spPr>
        <p:txBody>
          <a:bodyPr wrap="square" rtlCol="0">
            <a:spAutoFit/>
          </a:bodyPr>
          <a:lstStyle/>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Barnabas—His money and his brethren</a:t>
            </a:r>
          </a:p>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Barnabas—Defender of misunderstood brethren</a:t>
            </a:r>
          </a:p>
          <a:p>
            <a:pPr marL="342900" marR="0" indent="-342900" algn="just" rtl="0">
              <a:lnSpc>
                <a:spcPct val="150000"/>
              </a:lnSpc>
              <a:buClr>
                <a:schemeClr val="bg1"/>
              </a:buClr>
              <a:buFont typeface="Arial" panose="020B0604020202020204" pitchFamily="34" charset="0"/>
              <a:buChar char="•"/>
            </a:pPr>
            <a:r>
              <a:rPr lang="en-US" sz="3200" b="1" u="none" strike="noStrike" baseline="0" dirty="0">
                <a:solidFill>
                  <a:schemeClr val="bg1"/>
                </a:solidFill>
                <a:latin typeface="Calibri" panose="020F0502020204030204" pitchFamily="34" charset="0"/>
                <a:cs typeface="Calibri" panose="020F0502020204030204" pitchFamily="34" charset="0"/>
              </a:rPr>
              <a:t>Barnabas—Encourager of the church</a:t>
            </a:r>
          </a:p>
          <a:p>
            <a:pPr marL="342900" indent="-342900" algn="just">
              <a:lnSpc>
                <a:spcPct val="150000"/>
              </a:lnSpc>
              <a:buClr>
                <a:schemeClr val="bg1"/>
              </a:buClr>
              <a:buFont typeface="Arial" panose="020B0604020202020204" pitchFamily="34" charset="0"/>
              <a:buChar char="•"/>
            </a:pPr>
            <a:r>
              <a:rPr lang="en-US" sz="3200" b="1" u="none" strike="noStrike" baseline="0" dirty="0">
                <a:solidFill>
                  <a:schemeClr val="bg1"/>
                </a:solidFill>
                <a:latin typeface="Calibri" panose="020F0502020204030204" pitchFamily="34" charset="0"/>
                <a:cs typeface="Calibri" panose="020F0502020204030204" pitchFamily="34" charset="0"/>
              </a:rPr>
              <a:t>Barnabas—Sees the lost wor</a:t>
            </a:r>
            <a:r>
              <a:rPr lang="en-US" sz="3200" b="1" dirty="0">
                <a:solidFill>
                  <a:schemeClr val="bg1"/>
                </a:solidFill>
                <a:latin typeface="Calibri" panose="020F0502020204030204" pitchFamily="34" charset="0"/>
                <a:cs typeface="Calibri" panose="020F0502020204030204" pitchFamily="34" charset="0"/>
              </a:rPr>
              <a:t>ld and teaches the lost</a:t>
            </a:r>
          </a:p>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Barnabas—Sees talents of others and uses them</a:t>
            </a:r>
          </a:p>
          <a:p>
            <a:pPr marL="342900" marR="0" indent="-342900" algn="just" rtl="0">
              <a:lnSpc>
                <a:spcPct val="150000"/>
              </a:lnSpc>
              <a:buClr>
                <a:schemeClr val="bg1"/>
              </a:buClr>
              <a:buFont typeface="Arial" panose="020B0604020202020204" pitchFamily="34" charset="0"/>
              <a:buChar char="•"/>
            </a:pPr>
            <a:r>
              <a:rPr lang="en-US" sz="3200" b="1" u="none" strike="noStrike" baseline="0" dirty="0">
                <a:solidFill>
                  <a:schemeClr val="bg1"/>
                </a:solidFill>
                <a:latin typeface="Calibri" panose="020F0502020204030204" pitchFamily="34" charset="0"/>
                <a:cs typeface="Calibri" panose="020F0502020204030204" pitchFamily="34" charset="0"/>
              </a:rPr>
              <a:t>Barnabas—Sees the value of young men &amp; uses them</a:t>
            </a:r>
            <a:endParaRPr lang="en-US" sz="3200" b="1" dirty="0">
              <a:solidFill>
                <a:schemeClr val="bg1"/>
              </a:solidFill>
              <a:latin typeface="Calibri" panose="020F0502020204030204" pitchFamily="34" charset="0"/>
              <a:cs typeface="Calibri" panose="020F0502020204030204" pitchFamily="34" charset="0"/>
            </a:endParaRPr>
          </a:p>
        </p:txBody>
      </p:sp>
      <p:sp>
        <p:nvSpPr>
          <p:cNvPr id="32" name="TextBox 31">
            <a:extLst>
              <a:ext uri="{FF2B5EF4-FFF2-40B4-BE49-F238E27FC236}">
                <a16:creationId xmlns:a16="http://schemas.microsoft.com/office/drawing/2014/main" id="{4C933AD6-21A3-4446-A118-854A7F292CBE}"/>
              </a:ext>
            </a:extLst>
          </p:cNvPr>
          <p:cNvSpPr txBox="1"/>
          <p:nvPr/>
        </p:nvSpPr>
        <p:spPr>
          <a:xfrm rot="18982979">
            <a:off x="9011120" y="2307512"/>
            <a:ext cx="1267634" cy="306796"/>
          </a:xfrm>
          <a:prstGeom prst="rect">
            <a:avLst/>
          </a:prstGeom>
          <a:noFill/>
        </p:spPr>
        <p:txBody>
          <a:bodyPr wrap="square" rtlCol="0">
            <a:spAutoFit/>
          </a:bodyPr>
          <a:lstStyle/>
          <a:p>
            <a:endParaRPr lang="en-US" dirty="0">
              <a:solidFill>
                <a:srgbClr val="FF0000"/>
              </a:solidFill>
            </a:endParaRPr>
          </a:p>
        </p:txBody>
      </p:sp>
    </p:spTree>
    <p:extLst>
      <p:ext uri="{BB962C8B-B14F-4D97-AF65-F5344CB8AC3E}">
        <p14:creationId xmlns:p14="http://schemas.microsoft.com/office/powerpoint/2010/main" val="149225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Barnabas—Sees the Value of Young Men &amp; Uses Them</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80998" y="749079"/>
            <a:ext cx="11332723" cy="5909310"/>
          </a:xfrm>
          <a:prstGeom prst="rect">
            <a:avLst/>
          </a:prstGeom>
          <a:noFill/>
        </p:spPr>
        <p:txBody>
          <a:bodyPr wrap="square" rtlCol="0">
            <a:spAutoFit/>
          </a:bodyPr>
          <a:lstStyle/>
          <a:p>
            <a:pPr marR="0" algn="ctr" rtl="0">
              <a:lnSpc>
                <a:spcPct val="150000"/>
              </a:lnSpc>
              <a:buClr>
                <a:schemeClr val="bg1"/>
              </a:buClr>
            </a:pPr>
            <a:r>
              <a:rPr lang="en-US" sz="3600" b="1" dirty="0">
                <a:solidFill>
                  <a:schemeClr val="bg1"/>
                </a:solidFill>
                <a:latin typeface="Calibri" panose="020F0502020204030204" pitchFamily="34" charset="0"/>
                <a:cs typeface="Calibri" panose="020F0502020204030204" pitchFamily="34" charset="0"/>
              </a:rPr>
              <a:t>Acts 12:25; 15:36-39</a:t>
            </a:r>
            <a:endParaRPr lang="en-US" sz="3200" b="1" i="0" u="none" strike="noStrike" baseline="0" dirty="0">
              <a:solidFill>
                <a:schemeClr val="bg1"/>
              </a:solidFill>
              <a:latin typeface="Calibri" panose="020F0502020204030204" pitchFamily="34" charset="0"/>
              <a:cs typeface="Calibri" panose="020F0502020204030204" pitchFamily="34" charset="0"/>
            </a:endParaRPr>
          </a:p>
          <a:p>
            <a:pPr algn="just"/>
            <a:r>
              <a:rPr lang="en-US" sz="2700" b="1" dirty="0">
                <a:solidFill>
                  <a:schemeClr val="bg1"/>
                </a:solidFill>
                <a:latin typeface="Calibri" panose="020F0502020204030204" pitchFamily="34" charset="0"/>
                <a:cs typeface="Calibri" panose="020F0502020204030204" pitchFamily="34" charset="0"/>
              </a:rPr>
              <a:t>  </a:t>
            </a:r>
            <a:r>
              <a:rPr lang="en-US" sz="2700" b="1" u="none" strike="noStrike" baseline="0" dirty="0">
                <a:solidFill>
                  <a:schemeClr val="bg1"/>
                </a:solidFill>
                <a:latin typeface="Calibri" panose="020F0502020204030204" pitchFamily="34" charset="0"/>
                <a:cs typeface="Calibri" panose="020F0502020204030204" pitchFamily="34" charset="0"/>
              </a:rPr>
              <a:t>25  And Barnabas and Saul returned from Jerusalem when they had fulfilled their ministry, and they also took with them John whose surname was Mark.   </a:t>
            </a:r>
            <a:r>
              <a:rPr lang="en-US" sz="2700" b="1" dirty="0">
                <a:solidFill>
                  <a:schemeClr val="bg1"/>
                </a:solidFill>
                <a:latin typeface="Calibri" panose="020F0502020204030204" pitchFamily="34" charset="0"/>
                <a:cs typeface="Calibri" panose="020F0502020204030204" pitchFamily="34" charset="0"/>
              </a:rPr>
              <a:t>								Acts 12:25</a:t>
            </a:r>
            <a:r>
              <a:rPr lang="en-US" sz="2700" b="1" u="none" strike="noStrike" baseline="0" dirty="0">
                <a:solidFill>
                  <a:schemeClr val="bg1"/>
                </a:solidFill>
                <a:latin typeface="Calibri" panose="020F0502020204030204" pitchFamily="34" charset="0"/>
                <a:cs typeface="Calibri" panose="020F0502020204030204" pitchFamily="34" charset="0"/>
              </a:rPr>
              <a:t> </a:t>
            </a:r>
          </a:p>
          <a:p>
            <a:pPr marR="0" algn="just" rtl="0"/>
            <a:endParaRPr lang="en-US" sz="1800" b="1" u="none" strike="noStrike" baseline="0" dirty="0">
              <a:solidFill>
                <a:schemeClr val="bg1"/>
              </a:solidFill>
              <a:latin typeface="Calibri" panose="020F0502020204030204" pitchFamily="34" charset="0"/>
              <a:cs typeface="Calibri" panose="020F0502020204030204" pitchFamily="34" charset="0"/>
            </a:endParaRPr>
          </a:p>
          <a:p>
            <a:pPr marR="0" algn="just" rtl="0"/>
            <a:r>
              <a:rPr lang="en-US" sz="2700" b="1" u="none" strike="noStrike" baseline="0" dirty="0">
                <a:solidFill>
                  <a:schemeClr val="bg1"/>
                </a:solidFill>
                <a:latin typeface="Calibri" panose="020F0502020204030204" pitchFamily="34" charset="0"/>
                <a:cs typeface="Calibri" panose="020F0502020204030204" pitchFamily="34" charset="0"/>
              </a:rPr>
              <a:t>  36  Then after some days Paul said to Barnabas, "Let us now go back and visit our brethren in every city where we have preached the word of the Lord, and see how they are doing." </a:t>
            </a:r>
          </a:p>
          <a:p>
            <a:pPr marR="0" algn="just" rtl="0"/>
            <a:r>
              <a:rPr lang="en-US" sz="2700" b="1" u="none" strike="noStrike" baseline="0" dirty="0">
                <a:solidFill>
                  <a:schemeClr val="bg1"/>
                </a:solidFill>
                <a:latin typeface="Calibri" panose="020F0502020204030204" pitchFamily="34" charset="0"/>
                <a:cs typeface="Calibri" panose="020F0502020204030204" pitchFamily="34" charset="0"/>
              </a:rPr>
              <a:t>  37  Now Barnabas was determined to take with them John called Mark. </a:t>
            </a:r>
          </a:p>
          <a:p>
            <a:pPr marR="0" algn="just" rtl="0"/>
            <a:r>
              <a:rPr lang="en-US" sz="2700" b="1" u="none" strike="noStrike" baseline="0" dirty="0">
                <a:solidFill>
                  <a:schemeClr val="bg1"/>
                </a:solidFill>
                <a:latin typeface="Calibri" panose="020F0502020204030204" pitchFamily="34" charset="0"/>
                <a:cs typeface="Calibri" panose="020F0502020204030204" pitchFamily="34" charset="0"/>
              </a:rPr>
              <a:t>  38  But Paul insisted that they should not take with them the one who had departed from them in Pamphylia, and had not gone with them to the work. </a:t>
            </a:r>
          </a:p>
          <a:p>
            <a:pPr marR="0" algn="just" rtl="0"/>
            <a:r>
              <a:rPr lang="en-US" sz="2700" b="1" u="none" strike="noStrike" baseline="0" dirty="0">
                <a:solidFill>
                  <a:schemeClr val="bg1"/>
                </a:solidFill>
                <a:latin typeface="Calibri" panose="020F0502020204030204" pitchFamily="34" charset="0"/>
                <a:cs typeface="Calibri" panose="020F0502020204030204" pitchFamily="34" charset="0"/>
              </a:rPr>
              <a:t>  39  Then the contention became so sharp that they parted from one another. And so Barnabas took Mark and sailed to Cyprus</a:t>
            </a:r>
            <a:r>
              <a:rPr lang="en-US" sz="2700" b="1" dirty="0">
                <a:solidFill>
                  <a:schemeClr val="bg1"/>
                </a:solidFill>
                <a:latin typeface="Calibri" panose="020F0502020204030204" pitchFamily="34" charset="0"/>
                <a:cs typeface="Calibri" panose="020F0502020204030204" pitchFamily="34" charset="0"/>
              </a:rPr>
              <a:t>.		Acts 15:36-39</a:t>
            </a:r>
          </a:p>
        </p:txBody>
      </p:sp>
    </p:spTree>
    <p:extLst>
      <p:ext uri="{BB962C8B-B14F-4D97-AF65-F5344CB8AC3E}">
        <p14:creationId xmlns:p14="http://schemas.microsoft.com/office/powerpoint/2010/main" val="3886504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605158"/>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a:solidFill>
                  <a:srgbClr val="FFFF00"/>
                </a:solidFill>
                <a:latin typeface="Calibri" panose="020F0502020204030204" pitchFamily="34" charset="0"/>
                <a:cs typeface="Calibri" panose="020F0502020204030204" pitchFamily="34" charset="0"/>
              </a:rPr>
              <a:t>Barnabas Seeing His Brethren</a:t>
            </a:r>
            <a:endParaRPr lang="en-US" sz="4000" b="1" dirty="0">
              <a:solidFill>
                <a:srgbClr val="FFFF00"/>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80998" y="749079"/>
            <a:ext cx="11332723" cy="5186676"/>
          </a:xfrm>
          <a:prstGeom prst="rect">
            <a:avLst/>
          </a:prstGeom>
          <a:noFill/>
        </p:spPr>
        <p:txBody>
          <a:bodyPr wrap="square" rtlCol="0">
            <a:spAutoFit/>
          </a:bodyPr>
          <a:lstStyle/>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Barnabas—His money and his brethren</a:t>
            </a:r>
          </a:p>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Barnabas—Defender of misunderstood brethren</a:t>
            </a:r>
          </a:p>
          <a:p>
            <a:pPr marL="342900" marR="0" indent="-342900" algn="just" rtl="0">
              <a:lnSpc>
                <a:spcPct val="150000"/>
              </a:lnSpc>
              <a:buClr>
                <a:schemeClr val="bg1"/>
              </a:buClr>
              <a:buFont typeface="Arial" panose="020B0604020202020204" pitchFamily="34" charset="0"/>
              <a:buChar char="•"/>
            </a:pPr>
            <a:r>
              <a:rPr lang="en-US" sz="3200" b="1" u="none" strike="noStrike" baseline="0" dirty="0">
                <a:solidFill>
                  <a:schemeClr val="bg1"/>
                </a:solidFill>
                <a:latin typeface="Calibri" panose="020F0502020204030204" pitchFamily="34" charset="0"/>
                <a:cs typeface="Calibri" panose="020F0502020204030204" pitchFamily="34" charset="0"/>
              </a:rPr>
              <a:t>Barnabas—Encourager of the church</a:t>
            </a:r>
          </a:p>
          <a:p>
            <a:pPr marL="342900" indent="-342900" algn="just">
              <a:lnSpc>
                <a:spcPct val="150000"/>
              </a:lnSpc>
              <a:buClr>
                <a:schemeClr val="bg1"/>
              </a:buClr>
              <a:buFont typeface="Arial" panose="020B0604020202020204" pitchFamily="34" charset="0"/>
              <a:buChar char="•"/>
            </a:pPr>
            <a:r>
              <a:rPr lang="en-US" sz="3200" b="1" u="none" strike="noStrike" baseline="0" dirty="0">
                <a:solidFill>
                  <a:schemeClr val="bg1"/>
                </a:solidFill>
                <a:latin typeface="Calibri" panose="020F0502020204030204" pitchFamily="34" charset="0"/>
                <a:cs typeface="Calibri" panose="020F0502020204030204" pitchFamily="34" charset="0"/>
              </a:rPr>
              <a:t>Barnabas—Sees the lost wor</a:t>
            </a:r>
            <a:r>
              <a:rPr lang="en-US" sz="3200" b="1" dirty="0">
                <a:solidFill>
                  <a:schemeClr val="bg1"/>
                </a:solidFill>
                <a:latin typeface="Calibri" panose="020F0502020204030204" pitchFamily="34" charset="0"/>
                <a:cs typeface="Calibri" panose="020F0502020204030204" pitchFamily="34" charset="0"/>
              </a:rPr>
              <a:t>ld and teaches the lost</a:t>
            </a:r>
          </a:p>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Barnabas—Sees talents of others and uses them</a:t>
            </a:r>
          </a:p>
          <a:p>
            <a:pPr marL="342900" marR="0" indent="-342900" algn="just" rtl="0">
              <a:lnSpc>
                <a:spcPct val="150000"/>
              </a:lnSpc>
              <a:buClr>
                <a:schemeClr val="bg1"/>
              </a:buClr>
              <a:buFont typeface="Arial" panose="020B0604020202020204" pitchFamily="34" charset="0"/>
              <a:buChar char="•"/>
            </a:pPr>
            <a:r>
              <a:rPr lang="en-US" sz="3200" b="1" u="none" strike="noStrike" baseline="0" dirty="0">
                <a:solidFill>
                  <a:schemeClr val="bg1"/>
                </a:solidFill>
                <a:latin typeface="Calibri" panose="020F0502020204030204" pitchFamily="34" charset="0"/>
                <a:cs typeface="Calibri" panose="020F0502020204030204" pitchFamily="34" charset="0"/>
              </a:rPr>
              <a:t>Barnabas—Sees the value of young men &amp; uses them</a:t>
            </a:r>
          </a:p>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Barnabas—A messenger for the church</a:t>
            </a:r>
          </a:p>
        </p:txBody>
      </p:sp>
      <p:sp>
        <p:nvSpPr>
          <p:cNvPr id="32" name="TextBox 31">
            <a:extLst>
              <a:ext uri="{FF2B5EF4-FFF2-40B4-BE49-F238E27FC236}">
                <a16:creationId xmlns:a16="http://schemas.microsoft.com/office/drawing/2014/main" id="{4C933AD6-21A3-4446-A118-854A7F292CBE}"/>
              </a:ext>
            </a:extLst>
          </p:cNvPr>
          <p:cNvSpPr txBox="1"/>
          <p:nvPr/>
        </p:nvSpPr>
        <p:spPr>
          <a:xfrm rot="18982979">
            <a:off x="9011120" y="2307512"/>
            <a:ext cx="1267634" cy="306796"/>
          </a:xfrm>
          <a:prstGeom prst="rect">
            <a:avLst/>
          </a:prstGeom>
          <a:noFill/>
        </p:spPr>
        <p:txBody>
          <a:bodyPr wrap="square" rtlCol="0">
            <a:spAutoFit/>
          </a:bodyPr>
          <a:lstStyle/>
          <a:p>
            <a:endParaRPr lang="en-US" dirty="0">
              <a:solidFill>
                <a:srgbClr val="FF0000"/>
              </a:solidFill>
            </a:endParaRPr>
          </a:p>
        </p:txBody>
      </p:sp>
    </p:spTree>
    <p:extLst>
      <p:ext uri="{BB962C8B-B14F-4D97-AF65-F5344CB8AC3E}">
        <p14:creationId xmlns:p14="http://schemas.microsoft.com/office/powerpoint/2010/main" val="3727730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Barnabas—A Messenger of the Church</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80998" y="749079"/>
            <a:ext cx="11332723" cy="2149178"/>
          </a:xfrm>
          <a:prstGeom prst="rect">
            <a:avLst/>
          </a:prstGeom>
          <a:noFill/>
        </p:spPr>
        <p:txBody>
          <a:bodyPr wrap="square" rtlCol="0">
            <a:spAutoFit/>
          </a:bodyPr>
          <a:lstStyle/>
          <a:p>
            <a:pPr marR="0" algn="ctr" rtl="0">
              <a:lnSpc>
                <a:spcPct val="150000"/>
              </a:lnSpc>
              <a:buClr>
                <a:schemeClr val="bg1"/>
              </a:buClr>
            </a:pPr>
            <a:r>
              <a:rPr lang="en-US" sz="3600" b="1" dirty="0">
                <a:solidFill>
                  <a:schemeClr val="bg1"/>
                </a:solidFill>
                <a:latin typeface="Calibri" panose="020F0502020204030204" pitchFamily="34" charset="0"/>
                <a:cs typeface="Calibri" panose="020F0502020204030204" pitchFamily="34" charset="0"/>
              </a:rPr>
              <a:t>Acts 11:28-30; 15:22-31</a:t>
            </a:r>
          </a:p>
          <a:p>
            <a:pPr marL="571500" marR="0" indent="-571500" rtl="0">
              <a:lnSpc>
                <a:spcPct val="150000"/>
              </a:lnSpc>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Acts 11:28-30—Messenger bringing benevolence to Jerusalem</a:t>
            </a:r>
          </a:p>
          <a:p>
            <a:pPr marL="571500" marR="0" indent="-571500" rtl="0">
              <a:lnSpc>
                <a:spcPct val="150000"/>
              </a:lnSpc>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Acts 15-22-31—Messenger bringing letter from church leaders</a:t>
            </a:r>
            <a:endParaRPr lang="en-US" sz="3600" b="1" dirty="0">
              <a:solidFill>
                <a:schemeClr val="bg1"/>
              </a:solidFill>
              <a:latin typeface="Calibri" panose="020F0502020204030204" pitchFamily="34" charset="0"/>
              <a:cs typeface="Calibri" panose="020F0502020204030204" pitchFamily="34" charset="0"/>
            </a:endParaRPr>
          </a:p>
        </p:txBody>
      </p:sp>
      <p:sp>
        <p:nvSpPr>
          <p:cNvPr id="32" name="TextBox 31">
            <a:extLst>
              <a:ext uri="{FF2B5EF4-FFF2-40B4-BE49-F238E27FC236}">
                <a16:creationId xmlns:a16="http://schemas.microsoft.com/office/drawing/2014/main" id="{4C933AD6-21A3-4446-A118-854A7F292CBE}"/>
              </a:ext>
            </a:extLst>
          </p:cNvPr>
          <p:cNvSpPr txBox="1"/>
          <p:nvPr/>
        </p:nvSpPr>
        <p:spPr>
          <a:xfrm rot="18982979">
            <a:off x="9011120" y="2307512"/>
            <a:ext cx="1267634" cy="306796"/>
          </a:xfrm>
          <a:prstGeom prst="rect">
            <a:avLst/>
          </a:prstGeom>
          <a:noFill/>
        </p:spPr>
        <p:txBody>
          <a:bodyPr wrap="square" rtlCol="0">
            <a:spAutoFit/>
          </a:bodyPr>
          <a:lstStyle/>
          <a:p>
            <a:endParaRPr lang="en-US" dirty="0">
              <a:solidFill>
                <a:srgbClr val="FF0000"/>
              </a:solidFill>
            </a:endParaRPr>
          </a:p>
        </p:txBody>
      </p:sp>
    </p:spTree>
    <p:extLst>
      <p:ext uri="{BB962C8B-B14F-4D97-AF65-F5344CB8AC3E}">
        <p14:creationId xmlns:p14="http://schemas.microsoft.com/office/powerpoint/2010/main" val="4056288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605158"/>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a:solidFill>
                  <a:srgbClr val="FFFF00"/>
                </a:solidFill>
                <a:latin typeface="Calibri" panose="020F0502020204030204" pitchFamily="34" charset="0"/>
                <a:cs typeface="Calibri" panose="020F0502020204030204" pitchFamily="34" charset="0"/>
              </a:rPr>
              <a:t>Barnabas Seeing His Brethren</a:t>
            </a:r>
            <a:endParaRPr lang="en-US" sz="4000" b="1" dirty="0">
              <a:solidFill>
                <a:srgbClr val="FFFF00"/>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80998" y="749079"/>
            <a:ext cx="11332723" cy="5925340"/>
          </a:xfrm>
          <a:prstGeom prst="rect">
            <a:avLst/>
          </a:prstGeom>
          <a:noFill/>
        </p:spPr>
        <p:txBody>
          <a:bodyPr wrap="square" rtlCol="0">
            <a:spAutoFit/>
          </a:bodyPr>
          <a:lstStyle/>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Barnabas—His money and his brethren</a:t>
            </a:r>
          </a:p>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Barnabas—Defender of misunderstood brethren</a:t>
            </a:r>
          </a:p>
          <a:p>
            <a:pPr marL="342900" marR="0" indent="-342900" algn="just" rtl="0">
              <a:lnSpc>
                <a:spcPct val="150000"/>
              </a:lnSpc>
              <a:buClr>
                <a:schemeClr val="bg1"/>
              </a:buClr>
              <a:buFont typeface="Arial" panose="020B0604020202020204" pitchFamily="34" charset="0"/>
              <a:buChar char="•"/>
            </a:pPr>
            <a:r>
              <a:rPr lang="en-US" sz="3200" b="1" u="none" strike="noStrike" baseline="0" dirty="0">
                <a:solidFill>
                  <a:schemeClr val="bg1"/>
                </a:solidFill>
                <a:latin typeface="Calibri" panose="020F0502020204030204" pitchFamily="34" charset="0"/>
                <a:cs typeface="Calibri" panose="020F0502020204030204" pitchFamily="34" charset="0"/>
              </a:rPr>
              <a:t>Barnabas—Encourager of the church</a:t>
            </a:r>
          </a:p>
          <a:p>
            <a:pPr marL="342900" indent="-342900" algn="just">
              <a:lnSpc>
                <a:spcPct val="150000"/>
              </a:lnSpc>
              <a:buClr>
                <a:schemeClr val="bg1"/>
              </a:buClr>
              <a:buFont typeface="Arial" panose="020B0604020202020204" pitchFamily="34" charset="0"/>
              <a:buChar char="•"/>
            </a:pPr>
            <a:r>
              <a:rPr lang="en-US" sz="3200" b="1" u="none" strike="noStrike" baseline="0" dirty="0">
                <a:solidFill>
                  <a:schemeClr val="bg1"/>
                </a:solidFill>
                <a:latin typeface="Calibri" panose="020F0502020204030204" pitchFamily="34" charset="0"/>
                <a:cs typeface="Calibri" panose="020F0502020204030204" pitchFamily="34" charset="0"/>
              </a:rPr>
              <a:t>Barnabas—Sees the lost wor</a:t>
            </a:r>
            <a:r>
              <a:rPr lang="en-US" sz="3200" b="1" dirty="0">
                <a:solidFill>
                  <a:schemeClr val="bg1"/>
                </a:solidFill>
                <a:latin typeface="Calibri" panose="020F0502020204030204" pitchFamily="34" charset="0"/>
                <a:cs typeface="Calibri" panose="020F0502020204030204" pitchFamily="34" charset="0"/>
              </a:rPr>
              <a:t>ld and teaches the lost</a:t>
            </a:r>
          </a:p>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Barnabas—Sees talents of others and uses them</a:t>
            </a:r>
          </a:p>
          <a:p>
            <a:pPr marL="342900" marR="0" indent="-342900" algn="just" rtl="0">
              <a:lnSpc>
                <a:spcPct val="150000"/>
              </a:lnSpc>
              <a:buClr>
                <a:schemeClr val="bg1"/>
              </a:buClr>
              <a:buFont typeface="Arial" panose="020B0604020202020204" pitchFamily="34" charset="0"/>
              <a:buChar char="•"/>
            </a:pPr>
            <a:r>
              <a:rPr lang="en-US" sz="3200" b="1" u="none" strike="noStrike" baseline="0" dirty="0">
                <a:solidFill>
                  <a:schemeClr val="bg1"/>
                </a:solidFill>
                <a:latin typeface="Calibri" panose="020F0502020204030204" pitchFamily="34" charset="0"/>
                <a:cs typeface="Calibri" panose="020F0502020204030204" pitchFamily="34" charset="0"/>
              </a:rPr>
              <a:t>Barnabas—Sees the value of young men &amp; uses them</a:t>
            </a:r>
          </a:p>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Barnabas—A messenger for the church</a:t>
            </a:r>
            <a:endParaRPr lang="en-US" sz="3200" b="1" u="none"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Barnabas—Knows how to “take the back seat”</a:t>
            </a:r>
          </a:p>
        </p:txBody>
      </p:sp>
      <p:sp>
        <p:nvSpPr>
          <p:cNvPr id="32" name="TextBox 31">
            <a:extLst>
              <a:ext uri="{FF2B5EF4-FFF2-40B4-BE49-F238E27FC236}">
                <a16:creationId xmlns:a16="http://schemas.microsoft.com/office/drawing/2014/main" id="{4C933AD6-21A3-4446-A118-854A7F292CBE}"/>
              </a:ext>
            </a:extLst>
          </p:cNvPr>
          <p:cNvSpPr txBox="1"/>
          <p:nvPr/>
        </p:nvSpPr>
        <p:spPr>
          <a:xfrm rot="18982979">
            <a:off x="9011120" y="2307512"/>
            <a:ext cx="1267634" cy="306796"/>
          </a:xfrm>
          <a:prstGeom prst="rect">
            <a:avLst/>
          </a:prstGeom>
          <a:noFill/>
        </p:spPr>
        <p:txBody>
          <a:bodyPr wrap="square" rtlCol="0">
            <a:spAutoFit/>
          </a:bodyPr>
          <a:lstStyle/>
          <a:p>
            <a:endParaRPr lang="en-US" dirty="0">
              <a:solidFill>
                <a:srgbClr val="FF0000"/>
              </a:solidFill>
            </a:endParaRPr>
          </a:p>
        </p:txBody>
      </p:sp>
    </p:spTree>
    <p:extLst>
      <p:ext uri="{BB962C8B-B14F-4D97-AF65-F5344CB8AC3E}">
        <p14:creationId xmlns:p14="http://schemas.microsoft.com/office/powerpoint/2010/main" val="1331385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Barnabas—Knows How to “Take the Back Seat”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400454" y="749079"/>
            <a:ext cx="11332723" cy="2499467"/>
          </a:xfrm>
          <a:prstGeom prst="rect">
            <a:avLst/>
          </a:prstGeom>
          <a:noFill/>
        </p:spPr>
        <p:txBody>
          <a:bodyPr wrap="square" rtlCol="0">
            <a:spAutoFit/>
          </a:bodyPr>
          <a:lstStyle/>
          <a:p>
            <a:pPr marR="0" algn="ctr" rtl="0">
              <a:lnSpc>
                <a:spcPct val="150000"/>
              </a:lnSpc>
              <a:buClr>
                <a:schemeClr val="bg1"/>
              </a:buClr>
            </a:pPr>
            <a:r>
              <a:rPr lang="en-US" sz="3600" b="1" dirty="0">
                <a:solidFill>
                  <a:schemeClr val="bg1"/>
                </a:solidFill>
                <a:latin typeface="Calibri" panose="020F0502020204030204" pitchFamily="34" charset="0"/>
                <a:cs typeface="Calibri" panose="020F0502020204030204" pitchFamily="34" charset="0"/>
              </a:rPr>
              <a:t>Acts 11-15</a:t>
            </a:r>
          </a:p>
          <a:p>
            <a:pPr marL="342900" marR="0" indent="-342900" algn="just" rtl="0">
              <a:lnSpc>
                <a:spcPct val="150000"/>
              </a:lnSpc>
              <a:buClr>
                <a:schemeClr val="bg1"/>
              </a:buClr>
              <a:buFont typeface="Arial" panose="020B0604020202020204" pitchFamily="34" charset="0"/>
              <a:buChar char="•"/>
            </a:pPr>
            <a:r>
              <a:rPr lang="en-US" sz="3600" b="1" dirty="0">
                <a:solidFill>
                  <a:schemeClr val="bg1"/>
                </a:solidFill>
                <a:latin typeface="Calibri" panose="020F0502020204030204" pitchFamily="34" charset="0"/>
                <a:cs typeface="Calibri" panose="020F0502020204030204" pitchFamily="34" charset="0"/>
              </a:rPr>
              <a:t>At the first Barnabas and Paul—Seven Times</a:t>
            </a:r>
          </a:p>
          <a:p>
            <a:pPr marL="342900" marR="0" indent="-342900" algn="just" rtl="0">
              <a:lnSpc>
                <a:spcPct val="150000"/>
              </a:lnSpc>
              <a:buClr>
                <a:schemeClr val="bg1"/>
              </a:buClr>
              <a:buFont typeface="Arial" panose="020B0604020202020204" pitchFamily="34" charset="0"/>
              <a:buChar char="•"/>
            </a:pPr>
            <a:r>
              <a:rPr lang="en-US" sz="3600" b="1" dirty="0">
                <a:solidFill>
                  <a:schemeClr val="bg1"/>
                </a:solidFill>
                <a:latin typeface="Calibri" panose="020F0502020204030204" pitchFamily="34" charset="0"/>
                <a:cs typeface="Calibri" panose="020F0502020204030204" pitchFamily="34" charset="0"/>
              </a:rPr>
              <a:t>Then it changes to Paul and Barnabas—Seven Times</a:t>
            </a:r>
          </a:p>
        </p:txBody>
      </p:sp>
      <p:sp>
        <p:nvSpPr>
          <p:cNvPr id="32" name="TextBox 31">
            <a:extLst>
              <a:ext uri="{FF2B5EF4-FFF2-40B4-BE49-F238E27FC236}">
                <a16:creationId xmlns:a16="http://schemas.microsoft.com/office/drawing/2014/main" id="{4C933AD6-21A3-4446-A118-854A7F292CBE}"/>
              </a:ext>
            </a:extLst>
          </p:cNvPr>
          <p:cNvSpPr txBox="1"/>
          <p:nvPr/>
        </p:nvSpPr>
        <p:spPr>
          <a:xfrm rot="18982979">
            <a:off x="9011120" y="2307512"/>
            <a:ext cx="1267634" cy="306796"/>
          </a:xfrm>
          <a:prstGeom prst="rect">
            <a:avLst/>
          </a:prstGeom>
          <a:noFill/>
        </p:spPr>
        <p:txBody>
          <a:bodyPr wrap="square" rtlCol="0">
            <a:spAutoFit/>
          </a:bodyPr>
          <a:lstStyle/>
          <a:p>
            <a:endParaRPr lang="en-US" dirty="0">
              <a:solidFill>
                <a:srgbClr val="FF0000"/>
              </a:solidFill>
            </a:endParaRPr>
          </a:p>
        </p:txBody>
      </p:sp>
    </p:spTree>
    <p:extLst>
      <p:ext uri="{BB962C8B-B14F-4D97-AF65-F5344CB8AC3E}">
        <p14:creationId xmlns:p14="http://schemas.microsoft.com/office/powerpoint/2010/main" val="689191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Text—Acts 4:32-37</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80998" y="749079"/>
            <a:ext cx="11332723" cy="4524315"/>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32  Now the multitude of those who believed were of one heart and one soul; neither did anyone say that any of the things he possessed was his own, but they had all things in common.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33  And with great power the apostles gave witness to the resurrection of the Lord Jesus. And great grace was upon them all.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34  Nor was there anyone among them who lacked; for all who were possessors of lands or houses sold them, and brought the proceeds of the things that were sold,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35  and laid them at the apostles' feet; and they distributed to each as anyone had need.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36  And </a:t>
            </a:r>
            <a:r>
              <a:rPr lang="en-US" sz="2400" b="1" u="none" strike="noStrike" baseline="0" dirty="0" err="1">
                <a:solidFill>
                  <a:schemeClr val="bg1"/>
                </a:solidFill>
                <a:latin typeface="Calibri" panose="020F0502020204030204" pitchFamily="34" charset="0"/>
                <a:cs typeface="Calibri" panose="020F0502020204030204" pitchFamily="34" charset="0"/>
              </a:rPr>
              <a:t>Joses</a:t>
            </a:r>
            <a:r>
              <a:rPr lang="en-US" sz="2400" b="1" u="none" strike="noStrike" baseline="0" dirty="0">
                <a:solidFill>
                  <a:schemeClr val="bg1"/>
                </a:solidFill>
                <a:latin typeface="Calibri" panose="020F0502020204030204" pitchFamily="34" charset="0"/>
                <a:cs typeface="Calibri" panose="020F0502020204030204" pitchFamily="34" charset="0"/>
              </a:rPr>
              <a:t>, who was also named Barnabas by the apostles (which is translated Son of Encouragement), a Levite of the country of Cyprus, </a:t>
            </a:r>
          </a:p>
          <a:p>
            <a:pPr marR="0" algn="just" rtl="0"/>
            <a:r>
              <a:rPr lang="en-US" sz="2400" b="1" i="0" u="none" strike="noStrike" baseline="0" dirty="0">
                <a:solidFill>
                  <a:schemeClr val="bg1"/>
                </a:solidFill>
                <a:latin typeface="Calibri" panose="020F0502020204030204" pitchFamily="34" charset="0"/>
                <a:cs typeface="Calibri" panose="020F0502020204030204" pitchFamily="34" charset="0"/>
              </a:rPr>
              <a:t>  37  having land, sold </a:t>
            </a:r>
            <a:r>
              <a:rPr lang="en-US" sz="2400" b="1" i="1" u="none" strike="noStrike" baseline="0" dirty="0">
                <a:solidFill>
                  <a:schemeClr val="bg1"/>
                </a:solidFill>
                <a:latin typeface="Calibri" panose="020F0502020204030204" pitchFamily="34" charset="0"/>
                <a:cs typeface="Calibri" panose="020F0502020204030204" pitchFamily="34" charset="0"/>
              </a:rPr>
              <a:t>it,</a:t>
            </a:r>
            <a:r>
              <a:rPr lang="en-US" sz="2400" b="1" i="0" u="none" strike="noStrike" baseline="0" dirty="0">
                <a:solidFill>
                  <a:schemeClr val="bg1"/>
                </a:solidFill>
                <a:latin typeface="Calibri" panose="020F0502020204030204" pitchFamily="34" charset="0"/>
                <a:cs typeface="Calibri" panose="020F0502020204030204" pitchFamily="34" charset="0"/>
              </a:rPr>
              <a:t> and brought the money and laid </a:t>
            </a:r>
            <a:r>
              <a:rPr lang="en-US" sz="2400" b="1" i="1" u="none" strike="noStrike" baseline="0" dirty="0">
                <a:solidFill>
                  <a:schemeClr val="bg1"/>
                </a:solidFill>
                <a:latin typeface="Calibri" panose="020F0502020204030204" pitchFamily="34" charset="0"/>
                <a:cs typeface="Calibri" panose="020F0502020204030204" pitchFamily="34" charset="0"/>
              </a:rPr>
              <a:t>it</a:t>
            </a:r>
            <a:r>
              <a:rPr lang="en-US" sz="2400" b="1" i="0" u="none" strike="noStrike" baseline="0" dirty="0">
                <a:solidFill>
                  <a:schemeClr val="bg1"/>
                </a:solidFill>
                <a:latin typeface="Calibri" panose="020F0502020204030204" pitchFamily="34" charset="0"/>
                <a:cs typeface="Calibri" panose="020F0502020204030204" pitchFamily="34" charset="0"/>
              </a:rPr>
              <a:t> at the apostles' feet. </a:t>
            </a:r>
          </a:p>
        </p:txBody>
      </p:sp>
      <p:sp>
        <p:nvSpPr>
          <p:cNvPr id="32" name="TextBox 31">
            <a:extLst>
              <a:ext uri="{FF2B5EF4-FFF2-40B4-BE49-F238E27FC236}">
                <a16:creationId xmlns:a16="http://schemas.microsoft.com/office/drawing/2014/main" id="{4C933AD6-21A3-4446-A118-854A7F292CBE}"/>
              </a:ext>
            </a:extLst>
          </p:cNvPr>
          <p:cNvSpPr txBox="1"/>
          <p:nvPr/>
        </p:nvSpPr>
        <p:spPr>
          <a:xfrm rot="18982979">
            <a:off x="9011120" y="2307512"/>
            <a:ext cx="1267634" cy="306796"/>
          </a:xfrm>
          <a:prstGeom prst="rect">
            <a:avLst/>
          </a:prstGeom>
          <a:noFill/>
        </p:spPr>
        <p:txBody>
          <a:bodyPr wrap="square" rtlCol="0">
            <a:spAutoFit/>
          </a:bodyPr>
          <a:lstStyle/>
          <a:p>
            <a:endParaRPr lang="en-US" dirty="0">
              <a:solidFill>
                <a:srgbClr val="FF0000"/>
              </a:solidFill>
            </a:endParaRPr>
          </a:p>
        </p:txBody>
      </p:sp>
    </p:spTree>
    <p:extLst>
      <p:ext uri="{BB962C8B-B14F-4D97-AF65-F5344CB8AC3E}">
        <p14:creationId xmlns:p14="http://schemas.microsoft.com/office/powerpoint/2010/main" val="13930052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509284" y="299702"/>
            <a:ext cx="9377916"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Becoming a Servant in the Church</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a:t>
            </a:r>
            <a:r>
              <a:rPr lang="en-US" sz="3200" i="1" dirty="0">
                <a:solidFill>
                  <a:srgbClr val="FFFF00"/>
                </a:solidFill>
              </a:rPr>
              <a:t>Flock—Hi</a:t>
            </a:r>
            <a:r>
              <a:rPr lang="en-US" sz="3200" b="1" i="1" dirty="0">
                <a:solidFill>
                  <a:srgbClr val="FFFF00"/>
                </a:solidFill>
              </a:rPr>
              <a:t>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3291151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Today’s Lesson</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80998" y="749079"/>
            <a:ext cx="11332723" cy="3330464"/>
          </a:xfrm>
          <a:prstGeom prst="rect">
            <a:avLst/>
          </a:prstGeom>
          <a:noFill/>
        </p:spPr>
        <p:txBody>
          <a:bodyPr wrap="square" rtlCol="0">
            <a:spAutoFit/>
          </a:bodyPr>
          <a:lstStyle/>
          <a:p>
            <a:pPr marL="342900" marR="0" indent="-342900" algn="just" rtl="0">
              <a:lnSpc>
                <a:spcPct val="150000"/>
              </a:lnSpc>
              <a:buClr>
                <a:schemeClr val="bg1"/>
              </a:buClr>
              <a:buFont typeface="Arial" panose="020B0604020202020204" pitchFamily="34" charset="0"/>
              <a:buChar char="•"/>
            </a:pPr>
            <a:r>
              <a:rPr lang="en-US" sz="3600" b="1" u="none" strike="noStrike" baseline="0" dirty="0">
                <a:solidFill>
                  <a:schemeClr val="bg1"/>
                </a:solidFill>
                <a:latin typeface="Calibri" panose="020F0502020204030204" pitchFamily="34" charset="0"/>
                <a:cs typeface="Calibri" panose="020F0502020204030204" pitchFamily="34" charset="0"/>
              </a:rPr>
              <a:t>This Month’s Emphasis—See My Brethren as God Does</a:t>
            </a:r>
          </a:p>
          <a:p>
            <a:pPr marL="342900" marR="0" indent="-342900" algn="just" rtl="0">
              <a:lnSpc>
                <a:spcPct val="150000"/>
              </a:lnSpc>
              <a:buClr>
                <a:schemeClr val="bg1"/>
              </a:buClr>
              <a:buFont typeface="Arial" panose="020B0604020202020204" pitchFamily="34" charset="0"/>
              <a:buChar char="•"/>
            </a:pPr>
            <a:r>
              <a:rPr lang="en-US" sz="3600" b="1" dirty="0">
                <a:solidFill>
                  <a:schemeClr val="bg1"/>
                </a:solidFill>
                <a:latin typeface="Calibri" panose="020F0502020204030204" pitchFamily="34" charset="0"/>
                <a:cs typeface="Calibri" panose="020F0502020204030204" pitchFamily="34" charset="0"/>
              </a:rPr>
              <a:t>“I’d rather see a sermon, than hear one any day . . .”</a:t>
            </a:r>
          </a:p>
          <a:p>
            <a:pPr marL="342900" marR="0" indent="-342900" algn="just" rtl="0">
              <a:lnSpc>
                <a:spcPct val="150000"/>
              </a:lnSpc>
              <a:buClr>
                <a:schemeClr val="bg1"/>
              </a:buClr>
              <a:buFont typeface="Arial" panose="020B0604020202020204" pitchFamily="34" charset="0"/>
              <a:buChar char="•"/>
            </a:pPr>
            <a:r>
              <a:rPr lang="en-US" sz="3600" b="1" dirty="0">
                <a:solidFill>
                  <a:schemeClr val="bg1"/>
                </a:solidFill>
                <a:latin typeface="Calibri" panose="020F0502020204030204" pitchFamily="34" charset="0"/>
                <a:cs typeface="Calibri" panose="020F0502020204030204" pitchFamily="34" charset="0"/>
              </a:rPr>
              <a:t>Many Bible examples, but one of the best—Barnabas</a:t>
            </a:r>
          </a:p>
          <a:p>
            <a:pPr marL="342900" marR="0" indent="-342900" algn="just" rtl="0">
              <a:lnSpc>
                <a:spcPct val="150000"/>
              </a:lnSpc>
              <a:buClr>
                <a:schemeClr val="bg1"/>
              </a:buClr>
              <a:buFont typeface="Arial" panose="020B0604020202020204" pitchFamily="34" charset="0"/>
              <a:buChar char="•"/>
            </a:pPr>
            <a:r>
              <a:rPr lang="en-US" sz="3600" b="1" dirty="0">
                <a:solidFill>
                  <a:schemeClr val="bg1"/>
                </a:solidFill>
                <a:latin typeface="Calibri" panose="020F0502020204030204" pitchFamily="34" charset="0"/>
                <a:cs typeface="Calibri" panose="020F0502020204030204" pitchFamily="34" charset="0"/>
              </a:rPr>
              <a:t>Qualities of this great man in God’s kingdom</a:t>
            </a:r>
          </a:p>
        </p:txBody>
      </p:sp>
    </p:spTree>
    <p:extLst>
      <p:ext uri="{BB962C8B-B14F-4D97-AF65-F5344CB8AC3E}">
        <p14:creationId xmlns:p14="http://schemas.microsoft.com/office/powerpoint/2010/main" val="444655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a:solidFill>
                  <a:srgbClr val="FFFF00"/>
                </a:solidFill>
                <a:latin typeface="Calibri" panose="020F0502020204030204" pitchFamily="34" charset="0"/>
                <a:cs typeface="Calibri" panose="020F0502020204030204" pitchFamily="34" charset="0"/>
              </a:rPr>
              <a:t>Barnabas Seeing His Brethren</a:t>
            </a:r>
            <a:endParaRPr lang="en-US" sz="4000" b="1" dirty="0">
              <a:solidFill>
                <a:srgbClr val="FFFF00"/>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80998" y="749079"/>
            <a:ext cx="11332723" cy="754694"/>
          </a:xfrm>
          <a:prstGeom prst="rect">
            <a:avLst/>
          </a:prstGeom>
          <a:noFill/>
        </p:spPr>
        <p:txBody>
          <a:bodyPr wrap="square" rtlCol="0">
            <a:spAutoFit/>
          </a:bodyPr>
          <a:lstStyle/>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Barnabas—his money and his brethren</a:t>
            </a:r>
          </a:p>
        </p:txBody>
      </p:sp>
      <p:sp>
        <p:nvSpPr>
          <p:cNvPr id="32" name="TextBox 31">
            <a:extLst>
              <a:ext uri="{FF2B5EF4-FFF2-40B4-BE49-F238E27FC236}">
                <a16:creationId xmlns:a16="http://schemas.microsoft.com/office/drawing/2014/main" id="{4C933AD6-21A3-4446-A118-854A7F292CBE}"/>
              </a:ext>
            </a:extLst>
          </p:cNvPr>
          <p:cNvSpPr txBox="1"/>
          <p:nvPr/>
        </p:nvSpPr>
        <p:spPr>
          <a:xfrm rot="18982979">
            <a:off x="9011120" y="2307512"/>
            <a:ext cx="1267634" cy="306796"/>
          </a:xfrm>
          <a:prstGeom prst="rect">
            <a:avLst/>
          </a:prstGeom>
          <a:noFill/>
        </p:spPr>
        <p:txBody>
          <a:bodyPr wrap="square" rtlCol="0">
            <a:spAutoFit/>
          </a:bodyPr>
          <a:lstStyle/>
          <a:p>
            <a:endParaRPr lang="en-US" dirty="0">
              <a:solidFill>
                <a:srgbClr val="FF0000"/>
              </a:solidFill>
            </a:endParaRPr>
          </a:p>
        </p:txBody>
      </p:sp>
    </p:spTree>
    <p:extLst>
      <p:ext uri="{BB962C8B-B14F-4D97-AF65-F5344CB8AC3E}">
        <p14:creationId xmlns:p14="http://schemas.microsoft.com/office/powerpoint/2010/main" val="449820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Barnabas—His Money and His Brethren</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80998" y="749079"/>
            <a:ext cx="11332723" cy="2708434"/>
          </a:xfrm>
          <a:prstGeom prst="rect">
            <a:avLst/>
          </a:prstGeom>
          <a:noFill/>
        </p:spPr>
        <p:txBody>
          <a:bodyPr wrap="square" rtlCol="0">
            <a:spAutoFit/>
          </a:bodyPr>
          <a:lstStyle/>
          <a:p>
            <a:pPr marR="0" algn="ctr" rtl="0">
              <a:lnSpc>
                <a:spcPct val="150000"/>
              </a:lnSpc>
              <a:buClr>
                <a:schemeClr val="bg1"/>
              </a:buClr>
            </a:pPr>
            <a:r>
              <a:rPr lang="en-US" sz="3600" b="1" dirty="0">
                <a:solidFill>
                  <a:schemeClr val="bg1"/>
                </a:solidFill>
                <a:latin typeface="Calibri" panose="020F0502020204030204" pitchFamily="34" charset="0"/>
                <a:cs typeface="Calibri" panose="020F0502020204030204" pitchFamily="34" charset="0"/>
              </a:rPr>
              <a:t>Acts 4:32-37</a:t>
            </a:r>
          </a:p>
          <a:p>
            <a:pPr marR="0" algn="just" rtl="0"/>
            <a:r>
              <a:rPr lang="en-US" sz="32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36  And </a:t>
            </a:r>
            <a:r>
              <a:rPr lang="en-US" sz="2800" b="1" u="none" strike="noStrike" baseline="0" dirty="0" err="1">
                <a:solidFill>
                  <a:schemeClr val="bg1"/>
                </a:solidFill>
                <a:latin typeface="Calibri" panose="020F0502020204030204" pitchFamily="34" charset="0"/>
                <a:cs typeface="Calibri" panose="020F0502020204030204" pitchFamily="34" charset="0"/>
              </a:rPr>
              <a:t>Joses</a:t>
            </a:r>
            <a:r>
              <a:rPr lang="en-US" sz="2800" b="1" u="none" strike="noStrike" baseline="0" dirty="0">
                <a:solidFill>
                  <a:schemeClr val="bg1"/>
                </a:solidFill>
                <a:latin typeface="Calibri" panose="020F0502020204030204" pitchFamily="34" charset="0"/>
                <a:cs typeface="Calibri" panose="020F0502020204030204" pitchFamily="34" charset="0"/>
              </a:rPr>
              <a:t>, who was also named Barnabas by the apostles (which is translated Son of Encouragement), a Levite of the country of Cyprus, </a:t>
            </a:r>
          </a:p>
          <a:p>
            <a:pPr marR="0" algn="just" rtl="0"/>
            <a:r>
              <a:rPr lang="en-US" sz="2800" b="1" i="0" u="none" strike="noStrike" baseline="0" dirty="0">
                <a:solidFill>
                  <a:schemeClr val="bg1"/>
                </a:solidFill>
                <a:latin typeface="Calibri" panose="020F0502020204030204" pitchFamily="34" charset="0"/>
                <a:cs typeface="Calibri" panose="020F0502020204030204" pitchFamily="34" charset="0"/>
              </a:rPr>
              <a:t>  37  having land, sold </a:t>
            </a:r>
            <a:r>
              <a:rPr lang="en-US" sz="2800" b="1" i="1" u="none" strike="noStrike" baseline="0" dirty="0">
                <a:solidFill>
                  <a:schemeClr val="bg1"/>
                </a:solidFill>
                <a:latin typeface="Calibri" panose="020F0502020204030204" pitchFamily="34" charset="0"/>
                <a:cs typeface="Calibri" panose="020F0502020204030204" pitchFamily="34" charset="0"/>
              </a:rPr>
              <a:t>it,</a:t>
            </a:r>
            <a:r>
              <a:rPr lang="en-US" sz="2800" b="1" i="0" u="none" strike="noStrike" baseline="0" dirty="0">
                <a:solidFill>
                  <a:schemeClr val="bg1"/>
                </a:solidFill>
                <a:latin typeface="Calibri" panose="020F0502020204030204" pitchFamily="34" charset="0"/>
                <a:cs typeface="Calibri" panose="020F0502020204030204" pitchFamily="34" charset="0"/>
              </a:rPr>
              <a:t> and brought the money and laid </a:t>
            </a:r>
            <a:r>
              <a:rPr lang="en-US" sz="2800" b="1" i="1" u="none" strike="noStrike" baseline="0" dirty="0">
                <a:solidFill>
                  <a:schemeClr val="bg1"/>
                </a:solidFill>
                <a:latin typeface="Calibri" panose="020F0502020204030204" pitchFamily="34" charset="0"/>
                <a:cs typeface="Calibri" panose="020F0502020204030204" pitchFamily="34" charset="0"/>
              </a:rPr>
              <a:t>it</a:t>
            </a:r>
            <a:r>
              <a:rPr lang="en-US" sz="2800" b="1" i="0" u="none" strike="noStrike" baseline="0" dirty="0">
                <a:solidFill>
                  <a:schemeClr val="bg1"/>
                </a:solidFill>
                <a:latin typeface="Calibri" panose="020F0502020204030204" pitchFamily="34" charset="0"/>
                <a:cs typeface="Calibri" panose="020F0502020204030204" pitchFamily="34" charset="0"/>
              </a:rPr>
              <a:t> at the apostles' feet. </a:t>
            </a:r>
            <a:endParaRPr lang="en-US" sz="2800" b="1" dirty="0">
              <a:solidFill>
                <a:schemeClr val="bg1"/>
              </a:solidFill>
              <a:latin typeface="Calibri" panose="020F0502020204030204" pitchFamily="34" charset="0"/>
              <a:cs typeface="Calibri" panose="020F0502020204030204" pitchFamily="34" charset="0"/>
            </a:endParaRPr>
          </a:p>
        </p:txBody>
      </p:sp>
      <p:sp>
        <p:nvSpPr>
          <p:cNvPr id="32" name="TextBox 31">
            <a:extLst>
              <a:ext uri="{FF2B5EF4-FFF2-40B4-BE49-F238E27FC236}">
                <a16:creationId xmlns:a16="http://schemas.microsoft.com/office/drawing/2014/main" id="{4C933AD6-21A3-4446-A118-854A7F292CBE}"/>
              </a:ext>
            </a:extLst>
          </p:cNvPr>
          <p:cNvSpPr txBox="1"/>
          <p:nvPr/>
        </p:nvSpPr>
        <p:spPr>
          <a:xfrm rot="18982979">
            <a:off x="9011120" y="2307512"/>
            <a:ext cx="1267634" cy="306796"/>
          </a:xfrm>
          <a:prstGeom prst="rect">
            <a:avLst/>
          </a:prstGeom>
          <a:noFill/>
        </p:spPr>
        <p:txBody>
          <a:bodyPr wrap="square" rtlCol="0">
            <a:spAutoFit/>
          </a:bodyPr>
          <a:lstStyle/>
          <a:p>
            <a:endParaRPr lang="en-US" dirty="0">
              <a:solidFill>
                <a:srgbClr val="FF0000"/>
              </a:solidFill>
            </a:endParaRPr>
          </a:p>
        </p:txBody>
      </p:sp>
    </p:spTree>
    <p:extLst>
      <p:ext uri="{BB962C8B-B14F-4D97-AF65-F5344CB8AC3E}">
        <p14:creationId xmlns:p14="http://schemas.microsoft.com/office/powerpoint/2010/main" val="904780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a:solidFill>
                  <a:srgbClr val="FFFF00"/>
                </a:solidFill>
                <a:latin typeface="Calibri" panose="020F0502020204030204" pitchFamily="34" charset="0"/>
                <a:cs typeface="Calibri" panose="020F0502020204030204" pitchFamily="34" charset="0"/>
              </a:rPr>
              <a:t>Barnabas Seeing His Brethren</a:t>
            </a:r>
            <a:endParaRPr lang="en-US" sz="4000" b="1" dirty="0">
              <a:solidFill>
                <a:srgbClr val="FFFF00"/>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80998" y="749079"/>
            <a:ext cx="11332723" cy="1493358"/>
          </a:xfrm>
          <a:prstGeom prst="rect">
            <a:avLst/>
          </a:prstGeom>
          <a:noFill/>
        </p:spPr>
        <p:txBody>
          <a:bodyPr wrap="square" rtlCol="0">
            <a:spAutoFit/>
          </a:bodyPr>
          <a:lstStyle/>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Barnabas—His money and his brethren</a:t>
            </a:r>
          </a:p>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Barnabas—Defender of misunderstood brethren</a:t>
            </a:r>
          </a:p>
        </p:txBody>
      </p:sp>
      <p:sp>
        <p:nvSpPr>
          <p:cNvPr id="32" name="TextBox 31">
            <a:extLst>
              <a:ext uri="{FF2B5EF4-FFF2-40B4-BE49-F238E27FC236}">
                <a16:creationId xmlns:a16="http://schemas.microsoft.com/office/drawing/2014/main" id="{4C933AD6-21A3-4446-A118-854A7F292CBE}"/>
              </a:ext>
            </a:extLst>
          </p:cNvPr>
          <p:cNvSpPr txBox="1"/>
          <p:nvPr/>
        </p:nvSpPr>
        <p:spPr>
          <a:xfrm rot="18982979">
            <a:off x="9011120" y="2307512"/>
            <a:ext cx="1267634" cy="306796"/>
          </a:xfrm>
          <a:prstGeom prst="rect">
            <a:avLst/>
          </a:prstGeom>
          <a:noFill/>
        </p:spPr>
        <p:txBody>
          <a:bodyPr wrap="square" rtlCol="0">
            <a:spAutoFit/>
          </a:bodyPr>
          <a:lstStyle/>
          <a:p>
            <a:endParaRPr lang="en-US" dirty="0">
              <a:solidFill>
                <a:srgbClr val="FF0000"/>
              </a:solidFill>
            </a:endParaRPr>
          </a:p>
        </p:txBody>
      </p:sp>
    </p:spTree>
    <p:extLst>
      <p:ext uri="{BB962C8B-B14F-4D97-AF65-F5344CB8AC3E}">
        <p14:creationId xmlns:p14="http://schemas.microsoft.com/office/powerpoint/2010/main" val="780413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Barnabas—Defender of Misunderstood Brethren</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80998" y="749079"/>
            <a:ext cx="11332723" cy="5663089"/>
          </a:xfrm>
          <a:prstGeom prst="rect">
            <a:avLst/>
          </a:prstGeom>
          <a:noFill/>
        </p:spPr>
        <p:txBody>
          <a:bodyPr wrap="square" rtlCol="0">
            <a:spAutoFit/>
          </a:bodyPr>
          <a:lstStyle/>
          <a:p>
            <a:pPr marR="0" algn="ctr" rtl="0">
              <a:lnSpc>
                <a:spcPct val="150000"/>
              </a:lnSpc>
              <a:buClr>
                <a:schemeClr val="bg1"/>
              </a:buClr>
            </a:pPr>
            <a:r>
              <a:rPr lang="en-US" sz="3600" b="1" dirty="0">
                <a:solidFill>
                  <a:schemeClr val="bg1"/>
                </a:solidFill>
                <a:latin typeface="Calibri" panose="020F0502020204030204" pitchFamily="34" charset="0"/>
                <a:cs typeface="Calibri" panose="020F0502020204030204" pitchFamily="34" charset="0"/>
              </a:rPr>
              <a:t>Acts 9:26-30</a:t>
            </a:r>
          </a:p>
          <a:p>
            <a:pPr marR="0" algn="just" rtl="0"/>
            <a:r>
              <a:rPr lang="en-US" sz="2800" b="1" u="none" strike="noStrike" baseline="0" dirty="0">
                <a:solidFill>
                  <a:schemeClr val="bg1"/>
                </a:solidFill>
                <a:latin typeface="Calibri" panose="020F0502020204030204" pitchFamily="34" charset="0"/>
                <a:cs typeface="Calibri" panose="020F0502020204030204" pitchFamily="34" charset="0"/>
              </a:rPr>
              <a:t>  26  And when Saul had come to Jerusalem, he tried to join the disciples; but they were all afraid of him, and did not believe that he was a disciple. </a:t>
            </a:r>
          </a:p>
          <a:p>
            <a:pPr marR="0" algn="just" rtl="0"/>
            <a:r>
              <a:rPr lang="en-US" sz="2800" b="1" u="none" strike="noStrike" baseline="0" dirty="0">
                <a:solidFill>
                  <a:schemeClr val="bg1"/>
                </a:solidFill>
                <a:latin typeface="Calibri" panose="020F0502020204030204" pitchFamily="34" charset="0"/>
                <a:cs typeface="Calibri" panose="020F0502020204030204" pitchFamily="34" charset="0"/>
              </a:rPr>
              <a:t>  27 But Barnabas took him and brought him to the apostles. And he declared to them how he had seen the Lord on the road, and that He had spoken to him, and how he had preached boldly at Damascus in the name of Jesus. </a:t>
            </a:r>
          </a:p>
          <a:p>
            <a:pPr marR="0" algn="just" rtl="0"/>
            <a:r>
              <a:rPr lang="en-US" sz="2800" b="1" u="none" strike="noStrike" baseline="0" dirty="0">
                <a:solidFill>
                  <a:schemeClr val="bg1"/>
                </a:solidFill>
                <a:latin typeface="Calibri" panose="020F0502020204030204" pitchFamily="34" charset="0"/>
                <a:cs typeface="Calibri" panose="020F0502020204030204" pitchFamily="34" charset="0"/>
              </a:rPr>
              <a:t>  28  So he was with them at Jerusalem, coming in and going out. </a:t>
            </a:r>
          </a:p>
          <a:p>
            <a:pPr marR="0" algn="just" rtl="0"/>
            <a:r>
              <a:rPr lang="en-US" sz="2800" b="1" u="none" strike="noStrike" baseline="0" dirty="0">
                <a:solidFill>
                  <a:schemeClr val="bg1"/>
                </a:solidFill>
                <a:latin typeface="Calibri" panose="020F0502020204030204" pitchFamily="34" charset="0"/>
                <a:cs typeface="Calibri" panose="020F0502020204030204" pitchFamily="34" charset="0"/>
              </a:rPr>
              <a:t>  29  And he spoke boldly in the name of the Lord Jesus and disputed against the Hellenists, but they attempted to kill him. </a:t>
            </a:r>
          </a:p>
          <a:p>
            <a:pPr marR="0" algn="just" rtl="0"/>
            <a:r>
              <a:rPr lang="en-US" sz="2800" b="1" u="none" strike="noStrike" baseline="0" dirty="0">
                <a:solidFill>
                  <a:schemeClr val="bg1"/>
                </a:solidFill>
                <a:latin typeface="Calibri" panose="020F0502020204030204" pitchFamily="34" charset="0"/>
                <a:cs typeface="Calibri" panose="020F0502020204030204" pitchFamily="34" charset="0"/>
              </a:rPr>
              <a:t>  30  When the brethren found out, they brought him down to Caesarea and sent him out to Tarsus. </a:t>
            </a:r>
            <a:endParaRPr lang="en-US" sz="28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881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605158"/>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a:solidFill>
                  <a:srgbClr val="FFFF00"/>
                </a:solidFill>
                <a:latin typeface="Calibri" panose="020F0502020204030204" pitchFamily="34" charset="0"/>
                <a:cs typeface="Calibri" panose="020F0502020204030204" pitchFamily="34" charset="0"/>
              </a:rPr>
              <a:t>Barnabas Seeing His Brethren</a:t>
            </a:r>
            <a:endParaRPr lang="en-US" sz="4000" b="1" dirty="0">
              <a:solidFill>
                <a:srgbClr val="FFFF00"/>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80998" y="749079"/>
            <a:ext cx="11332723" cy="2232021"/>
          </a:xfrm>
          <a:prstGeom prst="rect">
            <a:avLst/>
          </a:prstGeom>
          <a:noFill/>
        </p:spPr>
        <p:txBody>
          <a:bodyPr wrap="square" rtlCol="0">
            <a:spAutoFit/>
          </a:bodyPr>
          <a:lstStyle/>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Barnabas—His money and his brethren</a:t>
            </a:r>
          </a:p>
          <a:p>
            <a:pPr marL="342900" marR="0" indent="-342900" algn="just" rtl="0">
              <a:lnSpc>
                <a:spcPct val="150000"/>
              </a:lnSpc>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Barnabas—Defender of misunderstood brethren</a:t>
            </a:r>
          </a:p>
          <a:p>
            <a:pPr marL="342900" marR="0" indent="-342900" algn="just" rtl="0">
              <a:lnSpc>
                <a:spcPct val="150000"/>
              </a:lnSpc>
              <a:buClr>
                <a:schemeClr val="bg1"/>
              </a:buClr>
              <a:buFont typeface="Arial" panose="020B0604020202020204" pitchFamily="34" charset="0"/>
              <a:buChar char="•"/>
            </a:pPr>
            <a:r>
              <a:rPr lang="en-US" sz="3200" b="1" u="none" strike="noStrike" baseline="0" dirty="0">
                <a:solidFill>
                  <a:schemeClr val="bg1"/>
                </a:solidFill>
                <a:latin typeface="Calibri" panose="020F0502020204030204" pitchFamily="34" charset="0"/>
                <a:cs typeface="Calibri" panose="020F0502020204030204" pitchFamily="34" charset="0"/>
              </a:rPr>
              <a:t>Barnabas—Encourager of the church</a:t>
            </a:r>
            <a:endParaRPr lang="en-US" sz="3200" b="1" dirty="0">
              <a:solidFill>
                <a:schemeClr val="bg1"/>
              </a:solidFill>
              <a:latin typeface="Calibri" panose="020F0502020204030204" pitchFamily="34" charset="0"/>
              <a:cs typeface="Calibri" panose="020F0502020204030204" pitchFamily="34" charset="0"/>
            </a:endParaRPr>
          </a:p>
        </p:txBody>
      </p:sp>
      <p:sp>
        <p:nvSpPr>
          <p:cNvPr id="32" name="TextBox 31">
            <a:extLst>
              <a:ext uri="{FF2B5EF4-FFF2-40B4-BE49-F238E27FC236}">
                <a16:creationId xmlns:a16="http://schemas.microsoft.com/office/drawing/2014/main" id="{4C933AD6-21A3-4446-A118-854A7F292CBE}"/>
              </a:ext>
            </a:extLst>
          </p:cNvPr>
          <p:cNvSpPr txBox="1"/>
          <p:nvPr/>
        </p:nvSpPr>
        <p:spPr>
          <a:xfrm rot="18982979">
            <a:off x="9011120" y="2307512"/>
            <a:ext cx="1267634" cy="306796"/>
          </a:xfrm>
          <a:prstGeom prst="rect">
            <a:avLst/>
          </a:prstGeom>
          <a:noFill/>
        </p:spPr>
        <p:txBody>
          <a:bodyPr wrap="square" rtlCol="0">
            <a:spAutoFit/>
          </a:bodyPr>
          <a:lstStyle/>
          <a:p>
            <a:endParaRPr lang="en-US" dirty="0">
              <a:solidFill>
                <a:srgbClr val="FF0000"/>
              </a:solidFill>
            </a:endParaRPr>
          </a:p>
        </p:txBody>
      </p:sp>
    </p:spTree>
    <p:extLst>
      <p:ext uri="{BB962C8B-B14F-4D97-AF65-F5344CB8AC3E}">
        <p14:creationId xmlns:p14="http://schemas.microsoft.com/office/powerpoint/2010/main" val="83854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Barnabas—Encourager of the Church</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80998" y="749079"/>
            <a:ext cx="11332723" cy="5663089"/>
          </a:xfrm>
          <a:prstGeom prst="rect">
            <a:avLst/>
          </a:prstGeom>
          <a:noFill/>
        </p:spPr>
        <p:txBody>
          <a:bodyPr wrap="square" rtlCol="0">
            <a:spAutoFit/>
          </a:bodyPr>
          <a:lstStyle/>
          <a:p>
            <a:pPr marR="0" algn="ctr" rtl="0">
              <a:lnSpc>
                <a:spcPct val="150000"/>
              </a:lnSpc>
              <a:buClr>
                <a:schemeClr val="bg1"/>
              </a:buClr>
            </a:pPr>
            <a:r>
              <a:rPr lang="en-US" sz="3600" b="1" dirty="0">
                <a:solidFill>
                  <a:schemeClr val="bg1"/>
                </a:solidFill>
                <a:latin typeface="Calibri" panose="020F0502020204030204" pitchFamily="34" charset="0"/>
                <a:cs typeface="Calibri" panose="020F0502020204030204" pitchFamily="34" charset="0"/>
              </a:rPr>
              <a:t>Acts 11:22-23</a:t>
            </a:r>
          </a:p>
          <a:p>
            <a:pPr marR="0" algn="just" rtl="0"/>
            <a:r>
              <a:rPr lang="en-US" sz="2800" b="1" i="0" u="none" strike="noStrike" baseline="0" dirty="0">
                <a:solidFill>
                  <a:schemeClr val="bg1"/>
                </a:solidFill>
                <a:latin typeface="Calibri" panose="020F0502020204030204" pitchFamily="34" charset="0"/>
                <a:cs typeface="Calibri" panose="020F0502020204030204" pitchFamily="34" charset="0"/>
              </a:rPr>
              <a:t>  22  Then news of these things came to the ears of the church in Jerusalem, and they sent out Barnabas to go as far as Antioch. </a:t>
            </a:r>
            <a:endParaRPr lang="en-US" sz="2800" b="1" i="0" u="none" strike="noStrike" baseline="0" dirty="0">
              <a:solidFill>
                <a:schemeClr val="tx1">
                  <a:lumMod val="65000"/>
                  <a:lumOff val="35000"/>
                </a:schemeClr>
              </a:solidFill>
              <a:latin typeface="Calibri" panose="020F0502020204030204" pitchFamily="34" charset="0"/>
              <a:cs typeface="Calibri" panose="020F0502020204030204" pitchFamily="34" charset="0"/>
            </a:endParaRPr>
          </a:p>
          <a:p>
            <a:pPr marR="0" algn="just" rtl="0"/>
            <a:r>
              <a:rPr lang="en-US" sz="2800" b="1" i="0" u="none" strike="noStrike" baseline="0" dirty="0">
                <a:solidFill>
                  <a:schemeClr val="bg1"/>
                </a:solidFill>
                <a:latin typeface="Calibri" panose="020F0502020204030204" pitchFamily="34" charset="0"/>
                <a:cs typeface="Calibri" panose="020F0502020204030204" pitchFamily="34" charset="0"/>
              </a:rPr>
              <a:t>  23  When he came and had seen the grace of God, he was glad, and encouraged them all that with purpose of heart they should continue with the Lord. </a:t>
            </a:r>
          </a:p>
          <a:p>
            <a:pPr marR="0" algn="just" rtl="0"/>
            <a:r>
              <a:rPr lang="en-US" sz="2800" b="1" i="0" u="none" strike="noStrike" baseline="0" dirty="0">
                <a:solidFill>
                  <a:schemeClr val="tx1">
                    <a:lumMod val="65000"/>
                    <a:lumOff val="35000"/>
                  </a:schemeClr>
                </a:solidFill>
                <a:latin typeface="Calibri" panose="020F0502020204030204" pitchFamily="34" charset="0"/>
                <a:cs typeface="Calibri" panose="020F0502020204030204" pitchFamily="34" charset="0"/>
              </a:rPr>
              <a:t>  24  For he was a good man, full of the Holy Spirit and of faith. And a great many people were added to the Lord. </a:t>
            </a:r>
          </a:p>
          <a:p>
            <a:pPr marR="0" algn="just" rtl="0"/>
            <a:r>
              <a:rPr lang="en-US" sz="2800" b="1" i="0" u="none" strike="noStrike" baseline="0" dirty="0">
                <a:solidFill>
                  <a:schemeClr val="tx1">
                    <a:lumMod val="65000"/>
                    <a:lumOff val="35000"/>
                  </a:schemeClr>
                </a:solidFill>
                <a:latin typeface="Calibri" panose="020F0502020204030204" pitchFamily="34" charset="0"/>
                <a:cs typeface="Calibri" panose="020F0502020204030204" pitchFamily="34" charset="0"/>
              </a:rPr>
              <a:t>  25  Then Barnabas departed for Tarsus to seek Saul. </a:t>
            </a:r>
          </a:p>
          <a:p>
            <a:pPr marR="0" algn="just" rtl="0"/>
            <a:r>
              <a:rPr lang="en-US" sz="2800" b="1" i="0" u="none" strike="noStrike" baseline="0" dirty="0">
                <a:solidFill>
                  <a:schemeClr val="tx1">
                    <a:lumMod val="65000"/>
                    <a:lumOff val="35000"/>
                  </a:schemeClr>
                </a:solidFill>
                <a:latin typeface="Calibri" panose="020F0502020204030204" pitchFamily="34" charset="0"/>
                <a:cs typeface="Calibri" panose="020F0502020204030204" pitchFamily="34" charset="0"/>
              </a:rPr>
              <a:t>  26  And when he had found him, he brought him to Antioch. So it was that for a whole year they assembled with the church and taught a great many people. And the disciples were first called Christians in Antioch. </a:t>
            </a:r>
            <a:endParaRPr lang="en-US" sz="3600" b="1"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32" name="TextBox 31">
            <a:extLst>
              <a:ext uri="{FF2B5EF4-FFF2-40B4-BE49-F238E27FC236}">
                <a16:creationId xmlns:a16="http://schemas.microsoft.com/office/drawing/2014/main" id="{4C933AD6-21A3-4446-A118-854A7F292CBE}"/>
              </a:ext>
            </a:extLst>
          </p:cNvPr>
          <p:cNvSpPr txBox="1"/>
          <p:nvPr/>
        </p:nvSpPr>
        <p:spPr>
          <a:xfrm rot="18982979">
            <a:off x="9011120" y="2307512"/>
            <a:ext cx="1267634" cy="306796"/>
          </a:xfrm>
          <a:prstGeom prst="rect">
            <a:avLst/>
          </a:prstGeom>
          <a:noFill/>
        </p:spPr>
        <p:txBody>
          <a:bodyPr wrap="square" rtlCol="0">
            <a:spAutoFit/>
          </a:bodyPr>
          <a:lstStyle/>
          <a:p>
            <a:endParaRPr lang="en-US" dirty="0">
              <a:solidFill>
                <a:srgbClr val="FF0000"/>
              </a:solidFill>
            </a:endParaRPr>
          </a:p>
        </p:txBody>
      </p:sp>
    </p:spTree>
    <p:extLst>
      <p:ext uri="{BB962C8B-B14F-4D97-AF65-F5344CB8AC3E}">
        <p14:creationId xmlns:p14="http://schemas.microsoft.com/office/powerpoint/2010/main" val="1491436541"/>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12986</TotalTime>
  <Words>1658</Words>
  <Application>Microsoft Office PowerPoint</Application>
  <PresentationFormat>Widescreen</PresentationFormat>
  <Paragraphs>131</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Cambria</vt:lpstr>
      <vt:lpstr>Office Theme</vt:lpstr>
      <vt:lpstr>Be a Barnabas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Becoming a Servant in the Church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794</cp:revision>
  <cp:lastPrinted>2020-09-13T12:30:48Z</cp:lastPrinted>
  <dcterms:modified xsi:type="dcterms:W3CDTF">2020-09-14T15:19:09Z</dcterms:modified>
</cp:coreProperties>
</file>