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64AE4-C670-4873-8390-2A97A9908299}" v="684" dt="2020-08-16T14:03:59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2EBD49B-C8B2-402C-AFB8-ABB018B8E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7C6A168-DA9E-46C4-84AE-E4351F78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My Church Family (12:9-10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Love for my church family is rooted and motivated in AGAPE love (12:9)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is an unconditional love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is an unselfish love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is a love of the will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Not based in emotions, likes and dislikes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Not an impulse from the feelings; not always run with natural inclinations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Not spend itself only upon those for whom some affinity is discovered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is a love that wants and seeks the best good of its object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John 11:5; 13:1; 15:13; Rom. 13:10; Gal. 5:13; 2:20; Heb. 12:6; Eph. 5:2, 25, 28, 33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It is ready to serve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characteristic word of Christianity (Jn. 13:34-35; 14:15; 1 Jn. 4:7-5:2; Mt. 22:37-39)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3E42E-EAA5-43FE-AF88-AB1E8C82AC0E}"/>
              </a:ext>
            </a:extLst>
          </p:cNvPr>
          <p:cNvSpPr txBox="1"/>
          <p:nvPr/>
        </p:nvSpPr>
        <p:spPr>
          <a:xfrm>
            <a:off x="5619965" y="3230538"/>
            <a:ext cx="4240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Luke 6:27, 32, 35</a:t>
            </a:r>
          </a:p>
          <a:p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John 3:16; Rom. 5:8</a:t>
            </a:r>
          </a:p>
          <a:p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1 Cor. 13:4-7; 16:14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84DEF2F-33DC-41C6-B4F2-86D26078366D}"/>
              </a:ext>
            </a:extLst>
          </p:cNvPr>
          <p:cNvSpPr/>
          <p:nvPr/>
        </p:nvSpPr>
        <p:spPr>
          <a:xfrm>
            <a:off x="4631126" y="3347825"/>
            <a:ext cx="639518" cy="946772"/>
          </a:xfrm>
          <a:prstGeom prst="rightBrace">
            <a:avLst>
              <a:gd name="adj1" fmla="val 60185"/>
              <a:gd name="adj2" fmla="val 50000"/>
            </a:avLst>
          </a:prstGeom>
          <a:ln w="47625">
            <a:solidFill>
              <a:schemeClr val="tx1"/>
            </a:solidFill>
          </a:ln>
          <a:effectLst>
            <a:outerShdw blurRad="50800" dist="25400" dir="27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2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My Church Family (12:9-10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Love for my church family is rooted and motivated in AGAPE love (12:9)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is deepened and expressed in PHILEO love (12:10)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verb is “</a:t>
            </a:r>
            <a:r>
              <a:rPr lang="en-US" dirty="0" err="1"/>
              <a:t>phileo</a:t>
            </a:r>
            <a:r>
              <a:rPr lang="en-US" dirty="0"/>
              <a:t>” and the noun is “</a:t>
            </a:r>
            <a:r>
              <a:rPr lang="en-US" dirty="0" err="1"/>
              <a:t>philadelphia</a:t>
            </a:r>
            <a:r>
              <a:rPr lang="en-US" dirty="0"/>
              <a:t>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is a brotherly love – a love that Christian brethren have for each other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emphasis is on a tender, affectionate love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John 11:3, 36; 21:14-17; Heb. 13:1; 1 Pet. 1:22; 3:8; 2 Pet. 1:7</a:t>
            </a:r>
          </a:p>
        </p:txBody>
      </p:sp>
    </p:spTree>
    <p:extLst>
      <p:ext uri="{BB962C8B-B14F-4D97-AF65-F5344CB8AC3E}">
        <p14:creationId xmlns:p14="http://schemas.microsoft.com/office/powerpoint/2010/main" val="2286252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My Church Family (12:9-10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Love for my church family is rooted and motivated in AGAPE love (12:9)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is deepened and expressed in PHILEO love (12:10)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grows &amp; flourishes with PHILOSTORGOS love (v.10)</a:t>
            </a:r>
          </a:p>
          <a:p>
            <a:pPr lvl="1">
              <a:lnSpc>
                <a:spcPct val="95000"/>
              </a:lnSpc>
            </a:pPr>
            <a:r>
              <a:rPr lang="en-US" dirty="0" err="1"/>
              <a:t>Philostrogos</a:t>
            </a:r>
            <a:r>
              <a:rPr lang="en-US" dirty="0"/>
              <a:t> combines: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</a:t>
            </a:r>
            <a:r>
              <a:rPr lang="en-US" dirty="0" err="1"/>
              <a:t>philos</a:t>
            </a:r>
            <a:r>
              <a:rPr lang="en-US" dirty="0"/>
              <a:t>” = “beloved” (“</a:t>
            </a:r>
            <a:r>
              <a:rPr lang="en-US" dirty="0" err="1"/>
              <a:t>Phileo</a:t>
            </a:r>
            <a:r>
              <a:rPr lang="en-US" dirty="0"/>
              <a:t>” = tender, affectionate love)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</a:t>
            </a:r>
            <a:r>
              <a:rPr lang="en-US" dirty="0" err="1"/>
              <a:t>Storgos</a:t>
            </a:r>
            <a:r>
              <a:rPr lang="en-US" dirty="0"/>
              <a:t>” = “family love/affection,” involving “natural affection” (Rom. 1:31; 2 Tim. 3:3)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Tenderly loving with familiar affection (full of tenderness) – bound by a family tie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Loving and serving “without hypocrisy” (12:9)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“</a:t>
            </a:r>
            <a:r>
              <a:rPr lang="en-US" dirty="0" err="1"/>
              <a:t>hupokrisis</a:t>
            </a:r>
            <a:r>
              <a:rPr lang="en-US" dirty="0"/>
              <a:t>” lit. means “an answer”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came to mean “the acting of a stage-player,” as the actors answered in dialogue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Hence, it meant “pretense, hypocrisy”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Matt. 6:2, 5, 16; 7:5; 15:7; 23:13-29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be “genuine” and “sincere” in our interactions with one another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No “play-actors” in church (Gal. 2:13; 1 Pet. 1:22; 2:1)</a:t>
            </a:r>
          </a:p>
        </p:txBody>
      </p:sp>
    </p:spTree>
    <p:extLst>
      <p:ext uri="{BB962C8B-B14F-4D97-AF65-F5344CB8AC3E}">
        <p14:creationId xmlns:p14="http://schemas.microsoft.com/office/powerpoint/2010/main" val="506379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Abhorring what is evil (12:9)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“</a:t>
            </a:r>
            <a:r>
              <a:rPr lang="en-US" dirty="0" err="1"/>
              <a:t>apostugeo</a:t>
            </a:r>
            <a:r>
              <a:rPr lang="en-US" dirty="0"/>
              <a:t>” lit. means “to hate away from” anything evil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meant “to shudder” with “a strong feeling of horror” – despise, hate bitterly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always turn in horror from what is wrong, having extreme dislike for it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abstain from it (1 Thess. 5:22) because we abhor it</a:t>
            </a:r>
          </a:p>
        </p:txBody>
      </p:sp>
    </p:spTree>
    <p:extLst>
      <p:ext uri="{BB962C8B-B14F-4D97-AF65-F5344CB8AC3E}">
        <p14:creationId xmlns:p14="http://schemas.microsoft.com/office/powerpoint/2010/main" val="3502692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Clinging to what is good (12:9)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“</a:t>
            </a:r>
            <a:r>
              <a:rPr lang="en-US" dirty="0" err="1"/>
              <a:t>kollao</a:t>
            </a:r>
            <a:r>
              <a:rPr lang="en-US" dirty="0"/>
              <a:t>” meant “to glue, cement securely, fasten firmly together”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Glue yourself to that which is best for each other – to what is right and good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Translated “cleave” – like to your wife (Gen. 2:24)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“test all things,” making a sharp distinction between “good” and “evil” </a:t>
            </a:r>
            <a:br>
              <a:rPr lang="en-US" dirty="0"/>
            </a:br>
            <a:r>
              <a:rPr lang="en-US" dirty="0"/>
              <a:t>(1 Thess. 5:21)</a:t>
            </a:r>
          </a:p>
        </p:txBody>
      </p:sp>
    </p:spTree>
    <p:extLst>
      <p:ext uri="{BB962C8B-B14F-4D97-AF65-F5344CB8AC3E}">
        <p14:creationId xmlns:p14="http://schemas.microsoft.com/office/powerpoint/2010/main" val="1162181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7967B-FCD5-44B3-B9CC-52D78FA0283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642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Loving My Church Family (12:9-10)</vt:lpstr>
      <vt:lpstr>Loving My Church Family (12:9-10)</vt:lpstr>
      <vt:lpstr>Loving My Church Family (12:9-10)</vt:lpstr>
      <vt:lpstr>Serving My Church Family (12:9-13)</vt:lpstr>
      <vt:lpstr>Serving My Church Family (12:9-13)</vt:lpstr>
      <vt:lpstr>Serving My Church Family (12:9-13)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34</cp:revision>
  <dcterms:created xsi:type="dcterms:W3CDTF">2020-07-10T23:12:33Z</dcterms:created>
  <dcterms:modified xsi:type="dcterms:W3CDTF">2020-08-16T14:04:30Z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