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6" r:id="rId2"/>
    <p:sldId id="257" r:id="rId3"/>
    <p:sldId id="268" r:id="rId4"/>
    <p:sldId id="273" r:id="rId5"/>
    <p:sldId id="271" r:id="rId6"/>
    <p:sldId id="270" r:id="rId7"/>
    <p:sldId id="274" r:id="rId8"/>
    <p:sldId id="267" r:id="rId9"/>
    <p:sldId id="275" r:id="rId10"/>
    <p:sldId id="276" r:id="rId11"/>
    <p:sldId id="258" r:id="rId12"/>
    <p:sldId id="259" r:id="rId13"/>
    <p:sldId id="260" r:id="rId14"/>
    <p:sldId id="261" r:id="rId15"/>
    <p:sldId id="262" r:id="rId16"/>
    <p:sldId id="263" r:id="rId17"/>
    <p:sldId id="264" r:id="rId18"/>
    <p:sldId id="265" r:id="rId19"/>
    <p:sldId id="266"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ard Watson" initials="RW" lastIdx="1" clrIdx="0">
    <p:extLst>
      <p:ext uri="{19B8F6BF-5375-455C-9EA6-DF929625EA0E}">
        <p15:presenceInfo xmlns:p15="http://schemas.microsoft.com/office/powerpoint/2012/main" userId="e5e577014c15fc3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horzBarState="maximized">
    <p:restoredLeft sz="34580" autoAdjust="0"/>
    <p:restoredTop sz="86410" autoAdjust="0"/>
  </p:normalViewPr>
  <p:slideViewPr>
    <p:cSldViewPr>
      <p:cViewPr varScale="1">
        <p:scale>
          <a:sx n="92" d="100"/>
          <a:sy n="92" d="100"/>
        </p:scale>
        <p:origin x="108" y="44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FCA80CA-B3F8-4C74-BB25-B78B51B5E195}" type="datetimeFigureOut">
              <a:rPr lang="en-US" smtClean="0"/>
              <a:t>8/5/2020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ED955-7F6C-474C-9841-D182CF707654}" type="slidenum">
              <a:rPr lang="en-US" smtClean="0"/>
              <a:t>‹#›</a:t>
            </a:fld>
            <a:endParaRPr lang="en-US"/>
          </a:p>
        </p:txBody>
      </p:sp>
    </p:spTree>
    <p:extLst>
      <p:ext uri="{BB962C8B-B14F-4D97-AF65-F5344CB8AC3E}">
        <p14:creationId xmlns:p14="http://schemas.microsoft.com/office/powerpoint/2010/main" val="5014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Martin Luther.  German theologian, professor, Augustinian monk and a key figure in the “Protestant Reformation”.  He lived in the 1400 and 1500’s.  He wrote 95 points of dispute and supposedly in an act of defiance nailed the document to the castle church door in Wittenberg, Germany.  It is more likely that he walked calmly to the door and posted his theses in the same manner as everyone else posted their lost dog posters as the door also served as the community bulletin board.  Luther was one of a few key figures in history that we owe thanks to for their tireless effort to bring the scriptures to the public or as the Catholic Church called us, the “laity”.  There were others over a span of about a thousand years who were adamant that scripture belonged to all men.</a:t>
            </a:r>
          </a:p>
          <a:p>
            <a:endParaRPr lang="en-US" dirty="0"/>
          </a:p>
          <a:p>
            <a:r>
              <a:rPr lang="en-US" dirty="0"/>
              <a:t>Jerome (300’s)</a:t>
            </a:r>
          </a:p>
          <a:p>
            <a:r>
              <a:rPr lang="en-US" dirty="0"/>
              <a:t>John Wycliffe (1300’s)</a:t>
            </a:r>
          </a:p>
          <a:p>
            <a:r>
              <a:rPr lang="en-US" dirty="0"/>
              <a:t>Gutenberg (1400’s)</a:t>
            </a:r>
          </a:p>
          <a:p>
            <a:r>
              <a:rPr lang="en-US" dirty="0"/>
              <a:t>William Tyndale, Erasmus, Martin Luther (1500’s)</a:t>
            </a:r>
          </a:p>
          <a:p>
            <a:endParaRPr lang="en-US" dirty="0"/>
          </a:p>
          <a:p>
            <a:r>
              <a:rPr lang="en-US" sz="1100" b="1" dirty="0">
                <a:latin typeface="Verdana" panose="020B0604030504040204" pitchFamily="34" charset="0"/>
                <a:ea typeface="Verdana" panose="020B0604030504040204" pitchFamily="34" charset="0"/>
              </a:rPr>
              <a:t>In this case though, Luther is wrong because Luther was a faith only guy and the epistle of James convicts Martin Luther.  It is hard to buy in to “faith without works is a dead faith” when you are a faith only guy.  Every time  I read James, I think about Martin Luther’s description and how that a man like Martin Luther, who dedicated his life to study of the Word and to fighting the Catholic church on behalf of all people, could be so wrong about this.  And the answer is that we all can be this wrong when we carry our biases into our Bible study.  We study to find truth, not to justify our actions.</a:t>
            </a:r>
          </a:p>
          <a:p>
            <a:endParaRPr lang="en-US" dirty="0"/>
          </a:p>
          <a:p>
            <a:r>
              <a:rPr lang="en-US" sz="1100" b="1" dirty="0">
                <a:latin typeface="Verdana" panose="020B0604030504040204" pitchFamily="34" charset="0"/>
                <a:ea typeface="Verdana" panose="020B0604030504040204" pitchFamily="34" charset="0"/>
              </a:rPr>
              <a:t>There are 770,430 English words in the New King James Bible and those words are inspired but without context we can miss the lesson.  In any textual Bible study we must look for context of the scripture in question.  We go to where we want to study, we read the passage, we read the verses before and after the passage and we develop context.  These are things we all know.  We look for context from the type of message being delivered, to whom it is being delivered, the timing of when it was written, and the writer who penned the words.  In the case of James, I want to spend a little bit of time identifying which James we believe to be the author of this epistle because I believe it has a significant impact on our context.</a:t>
            </a:r>
          </a:p>
          <a:p>
            <a:endParaRPr lang="en-US" dirty="0"/>
          </a:p>
          <a:p>
            <a:r>
              <a:rPr lang="en-US" b="1" i="1" dirty="0">
                <a:latin typeface="Verdana" panose="020B0604030504040204" pitchFamily="34" charset="0"/>
                <a:ea typeface="Verdana" panose="020B0604030504040204" pitchFamily="34" charset="0"/>
              </a:rPr>
              <a:t>Sidebar:</a:t>
            </a:r>
          </a:p>
          <a:p>
            <a:endParaRPr lang="en-US" b="1" i="1" dirty="0">
              <a:latin typeface="Verdana" panose="020B0604030504040204" pitchFamily="34" charset="0"/>
              <a:ea typeface="Verdana" panose="020B0604030504040204" pitchFamily="34" charset="0"/>
            </a:endParaRPr>
          </a:p>
          <a:p>
            <a:r>
              <a:rPr lang="en-US" b="1" i="1" dirty="0">
                <a:latin typeface="Verdana" panose="020B0604030504040204" pitchFamily="34" charset="0"/>
                <a:ea typeface="Verdana" panose="020B0604030504040204" pitchFamily="34" charset="0"/>
              </a:rPr>
              <a:t>Many of your Bibles have a synopsis at the start of each book.  I believe these are excellent teaching tools and can help to shed much light on the inspired words that follow.  AP has a book written by Dave Miller that is a brief summary of every book in the Bible, I recommend his book.  Context is everything and we talk about it all the time.  Know the context of the scriptures we are reading.</a:t>
            </a:r>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1</a:t>
            </a:fld>
            <a:endParaRPr lang="en-US"/>
          </a:p>
        </p:txBody>
      </p:sp>
    </p:spTree>
    <p:extLst>
      <p:ext uri="{BB962C8B-B14F-4D97-AF65-F5344CB8AC3E}">
        <p14:creationId xmlns:p14="http://schemas.microsoft.com/office/powerpoint/2010/main" val="23968628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465887" lvl="1">
              <a:lnSpc>
                <a:spcPct val="107000"/>
              </a:lnSpc>
              <a:spcAft>
                <a:spcPts val="815"/>
              </a:spcAft>
            </a:pPr>
            <a:r>
              <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rPr>
              <a:t>The word translated happy or happier in the NT is the word “</a:t>
            </a:r>
            <a:r>
              <a:rPr lang="en-US" sz="1100" b="1" dirty="0" err="1">
                <a:solidFill>
                  <a:srgbClr val="292F33"/>
                </a:solidFill>
                <a:latin typeface="Verdana" panose="020B0604030504040204" pitchFamily="34" charset="0"/>
                <a:ea typeface="Verdana" panose="020B0604030504040204" pitchFamily="34" charset="0"/>
                <a:cs typeface="Verdana" panose="020B0604030504040204" pitchFamily="34" charset="0"/>
              </a:rPr>
              <a:t>makarios</a:t>
            </a:r>
            <a:r>
              <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(g3107)  is also translated “Blessed”  44 times blessed, 5 times happy and 1 time happier and blessed is a better translation than happy</a:t>
            </a: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marL="465887" lvl="1">
              <a:lnSpc>
                <a:spcPct val="107000"/>
              </a:lnSpc>
              <a:spcAft>
                <a:spcPts val="815"/>
              </a:spcAft>
            </a:pPr>
            <a:r>
              <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rPr>
              <a:t>The word translated ‘joy” in James 1:2 is the word “</a:t>
            </a:r>
            <a:r>
              <a:rPr lang="en-US" sz="1100" b="1" dirty="0" err="1">
                <a:solidFill>
                  <a:srgbClr val="292F33"/>
                </a:solidFill>
                <a:latin typeface="Verdana" panose="020B0604030504040204" pitchFamily="34" charset="0"/>
                <a:ea typeface="Verdana" panose="020B0604030504040204" pitchFamily="34" charset="0"/>
                <a:cs typeface="Verdana" panose="020B0604030504040204" pitchFamily="34" charset="0"/>
              </a:rPr>
              <a:t>chara</a:t>
            </a:r>
            <a:r>
              <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(G5479) and it is translated as such 51 times in the NT</a:t>
            </a: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indent="465887">
              <a:lnSpc>
                <a:spcPct val="107000"/>
              </a:lnSpc>
              <a:spcBef>
                <a:spcPts val="683"/>
              </a:spcBef>
              <a:spcAft>
                <a:spcPts val="683"/>
              </a:spcAft>
            </a:pPr>
            <a:r>
              <a:rPr lang="x-none" sz="1100" b="1" dirty="0">
                <a:solidFill>
                  <a:srgbClr val="2E78C2"/>
                </a:solidFill>
                <a:latin typeface="Verdana" panose="020B0604030504040204" pitchFamily="34" charset="0"/>
                <a:ea typeface="Verdana" panose="020B0604030504040204" pitchFamily="34" charset="0"/>
                <a:cs typeface="Galatia SIL" panose="02000600020000020004" pitchFamily="2" charset="0"/>
              </a:rPr>
              <a:t>χαρά</a:t>
            </a: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indent="465887">
              <a:lnSpc>
                <a:spcPct val="107000"/>
              </a:lnSpc>
              <a:spcBef>
                <a:spcPts val="683"/>
              </a:spcBef>
              <a:spcAft>
                <a:spcPts val="683"/>
              </a:spcAft>
            </a:pPr>
            <a:r>
              <a:rPr lang="x-none" sz="1100" b="1" dirty="0">
                <a:solidFill>
                  <a:srgbClr val="2E78C2"/>
                </a:solidFill>
                <a:latin typeface="Verdana" panose="020B0604030504040204" pitchFamily="34" charset="0"/>
                <a:ea typeface="Verdana" panose="020B0604030504040204" pitchFamily="34" charset="0"/>
                <a:cs typeface="Times New Roman" panose="02020603050405020304" pitchFamily="18" charset="0"/>
              </a:rPr>
              <a:t>chara</a:t>
            </a: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indent="465887">
              <a:lnSpc>
                <a:spcPct val="107000"/>
              </a:lnSpc>
              <a:spcBef>
                <a:spcPts val="683"/>
              </a:spcBef>
              <a:spcAft>
                <a:spcPts val="683"/>
              </a:spcAft>
            </a:pPr>
            <a:r>
              <a:rPr lang="x-none" sz="1100" b="1" i="1" dirty="0">
                <a:solidFill>
                  <a:srgbClr val="292F33"/>
                </a:solidFill>
                <a:latin typeface="Verdana" panose="020B0604030504040204" pitchFamily="34" charset="0"/>
                <a:ea typeface="Verdana" panose="020B0604030504040204" pitchFamily="34" charset="0"/>
                <a:cs typeface="Verdana" panose="020B0604030504040204" pitchFamily="34" charset="0"/>
              </a:rPr>
              <a:t>khar-ah'</a:t>
            </a: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marL="465887">
              <a:lnSpc>
                <a:spcPct val="107000"/>
              </a:lnSpc>
              <a:spcBef>
                <a:spcPts val="683"/>
              </a:spcBef>
              <a:spcAft>
                <a:spcPts val="683"/>
              </a:spcAft>
            </a:pP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From </a:t>
            </a:r>
            <a:r>
              <a:rPr lang="x-none" sz="1100" b="1" dirty="0">
                <a:solidFill>
                  <a:srgbClr val="9753DB"/>
                </a:solidFill>
                <a:latin typeface="Verdana" panose="020B0604030504040204" pitchFamily="34" charset="0"/>
                <a:ea typeface="Verdana" panose="020B0604030504040204" pitchFamily="34" charset="0"/>
                <a:cs typeface="Verdana" panose="020B0604030504040204" pitchFamily="34" charset="0"/>
              </a:rPr>
              <a:t>G5463</a:t>
            </a: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r>
              <a:rPr lang="x-none" sz="1100" b="1" i="1" dirty="0">
                <a:solidFill>
                  <a:srgbClr val="292F33"/>
                </a:solidFill>
                <a:latin typeface="Verdana" panose="020B0604030504040204" pitchFamily="34" charset="0"/>
                <a:ea typeface="Verdana" panose="020B0604030504040204" pitchFamily="34" charset="0"/>
                <a:cs typeface="Verdana" panose="020B0604030504040204" pitchFamily="34" charset="0"/>
              </a:rPr>
              <a:t>cheerfulness</a:t>
            </a: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that is, calm </a:t>
            </a:r>
            <a:r>
              <a:rPr lang="x-none" sz="1100" b="1" i="1" dirty="0">
                <a:solidFill>
                  <a:srgbClr val="292F33"/>
                </a:solidFill>
                <a:latin typeface="Verdana" panose="020B0604030504040204" pitchFamily="34" charset="0"/>
                <a:ea typeface="Verdana" panose="020B0604030504040204" pitchFamily="34" charset="0"/>
                <a:cs typeface="Verdana" panose="020B0604030504040204" pitchFamily="34" charset="0"/>
              </a:rPr>
              <a:t>delight:</a:t>
            </a: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 gladness, X greatly, (X be exceeding) joy (-ful, -fully, -fulness, -ous).</a:t>
            </a:r>
            <a:r>
              <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To rejoice.</a:t>
            </a: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indent="465887">
              <a:lnSpc>
                <a:spcPct val="107000"/>
              </a:lnSpc>
              <a:spcBef>
                <a:spcPts val="683"/>
              </a:spcBef>
              <a:spcAft>
                <a:spcPts val="683"/>
              </a:spcAft>
            </a:pP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Total KJV occurrences: 59</a:t>
            </a:r>
            <a:endPar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endParaRPr>
          </a:p>
          <a:p>
            <a:pPr indent="465887">
              <a:lnSpc>
                <a:spcPct val="107000"/>
              </a:lnSpc>
              <a:spcBef>
                <a:spcPts val="683"/>
              </a:spcBef>
              <a:spcAft>
                <a:spcPts val="683"/>
              </a:spcAft>
            </a:pPr>
            <a:endParaRPr lang="en-US" b="1" dirty="0">
              <a:solidFill>
                <a:srgbClr val="292F33"/>
              </a:solidFill>
              <a:latin typeface="Verdana" panose="020B0604030504040204" pitchFamily="34" charset="0"/>
              <a:ea typeface="Calibri" panose="020F0502020204030204" pitchFamily="34" charset="0"/>
              <a:cs typeface="Times New Roman" panose="02020603050405020304" pitchFamily="18" charset="0"/>
            </a:endParaRPr>
          </a:p>
          <a:p>
            <a:pPr marL="465887" lvl="1" indent="465887">
              <a:lnSpc>
                <a:spcPct val="107000"/>
              </a:lnSpc>
              <a:spcBef>
                <a:spcPts val="683"/>
              </a:spcBef>
              <a:spcAft>
                <a:spcPts val="683"/>
              </a:spcAft>
            </a:pPr>
            <a:r>
              <a:rPr lang="en-US" b="1" dirty="0">
                <a:solidFill>
                  <a:srgbClr val="292F33"/>
                </a:solidFill>
                <a:latin typeface="Verdana" panose="020B0604030504040204" pitchFamily="34" charset="0"/>
                <a:ea typeface="Calibri" panose="020F0502020204030204" pitchFamily="34" charset="0"/>
                <a:cs typeface="Times New Roman" panose="02020603050405020304" pitchFamily="18" charset="0"/>
              </a:rPr>
              <a:t>Do we find it joyful when we learn of a family member’s serious illness.  What is joyful about a husband and wife being separated because one is in a hospital and the other can’t go see them and worse, what if in that scenario, the spouse in the hospital passes away.  What can we find joyful about a child, or a spouse or a parent who has turned his back on the Lord.  How can we endure that pain and be thankful for it?  How can we be joyful when our children have broken our hearts?  Or when a co-worker tells lies to the boss and tries to get us fired? Or when we have lost our job because of COVID? Or when the stress of a hurricane causes us tightness in the chest?</a:t>
            </a:r>
          </a:p>
          <a:p>
            <a:pPr indent="465887">
              <a:lnSpc>
                <a:spcPct val="107000"/>
              </a:lnSpc>
              <a:spcBef>
                <a:spcPts val="683"/>
              </a:spcBef>
              <a:spcAft>
                <a:spcPts val="683"/>
              </a:spcAft>
            </a:pPr>
            <a:endParaRPr lang="en-US" b="1" dirty="0">
              <a:solidFill>
                <a:srgbClr val="292F33"/>
              </a:solidFill>
              <a:latin typeface="Verdana" panose="020B0604030504040204" pitchFamily="34" charset="0"/>
              <a:ea typeface="Calibri" panose="020F0502020204030204" pitchFamily="34" charset="0"/>
              <a:cs typeface="Times New Roman" panose="02020603050405020304" pitchFamily="18" charset="0"/>
            </a:endParaRPr>
          </a:p>
          <a:p>
            <a:pPr marL="465887" lvl="1" indent="465887">
              <a:lnSpc>
                <a:spcPct val="107000"/>
              </a:lnSpc>
              <a:spcBef>
                <a:spcPts val="683"/>
              </a:spcBef>
              <a:spcAft>
                <a:spcPts val="683"/>
              </a:spcAft>
            </a:pPr>
            <a:r>
              <a:rPr lang="en-US" b="1" dirty="0">
                <a:solidFill>
                  <a:srgbClr val="292F33"/>
                </a:solidFill>
                <a:latin typeface="Verdana" panose="020B0604030504040204" pitchFamily="34" charset="0"/>
                <a:ea typeface="Calibri" panose="020F0502020204030204" pitchFamily="34" charset="0"/>
                <a:cs typeface="Times New Roman" panose="02020603050405020304" pitchFamily="18" charset="0"/>
              </a:rPr>
              <a:t>We need to remember the trials of Job.  God Himself, held up Job as a blameless and upright man.  He said to </a:t>
            </a:r>
            <a:r>
              <a:rPr lang="en-US" b="1" dirty="0" err="1">
                <a:solidFill>
                  <a:srgbClr val="292F33"/>
                </a:solidFill>
                <a:latin typeface="Verdana" panose="020B0604030504040204" pitchFamily="34" charset="0"/>
                <a:ea typeface="Calibri" panose="020F0502020204030204" pitchFamily="34" charset="0"/>
                <a:cs typeface="Times New Roman" panose="02020603050405020304" pitchFamily="18" charset="0"/>
              </a:rPr>
              <a:t>satan</a:t>
            </a:r>
            <a:r>
              <a:rPr lang="en-US" b="1" dirty="0">
                <a:solidFill>
                  <a:srgbClr val="292F33"/>
                </a:solidFill>
                <a:latin typeface="Verdana" panose="020B0604030504040204" pitchFamily="34" charset="0"/>
                <a:ea typeface="Calibri" panose="020F0502020204030204" pitchFamily="34" charset="0"/>
                <a:cs typeface="Times New Roman" panose="02020603050405020304" pitchFamily="18" charset="0"/>
              </a:rPr>
              <a:t> – “have you considered my servant Job?”.</a:t>
            </a:r>
          </a:p>
          <a:p>
            <a:pPr indent="465887">
              <a:lnSpc>
                <a:spcPct val="107000"/>
              </a:lnSpc>
              <a:spcBef>
                <a:spcPts val="683"/>
              </a:spcBef>
              <a:spcAft>
                <a:spcPts val="683"/>
              </a:spcAft>
            </a:pPr>
            <a:endParaRPr lang="en-US" b="1" dirty="0">
              <a:solidFill>
                <a:srgbClr val="292F33"/>
              </a:solidFill>
              <a:latin typeface="Verdana" panose="020B0604030504040204" pitchFamily="34" charset="0"/>
              <a:ea typeface="Calibri" panose="020F0502020204030204" pitchFamily="34" charset="0"/>
              <a:cs typeface="Times New Roman" panose="02020603050405020304" pitchFamily="18" charset="0"/>
            </a:endParaRPr>
          </a:p>
          <a:p>
            <a:pPr indent="465887">
              <a:lnSpc>
                <a:spcPct val="107000"/>
              </a:lnSpc>
              <a:spcBef>
                <a:spcPts val="683"/>
              </a:spcBef>
              <a:spcAft>
                <a:spcPts val="683"/>
              </a:spcAft>
            </a:pPr>
            <a:r>
              <a:rPr lang="en-US" b="1" dirty="0">
                <a:solidFill>
                  <a:srgbClr val="292F33"/>
                </a:solidFill>
                <a:latin typeface="Verdana" panose="020B0604030504040204" pitchFamily="34" charset="0"/>
                <a:ea typeface="Calibri" panose="020F0502020204030204" pitchFamily="34" charset="0"/>
                <a:cs typeface="Times New Roman" panose="02020603050405020304" pitchFamily="18" charset="0"/>
              </a:rPr>
              <a:t>If job was considered by God to be the greatest of all the east BEFORE the encounter we read in the Bible, how did God consider him afterwards.  We have the answer in Chapter 42:12</a:t>
            </a:r>
          </a:p>
          <a:p>
            <a:pPr indent="465887">
              <a:lnSpc>
                <a:spcPct val="107000"/>
              </a:lnSpc>
              <a:spcBef>
                <a:spcPts val="683"/>
              </a:spcBef>
              <a:spcAft>
                <a:spcPts val="683"/>
              </a:spcAft>
            </a:pPr>
            <a:endParaRPr lang="en-US" b="1" dirty="0">
              <a:solidFill>
                <a:srgbClr val="292F33"/>
              </a:solidFill>
              <a:latin typeface="Verdana" panose="020B0604030504040204" pitchFamily="34" charset="0"/>
              <a:ea typeface="Calibri" panose="020F0502020204030204" pitchFamily="34" charset="0"/>
              <a:cs typeface="Times New Roman" panose="02020603050405020304" pitchFamily="18" charset="0"/>
            </a:endParaRPr>
          </a:p>
          <a:p>
            <a:pPr indent="465887">
              <a:lnSpc>
                <a:spcPct val="107000"/>
              </a:lnSpc>
              <a:spcBef>
                <a:spcPts val="683"/>
              </a:spcBef>
              <a:spcAft>
                <a:spcPts val="683"/>
              </a:spcAft>
            </a:pPr>
            <a:r>
              <a:rPr lang="en-US" b="1" dirty="0">
                <a:solidFill>
                  <a:srgbClr val="292F33"/>
                </a:solidFill>
                <a:latin typeface="Verdana" panose="020B0604030504040204" pitchFamily="34" charset="0"/>
                <a:ea typeface="Calibri" panose="020F0502020204030204" pitchFamily="34" charset="0"/>
                <a:cs typeface="Times New Roman" panose="02020603050405020304" pitchFamily="18" charset="0"/>
              </a:rPr>
              <a:t>“Now the LORD blessed the latter days of Job more than his beginning”</a:t>
            </a:r>
          </a:p>
          <a:p>
            <a:pPr indent="465887">
              <a:lnSpc>
                <a:spcPct val="107000"/>
              </a:lnSpc>
              <a:spcBef>
                <a:spcPts val="683"/>
              </a:spcBef>
              <a:spcAft>
                <a:spcPts val="683"/>
              </a:spcAft>
            </a:pPr>
            <a:endParaRPr lang="en-US" b="1" dirty="0">
              <a:solidFill>
                <a:srgbClr val="292F33"/>
              </a:solidFill>
              <a:latin typeface="Verdana" panose="020B0604030504040204" pitchFamily="34" charset="0"/>
              <a:ea typeface="Calibri" panose="020F0502020204030204" pitchFamily="34" charset="0"/>
              <a:cs typeface="Times New Roman" panose="02020603050405020304" pitchFamily="18" charset="0"/>
            </a:endParaRPr>
          </a:p>
          <a:p>
            <a:pPr indent="465887">
              <a:lnSpc>
                <a:spcPct val="107000"/>
              </a:lnSpc>
              <a:spcBef>
                <a:spcPts val="683"/>
              </a:spcBef>
              <a:spcAft>
                <a:spcPts val="683"/>
              </a:spcAft>
            </a:pPr>
            <a:r>
              <a:rPr lang="en-US" b="1" dirty="0">
                <a:solidFill>
                  <a:srgbClr val="292F33"/>
                </a:solidFill>
                <a:latin typeface="Verdana" panose="020B0604030504040204" pitchFamily="34" charset="0"/>
                <a:ea typeface="Calibri" panose="020F0502020204030204" pitchFamily="34" charset="0"/>
                <a:cs typeface="Times New Roman" panose="02020603050405020304" pitchFamily="18" charset="0"/>
              </a:rPr>
              <a:t>We all have tests of different types that we have to pass to keep our jobs or to advance in rank.  Those that depend on us for a service and who pay us to provide that service have a right to know whether we are equal to the task or not.  As parents we provide opportunities for our children and if we want them to grow, if we want them to succeed, if we want them to develop their own faith, there will be some sink or swim moments.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l"/>
            <a:r>
              <a:rPr lang="en-US" dirty="0"/>
              <a:t>	</a:t>
            </a:r>
          </a:p>
          <a:p>
            <a:pPr>
              <a:lnSpc>
                <a:spcPct val="107000"/>
              </a:lnSpc>
              <a:spcAft>
                <a:spcPts val="815"/>
              </a:spcAft>
            </a:pPr>
            <a:r>
              <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rPr>
              <a:t>What is a trial?</a:t>
            </a: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a:spcBef>
                <a:spcPts val="683"/>
              </a:spcBef>
              <a:spcAft>
                <a:spcPts val="683"/>
              </a:spcAft>
            </a:pP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r>
              <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rPr>
              <a:t>John 6:6 (in a good sense)</a:t>
            </a:r>
          </a:p>
          <a:p>
            <a:pPr marL="465887">
              <a:spcBef>
                <a:spcPts val="306"/>
              </a:spcBef>
              <a:spcAft>
                <a:spcPts val="306"/>
              </a:spcAft>
            </a:pPr>
            <a:r>
              <a:rPr lang="x-none" sz="1100" b="1" dirty="0">
                <a:solidFill>
                  <a:srgbClr val="218282"/>
                </a:solidFill>
                <a:latin typeface="Verdana" panose="020B0604030504040204" pitchFamily="34" charset="0"/>
                <a:ea typeface="Verdana" panose="020B0604030504040204" pitchFamily="34" charset="0"/>
                <a:cs typeface="Verdana" panose="020B0604030504040204" pitchFamily="34" charset="0"/>
              </a:rPr>
              <a:t>Joh 6:5</a:t>
            </a: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Therefore Jesus, lifting up His eyes and seeing that a large crowd was coming to Him, *said to Philip, </a:t>
            </a:r>
            <a:r>
              <a:rPr lang="x-none" sz="1100" b="1" dirty="0">
                <a:solidFill>
                  <a:srgbClr val="DA3737"/>
                </a:solidFill>
                <a:latin typeface="Verdana" panose="020B0604030504040204" pitchFamily="34" charset="0"/>
                <a:ea typeface="Verdana" panose="020B0604030504040204" pitchFamily="34" charset="0"/>
                <a:cs typeface="Verdana" panose="020B0604030504040204" pitchFamily="34" charset="0"/>
              </a:rPr>
              <a:t>"Where are we to buy bread, so that these may eat?"</a:t>
            </a: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r>
              <a:rPr lang="x-none" sz="1100" b="1" dirty="0">
                <a:solidFill>
                  <a:srgbClr val="218282"/>
                </a:solidFill>
                <a:latin typeface="Verdana" panose="020B0604030504040204" pitchFamily="34" charset="0"/>
                <a:ea typeface="Verdana" panose="020B0604030504040204" pitchFamily="34" charset="0"/>
                <a:cs typeface="Verdana" panose="020B0604030504040204" pitchFamily="34" charset="0"/>
              </a:rPr>
              <a:t>Joh 6:6</a:t>
            </a: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This He was saying to test him, for He Himself knew what He was intending to do. </a:t>
            </a:r>
            <a:endPar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endParaRPr>
          </a:p>
          <a:p>
            <a:pPr marL="465887">
              <a:spcBef>
                <a:spcPts val="306"/>
              </a:spcBef>
              <a:spcAft>
                <a:spcPts val="306"/>
              </a:spcAft>
            </a:pPr>
            <a:r>
              <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p>
          <a:p>
            <a:pPr indent="465887">
              <a:spcBef>
                <a:spcPts val="683"/>
              </a:spcBef>
              <a:spcAft>
                <a:spcPts val="683"/>
              </a:spcAft>
            </a:pPr>
            <a:r>
              <a:rPr lang="x-none" sz="1100" b="1" dirty="0">
                <a:solidFill>
                  <a:srgbClr val="2E78C2"/>
                </a:solidFill>
                <a:latin typeface="Verdana" panose="020B0604030504040204" pitchFamily="34" charset="0"/>
                <a:ea typeface="Verdana" panose="020B0604030504040204" pitchFamily="34" charset="0"/>
                <a:cs typeface="Galatia SIL" panose="02000600020000020004" pitchFamily="2" charset="0"/>
              </a:rPr>
              <a:t>π</a:t>
            </a:r>
            <a:r>
              <a:rPr lang="en-US" sz="1100" b="1" dirty="0">
                <a:solidFill>
                  <a:srgbClr val="2E78C2"/>
                </a:solidFill>
                <a:latin typeface="Verdana" panose="020B0604030504040204" pitchFamily="34" charset="0"/>
                <a:ea typeface="Verdana" panose="020B0604030504040204" pitchFamily="34" charset="0"/>
                <a:cs typeface="Galatia SIL" panose="02000600020000020004" pitchFamily="2" charset="0"/>
              </a:rPr>
              <a:t>:</a:t>
            </a:r>
            <a:r>
              <a:rPr lang="x-none" sz="1100" b="1" dirty="0">
                <a:solidFill>
                  <a:srgbClr val="2E78C2"/>
                </a:solidFill>
                <a:latin typeface="Verdana" panose="020B0604030504040204" pitchFamily="34" charset="0"/>
                <a:ea typeface="Verdana" panose="020B0604030504040204" pitchFamily="34" charset="0"/>
                <a:cs typeface="Galatia SIL" panose="02000600020000020004" pitchFamily="2" charset="0"/>
              </a:rPr>
              <a:t>ειράζω</a:t>
            </a:r>
            <a:endPar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endParaRPr>
          </a:p>
          <a:p>
            <a:pPr indent="465887">
              <a:lnSpc>
                <a:spcPct val="107000"/>
              </a:lnSpc>
              <a:spcBef>
                <a:spcPts val="683"/>
              </a:spcBef>
              <a:spcAft>
                <a:spcPts val="683"/>
              </a:spcAft>
            </a:pPr>
            <a:r>
              <a:rPr lang="x-none" sz="1100" b="1" dirty="0">
                <a:solidFill>
                  <a:srgbClr val="2E78C2"/>
                </a:solidFill>
                <a:latin typeface="Verdana" panose="020B0604030504040204" pitchFamily="34" charset="0"/>
                <a:ea typeface="Verdana" panose="020B0604030504040204" pitchFamily="34" charset="0"/>
                <a:cs typeface="Times New Roman" panose="02020603050405020304" pitchFamily="18" charset="0"/>
              </a:rPr>
              <a:t>peirazō</a:t>
            </a: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indent="465887">
              <a:lnSpc>
                <a:spcPct val="107000"/>
              </a:lnSpc>
              <a:spcBef>
                <a:spcPts val="683"/>
              </a:spcBef>
              <a:spcAft>
                <a:spcPts val="683"/>
              </a:spcAft>
            </a:pPr>
            <a:r>
              <a:rPr lang="x-none" sz="1100" b="1" i="1" dirty="0">
                <a:solidFill>
                  <a:srgbClr val="292F33"/>
                </a:solidFill>
                <a:latin typeface="Verdana" panose="020B0604030504040204" pitchFamily="34" charset="0"/>
                <a:ea typeface="Verdana" panose="020B0604030504040204" pitchFamily="34" charset="0"/>
                <a:cs typeface="Verdana" panose="020B0604030504040204" pitchFamily="34" charset="0"/>
              </a:rPr>
              <a:t>pi-rad'-zo</a:t>
            </a: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marL="465887">
              <a:lnSpc>
                <a:spcPct val="107000"/>
              </a:lnSpc>
              <a:spcBef>
                <a:spcPts val="683"/>
              </a:spcBef>
              <a:spcAft>
                <a:spcPts val="683"/>
              </a:spcAft>
            </a:pP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From </a:t>
            </a:r>
            <a:r>
              <a:rPr lang="x-none" sz="1100" b="1" dirty="0">
                <a:solidFill>
                  <a:srgbClr val="9753DB"/>
                </a:solidFill>
                <a:latin typeface="Verdana" panose="020B0604030504040204" pitchFamily="34" charset="0"/>
                <a:ea typeface="Verdana" panose="020B0604030504040204" pitchFamily="34" charset="0"/>
                <a:cs typeface="Verdana" panose="020B0604030504040204" pitchFamily="34" charset="0"/>
              </a:rPr>
              <a:t>G3984</a:t>
            </a: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to </a:t>
            </a:r>
            <a:r>
              <a:rPr lang="x-none" sz="1100" b="1" i="1" dirty="0">
                <a:solidFill>
                  <a:srgbClr val="292F33"/>
                </a:solidFill>
                <a:latin typeface="Verdana" panose="020B0604030504040204" pitchFamily="34" charset="0"/>
                <a:ea typeface="Verdana" panose="020B0604030504040204" pitchFamily="34" charset="0"/>
                <a:cs typeface="Verdana" panose="020B0604030504040204" pitchFamily="34" charset="0"/>
              </a:rPr>
              <a:t>test</a:t>
            </a: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(objectively), that is, </a:t>
            </a:r>
            <a:r>
              <a:rPr lang="x-none" sz="1100" b="1" i="1" dirty="0">
                <a:solidFill>
                  <a:srgbClr val="292F33"/>
                </a:solidFill>
                <a:latin typeface="Verdana" panose="020B0604030504040204" pitchFamily="34" charset="0"/>
                <a:ea typeface="Verdana" panose="020B0604030504040204" pitchFamily="34" charset="0"/>
                <a:cs typeface="Verdana" panose="020B0604030504040204" pitchFamily="34" charset="0"/>
              </a:rPr>
              <a:t>endeavor</a:t>
            </a: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r>
              <a:rPr lang="x-none" sz="1100" b="1" i="1" dirty="0">
                <a:solidFill>
                  <a:srgbClr val="292F33"/>
                </a:solidFill>
                <a:latin typeface="Verdana" panose="020B0604030504040204" pitchFamily="34" charset="0"/>
                <a:ea typeface="Verdana" panose="020B0604030504040204" pitchFamily="34" charset="0"/>
                <a:cs typeface="Verdana" panose="020B0604030504040204" pitchFamily="34" charset="0"/>
              </a:rPr>
              <a:t>scrutinize</a:t>
            </a: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r>
              <a:rPr lang="x-none" sz="1100" b="1" i="1" dirty="0">
                <a:solidFill>
                  <a:srgbClr val="292F33"/>
                </a:solidFill>
                <a:latin typeface="Verdana" panose="020B0604030504040204" pitchFamily="34" charset="0"/>
                <a:ea typeface="Verdana" panose="020B0604030504040204" pitchFamily="34" charset="0"/>
                <a:cs typeface="Verdana" panose="020B0604030504040204" pitchFamily="34" charset="0"/>
              </a:rPr>
              <a:t>entice</a:t>
            </a: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r>
              <a:rPr lang="x-none" sz="1100" b="1" i="1" dirty="0">
                <a:solidFill>
                  <a:srgbClr val="292F33"/>
                </a:solidFill>
                <a:latin typeface="Verdana" panose="020B0604030504040204" pitchFamily="34" charset="0"/>
                <a:ea typeface="Verdana" panose="020B0604030504040204" pitchFamily="34" charset="0"/>
                <a:cs typeface="Verdana" panose="020B0604030504040204" pitchFamily="34" charset="0"/>
              </a:rPr>
              <a:t>discipline:</a:t>
            </a: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 - assay, examine, go about, prove, tempt (-er), try.</a:t>
            </a: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indent="465887">
              <a:lnSpc>
                <a:spcPct val="107000"/>
              </a:lnSpc>
              <a:spcBef>
                <a:spcPts val="683"/>
              </a:spcBef>
              <a:spcAft>
                <a:spcPts val="683"/>
              </a:spcAft>
            </a:pPr>
            <a:r>
              <a:rPr lang="x-none" sz="1100" b="1" dirty="0">
                <a:solidFill>
                  <a:srgbClr val="292F33"/>
                </a:solidFill>
                <a:latin typeface="Verdana" panose="020B0604030504040204" pitchFamily="34" charset="0"/>
                <a:ea typeface="Verdana" panose="020B0604030504040204" pitchFamily="34" charset="0"/>
                <a:cs typeface="Verdana" panose="020B0604030504040204" pitchFamily="34" charset="0"/>
              </a:rPr>
              <a:t>Total KJV occurrences: 39</a:t>
            </a:r>
            <a:endParaRPr lang="en-US" sz="1100" b="1" dirty="0">
              <a:solidFill>
                <a:srgbClr val="292F33"/>
              </a:solidFill>
              <a:latin typeface="Verdana" panose="020B0604030504040204" pitchFamily="34" charset="0"/>
              <a:ea typeface="Verdana" panose="020B0604030504040204" pitchFamily="34" charset="0"/>
              <a:cs typeface="Verdana" panose="020B0604030504040204" pitchFamily="34" charset="0"/>
            </a:endParaRPr>
          </a:p>
          <a:p>
            <a:pPr indent="465887">
              <a:lnSpc>
                <a:spcPct val="107000"/>
              </a:lnSpc>
              <a:spcBef>
                <a:spcPts val="683"/>
              </a:spcBef>
              <a:spcAft>
                <a:spcPts val="683"/>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indent="465887">
              <a:lnSpc>
                <a:spcPct val="107000"/>
              </a:lnSpc>
              <a:spcBef>
                <a:spcPts val="683"/>
              </a:spcBef>
              <a:spcAft>
                <a:spcPts val="683"/>
              </a:spcAft>
            </a:pPr>
            <a:r>
              <a:rPr lang="en-US" b="1" dirty="0">
                <a:solidFill>
                  <a:srgbClr val="292F33"/>
                </a:solidFill>
                <a:latin typeface="Verdana" panose="020B0604030504040204" pitchFamily="34" charset="0"/>
                <a:ea typeface="Calibri" panose="020F0502020204030204" pitchFamily="34" charset="0"/>
                <a:cs typeface="Times New Roman" panose="02020603050405020304" pitchFamily="18" charset="0"/>
              </a:rPr>
              <a:t>Does the joy come from the trial or the result?</a:t>
            </a:r>
          </a:p>
          <a:p>
            <a:pPr>
              <a:lnSpc>
                <a:spcPct val="107000"/>
              </a:lnSpc>
              <a:spcAft>
                <a:spcPts val="815"/>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15"/>
              </a:spcAft>
            </a:pPr>
            <a:r>
              <a:rPr lang="en-US" sz="1100" b="1" dirty="0">
                <a:latin typeface="Verdana" panose="020B0604030504040204" pitchFamily="34" charset="0"/>
                <a:ea typeface="Verdana" panose="020B0604030504040204" pitchFamily="34" charset="0"/>
                <a:cs typeface="Times New Roman" panose="02020603050405020304" pitchFamily="18" charset="0"/>
              </a:rPr>
              <a:t>How do we find our trials or temptations?  How did James  say we found them or perhaps better said how do they find us?  We fall into them; the word encounter is better translated as fall.  Does this reconcile to the manner in which we are tried?  Who here goes and looks for trials and tribulations?</a:t>
            </a:r>
          </a:p>
          <a:p>
            <a:pPr>
              <a:lnSpc>
                <a:spcPct val="107000"/>
              </a:lnSpc>
              <a:spcAft>
                <a:spcPts val="815"/>
              </a:spcAft>
            </a:pPr>
            <a:r>
              <a:rPr lang="en-US" sz="1100" b="1" dirty="0">
                <a:latin typeface="Verdana" panose="020B0604030504040204" pitchFamily="34" charset="0"/>
                <a:ea typeface="Verdana" panose="020B0604030504040204" pitchFamily="34" charset="0"/>
                <a:cs typeface="Times New Roman" panose="02020603050405020304" pitchFamily="18" charset="0"/>
              </a:rPr>
              <a:t>What is James saying?  Things happen – they always will – they always have.  And in every trial, there is a lesson to learn.</a:t>
            </a:r>
          </a:p>
          <a:p>
            <a:pPr>
              <a:lnSpc>
                <a:spcPct val="107000"/>
              </a:lnSpc>
              <a:spcAft>
                <a:spcPts val="815"/>
              </a:spcAft>
            </a:pPr>
            <a:endParaRPr lang="en-US" sz="1800" dirty="0">
              <a:latin typeface="Verdana" panose="020B0604030504040204" pitchFamily="34" charset="0"/>
              <a:ea typeface="Calibri" panose="020F0502020204030204" pitchFamily="34" charset="0"/>
              <a:cs typeface="Times New Roman" panose="02020603050405020304" pitchFamily="18" charset="0"/>
            </a:endParaRPr>
          </a:p>
          <a:p>
            <a:pPr>
              <a:lnSpc>
                <a:spcPct val="107000"/>
              </a:lnSpc>
              <a:spcAft>
                <a:spcPts val="815"/>
              </a:spcAft>
            </a:pPr>
            <a:r>
              <a:rPr lang="en-US" sz="1100" b="1" dirty="0">
                <a:latin typeface="Verdana" panose="020B0604030504040204" pitchFamily="34" charset="0"/>
                <a:ea typeface="Verdana" panose="020B0604030504040204" pitchFamily="34" charset="0"/>
                <a:cs typeface="Times New Roman" panose="02020603050405020304" pitchFamily="18" charset="0"/>
              </a:rPr>
              <a:t>A tough coach that we had or a hard teacher that we had was not trying to be mean to us, they were trying to prepare us of the future</a:t>
            </a:r>
          </a:p>
          <a:p>
            <a:pPr>
              <a:lnSpc>
                <a:spcPct val="107000"/>
              </a:lnSpc>
              <a:spcAft>
                <a:spcPts val="815"/>
              </a:spcAft>
            </a:pPr>
            <a:r>
              <a:rPr lang="en-US" sz="1100" b="1" dirty="0">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15"/>
              </a:spcAft>
            </a:pPr>
            <a:r>
              <a:rPr lang="en-US" sz="1100" b="1" dirty="0">
                <a:latin typeface="Verdana" panose="020B0604030504040204" pitchFamily="34" charset="0"/>
                <a:ea typeface="Verdana" panose="020B0604030504040204" pitchFamily="34" charset="0"/>
                <a:cs typeface="Times New Roman" panose="02020603050405020304" pitchFamily="18" charset="0"/>
              </a:rPr>
              <a:t>Verse 3 gives us the reasons for the testing.  When we are testing our faith, we are testing the </a:t>
            </a:r>
            <a:r>
              <a:rPr lang="en-US" sz="1100" b="1" dirty="0">
                <a:solidFill>
                  <a:srgbClr val="FF0000"/>
                </a:solidFill>
                <a:latin typeface="Verdana" panose="020B0604030504040204" pitchFamily="34" charset="0"/>
                <a:ea typeface="Verdana" panose="020B0604030504040204" pitchFamily="34" charset="0"/>
                <a:cs typeface="Times New Roman" panose="02020603050405020304" pitchFamily="18" charset="0"/>
              </a:rPr>
              <a:t>genuineness </a:t>
            </a:r>
            <a:r>
              <a:rPr lang="en-US" sz="1100" b="1" dirty="0">
                <a:latin typeface="Verdana" panose="020B0604030504040204" pitchFamily="34" charset="0"/>
                <a:ea typeface="Verdana" panose="020B0604030504040204" pitchFamily="34" charset="0"/>
                <a:cs typeface="Times New Roman" panose="02020603050405020304" pitchFamily="18" charset="0"/>
              </a:rPr>
              <a:t>of our faith.  That test purges us and gives us the knowledge that our faith will hold up.  And what happens with each subsequent test.  The knowledge from the previous test gives us strength and knowledge and increases our faith to be able to get through the next and more difficult test.</a:t>
            </a:r>
          </a:p>
          <a:p>
            <a:pPr>
              <a:lnSpc>
                <a:spcPct val="107000"/>
              </a:lnSpc>
              <a:spcAft>
                <a:spcPts val="815"/>
              </a:spcAft>
            </a:pP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15"/>
              </a:spcAft>
            </a:pPr>
            <a:endParaRPr lang="en-US" sz="1800" dirty="0">
              <a:latin typeface="Verdana" panose="020B0604030504040204" pitchFamily="34" charset="0"/>
              <a:ea typeface="Calibri" panose="020F0502020204030204" pitchFamily="34" charset="0"/>
              <a:cs typeface="Times New Roman" panose="02020603050405020304" pitchFamily="18" charset="0"/>
            </a:endParaRPr>
          </a:p>
          <a:p>
            <a:pPr defTabSz="931774">
              <a:lnSpc>
                <a:spcPct val="107000"/>
              </a:lnSpc>
              <a:spcAft>
                <a:spcPts val="815"/>
              </a:spcAft>
              <a:defRPr/>
            </a:pPr>
            <a:r>
              <a:rPr lang="en-US" sz="1800" b="1" dirty="0">
                <a:solidFill>
                  <a:srgbClr val="292F33"/>
                </a:solidFill>
                <a:latin typeface="Verdana" panose="020B0604030504040204" pitchFamily="34" charset="0"/>
                <a:ea typeface="Calibri" panose="020F0502020204030204" pitchFamily="34" charset="0"/>
                <a:cs typeface="Times New Roman" panose="02020603050405020304" pitchFamily="18" charset="0"/>
              </a:rPr>
              <a:t>In 2003, I went through my first hurricane, ever and then 3 weeks later, did it again.  What did I know about my house after going through the first one?  Each time we face and obstacle and God sees us through it what does that do for us when then next one comes.</a:t>
            </a:r>
          </a:p>
          <a:p>
            <a:pPr>
              <a:lnSpc>
                <a:spcPct val="107000"/>
              </a:lnSpc>
              <a:spcAft>
                <a:spcPts val="815"/>
              </a:spcAft>
            </a:pPr>
            <a:r>
              <a:rPr lang="en-US" sz="1800" dirty="0">
                <a:latin typeface="Verdana" panose="020B0604030504040204" pitchFamily="34"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15"/>
              </a:spcAft>
            </a:pPr>
            <a:r>
              <a:rPr lang="en-US" sz="1800" dirty="0">
                <a:latin typeface="Verdana" panose="020B0604030504040204" pitchFamily="34" charset="0"/>
                <a:ea typeface="Calibri" panose="020F0502020204030204" pitchFamily="34" charset="0"/>
                <a:cs typeface="Times New Roman" panose="02020603050405020304" pitchFamily="18" charset="0"/>
              </a:rPr>
              <a:t> </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Verse 4 perfect AND complete</a:t>
            </a: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Perfect - </a:t>
            </a:r>
            <a:r>
              <a:rPr lang="x-none" b="1" dirty="0">
                <a:solidFill>
                  <a:srgbClr val="2E78C2"/>
                </a:solidFill>
                <a:latin typeface="Verdana" panose="020B0604030504040204" pitchFamily="34" charset="0"/>
                <a:ea typeface="Verdana" panose="020B0604030504040204" pitchFamily="34" charset="0"/>
                <a:cs typeface="Galatia SIL" panose="02000600020000020004" pitchFamily="2" charset="0"/>
              </a:rPr>
              <a:t>τέλειος</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Bef>
                <a:spcPts val="683"/>
              </a:spcBef>
              <a:spcAft>
                <a:spcPts val="683"/>
              </a:spcAft>
            </a:pPr>
            <a:r>
              <a:rPr lang="x-none" b="1" dirty="0">
                <a:solidFill>
                  <a:srgbClr val="2E78C2"/>
                </a:solidFill>
                <a:latin typeface="Verdana" panose="020B0604030504040204" pitchFamily="34" charset="0"/>
                <a:ea typeface="Verdana" panose="020B0604030504040204" pitchFamily="34" charset="0"/>
                <a:cs typeface="Times New Roman" panose="02020603050405020304" pitchFamily="18" charset="0"/>
              </a:rPr>
              <a:t>teleios</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Bef>
                <a:spcPts val="683"/>
              </a:spcBef>
              <a:spcAft>
                <a:spcPts val="683"/>
              </a:spcAft>
            </a:pPr>
            <a:r>
              <a:rPr lang="x-none" b="1" i="1" dirty="0">
                <a:solidFill>
                  <a:srgbClr val="292F33"/>
                </a:solidFill>
                <a:latin typeface="Verdana" panose="020B0604030504040204" pitchFamily="34" charset="0"/>
                <a:ea typeface="Verdana" panose="020B0604030504040204" pitchFamily="34" charset="0"/>
                <a:cs typeface="Verdana" panose="020B0604030504040204" pitchFamily="34" charset="0"/>
              </a:rPr>
              <a:t>tel'-i-os</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x-none" b="1" dirty="0">
                <a:solidFill>
                  <a:srgbClr val="292F33"/>
                </a:solidFill>
                <a:latin typeface="Verdana" panose="020B0604030504040204" pitchFamily="34" charset="0"/>
                <a:ea typeface="Verdana" panose="020B0604030504040204" pitchFamily="34" charset="0"/>
                <a:cs typeface="Verdana" panose="020B0604030504040204" pitchFamily="34" charset="0"/>
              </a:rPr>
              <a:t>From </a:t>
            </a:r>
            <a:r>
              <a:rPr lang="x-none" b="1" dirty="0">
                <a:solidFill>
                  <a:srgbClr val="9753DB"/>
                </a:solidFill>
                <a:latin typeface="Verdana" panose="020B0604030504040204" pitchFamily="34" charset="0"/>
                <a:ea typeface="Verdana" panose="020B0604030504040204" pitchFamily="34" charset="0"/>
                <a:cs typeface="Verdana" panose="020B0604030504040204" pitchFamily="34" charset="0"/>
              </a:rPr>
              <a:t>G5056</a:t>
            </a:r>
            <a:r>
              <a:rPr lang="x-none"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r>
              <a:rPr lang="x-none" b="1" i="1" dirty="0">
                <a:solidFill>
                  <a:srgbClr val="292F33"/>
                </a:solidFill>
                <a:latin typeface="Verdana" panose="020B0604030504040204" pitchFamily="34" charset="0"/>
                <a:ea typeface="Verdana" panose="020B0604030504040204" pitchFamily="34" charset="0"/>
                <a:cs typeface="Verdana" panose="020B0604030504040204" pitchFamily="34" charset="0"/>
              </a:rPr>
              <a:t>complete</a:t>
            </a:r>
            <a:r>
              <a:rPr lang="x-none" b="1" dirty="0">
                <a:solidFill>
                  <a:srgbClr val="292F33"/>
                </a:solidFill>
                <a:latin typeface="Verdana" panose="020B0604030504040204" pitchFamily="34" charset="0"/>
                <a:ea typeface="Verdana" panose="020B0604030504040204" pitchFamily="34" charset="0"/>
                <a:cs typeface="Verdana" panose="020B0604030504040204" pitchFamily="34" charset="0"/>
              </a:rPr>
              <a:t> (in various applications of labor, growth, mental and moral character, etc.); neuter (as noun, with </a:t>
            </a:r>
            <a:r>
              <a:rPr lang="x-none" b="1" dirty="0">
                <a:solidFill>
                  <a:srgbClr val="9753DB"/>
                </a:solidFill>
                <a:latin typeface="Verdana" panose="020B0604030504040204" pitchFamily="34" charset="0"/>
                <a:ea typeface="Verdana" panose="020B0604030504040204" pitchFamily="34" charset="0"/>
                <a:cs typeface="Verdana" panose="020B0604030504040204" pitchFamily="34" charset="0"/>
              </a:rPr>
              <a:t>G3588</a:t>
            </a:r>
            <a:r>
              <a:rPr lang="x-none"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r>
              <a:rPr lang="x-none" b="1" i="1" dirty="0">
                <a:solidFill>
                  <a:srgbClr val="292F33"/>
                </a:solidFill>
                <a:latin typeface="Verdana" panose="020B0604030504040204" pitchFamily="34" charset="0"/>
                <a:ea typeface="Verdana" panose="020B0604030504040204" pitchFamily="34" charset="0"/>
                <a:cs typeface="Verdana" panose="020B0604030504040204" pitchFamily="34" charset="0"/>
              </a:rPr>
              <a:t>completeness:</a:t>
            </a:r>
            <a:r>
              <a:rPr lang="x-none" b="1" dirty="0">
                <a:solidFill>
                  <a:srgbClr val="292F33"/>
                </a:solidFill>
                <a:latin typeface="Verdana" panose="020B0604030504040204" pitchFamily="34" charset="0"/>
                <a:ea typeface="Verdana" panose="020B0604030504040204" pitchFamily="34" charset="0"/>
                <a:cs typeface="Verdana" panose="020B0604030504040204" pitchFamily="34" charset="0"/>
              </a:rPr>
              <a:t> - of full age, man, perfect.</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Bef>
                <a:spcPts val="683"/>
              </a:spcBef>
              <a:spcAft>
                <a:spcPts val="683"/>
              </a:spcAft>
            </a:pPr>
            <a:r>
              <a:rPr lang="x-none" b="1" dirty="0">
                <a:solidFill>
                  <a:srgbClr val="2E78C2"/>
                </a:solidFill>
                <a:latin typeface="Verdana" panose="020B0604030504040204" pitchFamily="34" charset="0"/>
                <a:ea typeface="Verdana" panose="020B0604030504040204" pitchFamily="34" charset="0"/>
                <a:cs typeface="Galatia SIL" panose="02000600020000020004" pitchFamily="2" charset="0"/>
              </a:rPr>
              <a:t> </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Bef>
                <a:spcPts val="683"/>
              </a:spcBef>
              <a:spcAft>
                <a:spcPts val="683"/>
              </a:spcAft>
            </a:pPr>
            <a:r>
              <a:rPr lang="en-US" b="1" dirty="0">
                <a:latin typeface="Verdana" panose="020B0604030504040204" pitchFamily="34" charset="0"/>
                <a:ea typeface="Verdana" panose="020B0604030504040204" pitchFamily="34" charset="0"/>
                <a:cs typeface="Galatia SIL" panose="02000600020000020004" pitchFamily="2" charset="0"/>
              </a:rPr>
              <a:t>Complete</a:t>
            </a:r>
            <a:r>
              <a:rPr lang="en-US" b="1" dirty="0">
                <a:solidFill>
                  <a:srgbClr val="2E78C2"/>
                </a:solidFill>
                <a:latin typeface="Verdana" panose="020B0604030504040204" pitchFamily="34" charset="0"/>
                <a:ea typeface="Verdana" panose="020B0604030504040204" pitchFamily="34" charset="0"/>
                <a:cs typeface="Galatia SIL" panose="02000600020000020004" pitchFamily="2" charset="0"/>
              </a:rPr>
              <a:t> - </a:t>
            </a:r>
            <a:r>
              <a:rPr lang="x-none" b="1" dirty="0">
                <a:solidFill>
                  <a:srgbClr val="2E78C2"/>
                </a:solidFill>
                <a:latin typeface="Verdana" panose="020B0604030504040204" pitchFamily="34" charset="0"/>
                <a:ea typeface="Verdana" panose="020B0604030504040204" pitchFamily="34" charset="0"/>
                <a:cs typeface="Galatia SIL" panose="02000600020000020004" pitchFamily="2" charset="0"/>
              </a:rPr>
              <a:t>ὁλόκληρος</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Bef>
                <a:spcPts val="683"/>
              </a:spcBef>
              <a:spcAft>
                <a:spcPts val="683"/>
              </a:spcAft>
            </a:pPr>
            <a:r>
              <a:rPr lang="x-none" b="1" dirty="0">
                <a:solidFill>
                  <a:srgbClr val="2E78C2"/>
                </a:solidFill>
                <a:latin typeface="Verdana" panose="020B0604030504040204" pitchFamily="34" charset="0"/>
                <a:ea typeface="Verdana" panose="020B0604030504040204" pitchFamily="34" charset="0"/>
                <a:cs typeface="Times New Roman" panose="02020603050405020304" pitchFamily="18" charset="0"/>
              </a:rPr>
              <a:t>holoklēros</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Bef>
                <a:spcPts val="683"/>
              </a:spcBef>
              <a:spcAft>
                <a:spcPts val="683"/>
              </a:spcAft>
            </a:pPr>
            <a:r>
              <a:rPr lang="x-none" b="1" i="1" dirty="0">
                <a:solidFill>
                  <a:srgbClr val="292F33"/>
                </a:solidFill>
                <a:latin typeface="Verdana" panose="020B0604030504040204" pitchFamily="34" charset="0"/>
                <a:ea typeface="Verdana" panose="020B0604030504040204" pitchFamily="34" charset="0"/>
                <a:cs typeface="Verdana" panose="020B0604030504040204" pitchFamily="34" charset="0"/>
              </a:rPr>
              <a:t>hol-ok'-lay-ros</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x-none" b="1" dirty="0">
                <a:solidFill>
                  <a:srgbClr val="292F33"/>
                </a:solidFill>
                <a:latin typeface="Verdana" panose="020B0604030504040204" pitchFamily="34" charset="0"/>
                <a:ea typeface="Verdana" panose="020B0604030504040204" pitchFamily="34" charset="0"/>
                <a:cs typeface="Verdana" panose="020B0604030504040204" pitchFamily="34" charset="0"/>
              </a:rPr>
              <a:t>From </a:t>
            </a:r>
            <a:r>
              <a:rPr lang="x-none" b="1" dirty="0">
                <a:solidFill>
                  <a:srgbClr val="9753DB"/>
                </a:solidFill>
                <a:latin typeface="Verdana" panose="020B0604030504040204" pitchFamily="34" charset="0"/>
                <a:ea typeface="Verdana" panose="020B0604030504040204" pitchFamily="34" charset="0"/>
                <a:cs typeface="Verdana" panose="020B0604030504040204" pitchFamily="34" charset="0"/>
              </a:rPr>
              <a:t>G3650</a:t>
            </a:r>
            <a:r>
              <a:rPr lang="x-none" b="1" dirty="0">
                <a:solidFill>
                  <a:srgbClr val="292F33"/>
                </a:solidFill>
                <a:latin typeface="Verdana" panose="020B0604030504040204" pitchFamily="34" charset="0"/>
                <a:ea typeface="Verdana" panose="020B0604030504040204" pitchFamily="34" charset="0"/>
                <a:cs typeface="Verdana" panose="020B0604030504040204" pitchFamily="34" charset="0"/>
              </a:rPr>
              <a:t> and </a:t>
            </a:r>
            <a:r>
              <a:rPr lang="x-none" b="1" dirty="0">
                <a:solidFill>
                  <a:srgbClr val="9753DB"/>
                </a:solidFill>
                <a:latin typeface="Verdana" panose="020B0604030504040204" pitchFamily="34" charset="0"/>
                <a:ea typeface="Verdana" panose="020B0604030504040204" pitchFamily="34" charset="0"/>
                <a:cs typeface="Verdana" panose="020B0604030504040204" pitchFamily="34" charset="0"/>
              </a:rPr>
              <a:t>G2819</a:t>
            </a:r>
            <a:r>
              <a:rPr lang="x-none"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r>
              <a:rPr lang="x-none" b="1" i="1" dirty="0">
                <a:solidFill>
                  <a:srgbClr val="292F33"/>
                </a:solidFill>
                <a:latin typeface="Verdana" panose="020B0604030504040204" pitchFamily="34" charset="0"/>
                <a:ea typeface="Verdana" panose="020B0604030504040204" pitchFamily="34" charset="0"/>
                <a:cs typeface="Verdana" panose="020B0604030504040204" pitchFamily="34" charset="0"/>
              </a:rPr>
              <a:t>complete</a:t>
            </a:r>
            <a:r>
              <a:rPr lang="x-none" b="1" dirty="0">
                <a:solidFill>
                  <a:srgbClr val="292F33"/>
                </a:solidFill>
                <a:latin typeface="Verdana" panose="020B0604030504040204" pitchFamily="34" charset="0"/>
                <a:ea typeface="Verdana" panose="020B0604030504040204" pitchFamily="34" charset="0"/>
                <a:cs typeface="Verdana" panose="020B0604030504040204" pitchFamily="34" charset="0"/>
              </a:rPr>
              <a:t> in every </a:t>
            </a:r>
            <a:r>
              <a:rPr lang="x-none" b="1" i="1" dirty="0">
                <a:solidFill>
                  <a:srgbClr val="292F33"/>
                </a:solidFill>
                <a:latin typeface="Verdana" panose="020B0604030504040204" pitchFamily="34" charset="0"/>
                <a:ea typeface="Verdana" panose="020B0604030504040204" pitchFamily="34" charset="0"/>
                <a:cs typeface="Verdana" panose="020B0604030504040204" pitchFamily="34" charset="0"/>
              </a:rPr>
              <a:t>part</a:t>
            </a:r>
            <a:r>
              <a:rPr lang="x-none" b="1" dirty="0">
                <a:solidFill>
                  <a:srgbClr val="292F33"/>
                </a:solidFill>
                <a:latin typeface="Verdana" panose="020B0604030504040204" pitchFamily="34" charset="0"/>
                <a:ea typeface="Verdana" panose="020B0604030504040204" pitchFamily="34" charset="0"/>
                <a:cs typeface="Verdana" panose="020B0604030504040204" pitchFamily="34" charset="0"/>
              </a:rPr>
              <a:t>, that is, perfectly </a:t>
            </a:r>
            <a:r>
              <a:rPr lang="x-none" b="1" i="1" dirty="0">
                <a:solidFill>
                  <a:srgbClr val="292F33"/>
                </a:solidFill>
                <a:latin typeface="Verdana" panose="020B0604030504040204" pitchFamily="34" charset="0"/>
                <a:ea typeface="Verdana" panose="020B0604030504040204" pitchFamily="34" charset="0"/>
                <a:cs typeface="Verdana" panose="020B0604030504040204" pitchFamily="34" charset="0"/>
              </a:rPr>
              <a:t>sound</a:t>
            </a:r>
            <a:r>
              <a:rPr lang="x-none" b="1" dirty="0">
                <a:solidFill>
                  <a:srgbClr val="292F33"/>
                </a:solidFill>
                <a:latin typeface="Verdana" panose="020B0604030504040204" pitchFamily="34" charset="0"/>
                <a:ea typeface="Verdana" panose="020B0604030504040204" pitchFamily="34" charset="0"/>
                <a:cs typeface="Verdana" panose="020B0604030504040204" pitchFamily="34" charset="0"/>
              </a:rPr>
              <a:t> (in body): - entire, whole.</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x-none"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b="1" dirty="0">
                <a:solidFill>
                  <a:srgbClr val="292F33"/>
                </a:solidFill>
                <a:latin typeface="Verdana" panose="020B0604030504040204" pitchFamily="34" charset="0"/>
                <a:ea typeface="Verdana" panose="020B0604030504040204" pitchFamily="34" charset="0"/>
                <a:cs typeface="Verdana" panose="020B0604030504040204" pitchFamily="34" charset="0"/>
              </a:rPr>
              <a:t>Why does James emphasize the point with two words that mean the same thing?  </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b="1" dirty="0">
                <a:solidFill>
                  <a:srgbClr val="292F33"/>
                </a:solidFill>
                <a:latin typeface="Verdana" panose="020B0604030504040204" pitchFamily="34" charset="0"/>
                <a:ea typeface="Verdana" panose="020B0604030504040204" pitchFamily="34" charset="0"/>
                <a:cs typeface="Verdana" panose="020B0604030504040204" pitchFamily="34" charset="0"/>
              </a:rPr>
              <a:t>Do we do the same thing.  When recognizing someone’s heroism do we say they went above and beyond the course of duty?</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b="1" dirty="0">
                <a:solidFill>
                  <a:srgbClr val="292F33"/>
                </a:solidFill>
                <a:latin typeface="Verdana" panose="020B0604030504040204" pitchFamily="34" charset="0"/>
                <a:ea typeface="Verdana" panose="020B0604030504040204" pitchFamily="34" charset="0"/>
                <a:cs typeface="Verdana" panose="020B0604030504040204" pitchFamily="34" charset="0"/>
              </a:rPr>
              <a:t>Because although closely related they are not used synonymously.  The first word “</a:t>
            </a:r>
            <a:r>
              <a:rPr lang="en-US" b="1" dirty="0" err="1">
                <a:solidFill>
                  <a:srgbClr val="292F33"/>
                </a:solidFill>
                <a:latin typeface="Verdana" panose="020B0604030504040204" pitchFamily="34" charset="0"/>
                <a:ea typeface="Verdana" panose="020B0604030504040204" pitchFamily="34" charset="0"/>
                <a:cs typeface="Verdana" panose="020B0604030504040204" pitchFamily="34" charset="0"/>
              </a:rPr>
              <a:t>teleios</a:t>
            </a:r>
            <a:r>
              <a:rPr lang="en-US" b="1" dirty="0">
                <a:solidFill>
                  <a:srgbClr val="292F33"/>
                </a:solidFill>
                <a:latin typeface="Verdana" panose="020B0604030504040204" pitchFamily="34" charset="0"/>
                <a:ea typeface="Verdana" panose="020B0604030504040204" pitchFamily="34" charset="0"/>
                <a:cs typeface="Verdana" panose="020B0604030504040204" pitchFamily="34" charset="0"/>
              </a:rPr>
              <a:t>” in Classical Greek was used to mean animals which had reached full growth, a  or of scholars who were past their training and were now mature in the preparation for their career, a doctor who had finished his training</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b="1" dirty="0">
                <a:solidFill>
                  <a:srgbClr val="292F33"/>
                </a:solidFill>
                <a:latin typeface="Verdana" panose="020B0604030504040204" pitchFamily="34" charset="0"/>
                <a:ea typeface="Verdana" panose="020B0604030504040204" pitchFamily="34" charset="0"/>
                <a:cs typeface="Verdana" panose="020B0604030504040204" pitchFamily="34" charset="0"/>
              </a:rPr>
              <a:t>Hebrews 2:10 – this same word is used of Jesus here to describe his perfectness through sufferings</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b="1" dirty="0">
                <a:solidFill>
                  <a:srgbClr val="292F33"/>
                </a:solidFill>
                <a:latin typeface="Verdana" panose="020B0604030504040204" pitchFamily="34" charset="0"/>
                <a:ea typeface="Verdana" panose="020B0604030504040204" pitchFamily="34" charset="0"/>
                <a:cs typeface="Verdana" panose="020B0604030504040204" pitchFamily="34" charset="0"/>
              </a:rPr>
              <a:t> </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b="1" dirty="0">
                <a:solidFill>
                  <a:srgbClr val="292F33"/>
                </a:solidFill>
                <a:latin typeface="Verdana" panose="020B0604030504040204" pitchFamily="34" charset="0"/>
                <a:ea typeface="Verdana" panose="020B0604030504040204" pitchFamily="34" charset="0"/>
                <a:cs typeface="Verdana" panose="020B0604030504040204" pitchFamily="34" charset="0"/>
              </a:rPr>
              <a:t>The second word, translated complete in some versions and entire in others was used to refer to a baby that had been born whole and with all parts in working order or an offering without blemish, of an heir who had received the full portion of his inheritance.</a:t>
            </a: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This completeness and perfection leave us lacking in nothing.  We are fully equipped, we have not been lagging behind, we are not inferior to others.  The term is a racing term and the lesson to us is that no race is ever won until we have covered the entire distance.</a:t>
            </a:r>
          </a:p>
          <a:p>
            <a:pPr>
              <a:lnSpc>
                <a:spcPct val="107000"/>
              </a:lnSpc>
              <a:spcAft>
                <a:spcPts val="815"/>
              </a:spcAft>
            </a:pP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There is no place in which we are allowed to discontinue our effort – if we stop we don’t finish – period.</a:t>
            </a: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Olympians understand this, runners don’t quit, they finish the race at all costs, they are racing for something more important than a medal, they are racing for their country.</a:t>
            </a:r>
          </a:p>
          <a:p>
            <a:pPr>
              <a:lnSpc>
                <a:spcPct val="107000"/>
              </a:lnSpc>
              <a:spcAft>
                <a:spcPts val="815"/>
              </a:spcAft>
            </a:pPr>
            <a:endParaRPr lang="en-US" b="1" dirty="0">
              <a:latin typeface="Verdana" panose="020B0604030504040204" pitchFamily="34" charset="0"/>
              <a:ea typeface="Verdana" panose="020B0604030504040204" pitchFamily="34" charset="0"/>
              <a:cs typeface="Times New Roman" panose="02020603050405020304" pitchFamily="18" charset="0"/>
            </a:endParaRPr>
          </a:p>
          <a:p>
            <a:pPr defTabSz="931774">
              <a:lnSpc>
                <a:spcPct val="107000"/>
              </a:lnSpc>
              <a:spcAft>
                <a:spcPts val="815"/>
              </a:spcAft>
              <a:defRPr/>
            </a:pPr>
            <a:r>
              <a:rPr lang="en-US" b="1" dirty="0">
                <a:latin typeface="Verdana" panose="020B0604030504040204" pitchFamily="34" charset="0"/>
                <a:ea typeface="Verdana" panose="020B0604030504040204" pitchFamily="34" charset="0"/>
                <a:cs typeface="Times New Roman" panose="02020603050405020304" pitchFamily="18" charset="0"/>
              </a:rPr>
              <a:t>Who has run a marathon?  Why?  What was important to you about the marathon? Placing or finishing.  </a:t>
            </a:r>
          </a:p>
          <a:p>
            <a:pPr>
              <a:lnSpc>
                <a:spcPct val="107000"/>
              </a:lnSpc>
              <a:spcAft>
                <a:spcPts val="815"/>
              </a:spcAft>
            </a:pP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Who are we racing for?</a:t>
            </a: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There is no place in which we are allowed to discontinue our effort – if we stop we don’t finish – period.</a:t>
            </a: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Olympians understand this, runners don’t quit, they finish the race at all costs, they are racing for something more important than a medal, they are racing for their country.</a:t>
            </a: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 </a:t>
            </a:r>
          </a:p>
          <a:p>
            <a:pPr>
              <a:lnSpc>
                <a:spcPct val="107000"/>
              </a:lnSpc>
              <a:spcAft>
                <a:spcPts val="815"/>
              </a:spcAft>
            </a:pPr>
            <a:endParaRPr lang="en-US"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sz="1100" b="1" dirty="0">
                <a:latin typeface="Verdana" panose="020B0604030504040204" pitchFamily="34" charset="0"/>
                <a:ea typeface="Verdana" panose="020B0604030504040204" pitchFamily="34" charset="0"/>
                <a:cs typeface="Times New Roman" panose="02020603050405020304" pitchFamily="18" charset="0"/>
              </a:rPr>
              <a:t>Satan wants us to focus on the problem</a:t>
            </a:r>
          </a:p>
          <a:p>
            <a:pPr>
              <a:lnSpc>
                <a:spcPct val="107000"/>
              </a:lnSpc>
              <a:spcAft>
                <a:spcPts val="815"/>
              </a:spcAft>
            </a:pPr>
            <a:endParaRPr lang="en-US" sz="1100" b="1" dirty="0">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15"/>
              </a:spcAft>
            </a:pPr>
            <a:r>
              <a:rPr lang="en-US" sz="1100" b="1" dirty="0">
                <a:latin typeface="Verdana" panose="020B0604030504040204" pitchFamily="34" charset="0"/>
                <a:ea typeface="Verdana" panose="020B0604030504040204" pitchFamily="34" charset="0"/>
                <a:cs typeface="Times New Roman" panose="02020603050405020304" pitchFamily="18" charset="0"/>
              </a:rPr>
              <a:t>God wants us to focus on Heaven</a:t>
            </a:r>
          </a:p>
          <a:p>
            <a:pPr>
              <a:lnSpc>
                <a:spcPct val="107000"/>
              </a:lnSpc>
              <a:spcAft>
                <a:spcPts val="815"/>
              </a:spcAft>
            </a:pPr>
            <a:r>
              <a:rPr lang="en-US" b="1" dirty="0">
                <a:latin typeface="Verdana" panose="020B0604030504040204" pitchFamily="34" charset="0"/>
                <a:ea typeface="Verdana" panose="020B0604030504040204" pitchFamily="34" charset="0"/>
                <a:cs typeface="Times New Roman" panose="02020603050405020304" pitchFamily="18" charset="0"/>
              </a:rPr>
              <a:t> </a:t>
            </a:r>
          </a:p>
          <a:p>
            <a:r>
              <a:rPr lang="en-US" b="1" dirty="0">
                <a:latin typeface="Verdana" panose="020B0604030504040204" pitchFamily="34" charset="0"/>
                <a:ea typeface="Verdana" panose="020B0604030504040204" pitchFamily="34" charset="0"/>
              </a:rPr>
              <a:t>	</a:t>
            </a:r>
          </a:p>
        </p:txBody>
      </p:sp>
      <p:sp>
        <p:nvSpPr>
          <p:cNvPr id="4" name="Slide Number Placeholder 3"/>
          <p:cNvSpPr>
            <a:spLocks noGrp="1"/>
          </p:cNvSpPr>
          <p:nvPr>
            <p:ph type="sldNum" sz="quarter" idx="10"/>
          </p:nvPr>
        </p:nvSpPr>
        <p:spPr/>
        <p:txBody>
          <a:bodyPr/>
          <a:lstStyle/>
          <a:p>
            <a:fld id="{FBDED955-7F6C-474C-9841-D182CF707654}" type="slidenum">
              <a:rPr lang="en-US" smtClean="0"/>
              <a:t>10</a:t>
            </a:fld>
            <a:endParaRPr lang="en-US"/>
          </a:p>
        </p:txBody>
      </p:sp>
    </p:spTree>
    <p:extLst>
      <p:ext uri="{BB962C8B-B14F-4D97-AF65-F5344CB8AC3E}">
        <p14:creationId xmlns:p14="http://schemas.microsoft.com/office/powerpoint/2010/main" val="4332948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What is a proving ground?</a:t>
            </a:r>
          </a:p>
          <a:p>
            <a:r>
              <a:rPr lang="en-US" dirty="0"/>
              <a:t>	</a:t>
            </a:r>
          </a:p>
        </p:txBody>
      </p:sp>
      <p:sp>
        <p:nvSpPr>
          <p:cNvPr id="4" name="Slide Number Placeholder 3"/>
          <p:cNvSpPr>
            <a:spLocks noGrp="1"/>
          </p:cNvSpPr>
          <p:nvPr>
            <p:ph type="sldNum" sz="quarter" idx="10"/>
          </p:nvPr>
        </p:nvSpPr>
        <p:spPr/>
        <p:txBody>
          <a:bodyPr/>
          <a:lstStyle/>
          <a:p>
            <a:fld id="{FBDED955-7F6C-474C-9841-D182CF707654}" type="slidenum">
              <a:rPr lang="en-US" smtClean="0"/>
              <a:t>11</a:t>
            </a:fld>
            <a:endParaRPr lang="en-US"/>
          </a:p>
        </p:txBody>
      </p:sp>
    </p:spTree>
    <p:extLst>
      <p:ext uri="{BB962C8B-B14F-4D97-AF65-F5344CB8AC3E}">
        <p14:creationId xmlns:p14="http://schemas.microsoft.com/office/powerpoint/2010/main" val="6451073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12</a:t>
            </a:fld>
            <a:endParaRPr lang="en-US"/>
          </a:p>
        </p:txBody>
      </p:sp>
    </p:spTree>
    <p:extLst>
      <p:ext uri="{BB962C8B-B14F-4D97-AF65-F5344CB8AC3E}">
        <p14:creationId xmlns:p14="http://schemas.microsoft.com/office/powerpoint/2010/main" val="1051330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13</a:t>
            </a:fld>
            <a:endParaRPr lang="en-US"/>
          </a:p>
        </p:txBody>
      </p:sp>
    </p:spTree>
    <p:extLst>
      <p:ext uri="{BB962C8B-B14F-4D97-AF65-F5344CB8AC3E}">
        <p14:creationId xmlns:p14="http://schemas.microsoft.com/office/powerpoint/2010/main" val="19011915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14</a:t>
            </a:fld>
            <a:endParaRPr lang="en-US"/>
          </a:p>
        </p:txBody>
      </p:sp>
    </p:spTree>
    <p:extLst>
      <p:ext uri="{BB962C8B-B14F-4D97-AF65-F5344CB8AC3E}">
        <p14:creationId xmlns:p14="http://schemas.microsoft.com/office/powerpoint/2010/main" val="3215051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15</a:t>
            </a:fld>
            <a:endParaRPr lang="en-US"/>
          </a:p>
        </p:txBody>
      </p:sp>
    </p:spTree>
    <p:extLst>
      <p:ext uri="{BB962C8B-B14F-4D97-AF65-F5344CB8AC3E}">
        <p14:creationId xmlns:p14="http://schemas.microsoft.com/office/powerpoint/2010/main" val="4233011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16</a:t>
            </a:fld>
            <a:endParaRPr lang="en-US"/>
          </a:p>
        </p:txBody>
      </p:sp>
    </p:spTree>
    <p:extLst>
      <p:ext uri="{BB962C8B-B14F-4D97-AF65-F5344CB8AC3E}">
        <p14:creationId xmlns:p14="http://schemas.microsoft.com/office/powerpoint/2010/main" val="7931879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17</a:t>
            </a:fld>
            <a:endParaRPr lang="en-US"/>
          </a:p>
        </p:txBody>
      </p:sp>
    </p:spTree>
    <p:extLst>
      <p:ext uri="{BB962C8B-B14F-4D97-AF65-F5344CB8AC3E}">
        <p14:creationId xmlns:p14="http://schemas.microsoft.com/office/powerpoint/2010/main" val="27560186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18</a:t>
            </a:fld>
            <a:endParaRPr lang="en-US"/>
          </a:p>
        </p:txBody>
      </p:sp>
    </p:spTree>
    <p:extLst>
      <p:ext uri="{BB962C8B-B14F-4D97-AF65-F5344CB8AC3E}">
        <p14:creationId xmlns:p14="http://schemas.microsoft.com/office/powerpoint/2010/main" val="34500835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19</a:t>
            </a:fld>
            <a:endParaRPr lang="en-US"/>
          </a:p>
        </p:txBody>
      </p:sp>
    </p:spTree>
    <p:extLst>
      <p:ext uri="{BB962C8B-B14F-4D97-AF65-F5344CB8AC3E}">
        <p14:creationId xmlns:p14="http://schemas.microsoft.com/office/powerpoint/2010/main" val="3871815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z="1100" b="1" dirty="0">
                <a:latin typeface="Verdana" panose="020B0604030504040204" pitchFamily="34" charset="0"/>
                <a:ea typeface="Verdana" panose="020B0604030504040204" pitchFamily="34" charset="0"/>
              </a:rPr>
              <a:t>So … which James wrote the book?  </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There are 4 </a:t>
            </a:r>
            <a:r>
              <a:rPr lang="en-US" sz="1100" b="1" dirty="0" err="1">
                <a:latin typeface="Verdana" panose="020B0604030504040204" pitchFamily="34" charset="0"/>
                <a:ea typeface="Verdana" panose="020B0604030504040204" pitchFamily="34" charset="0"/>
              </a:rPr>
              <a:t>Jameses</a:t>
            </a:r>
            <a:r>
              <a:rPr lang="en-US" sz="1100" b="1" dirty="0">
                <a:latin typeface="Verdana" panose="020B0604030504040204" pitchFamily="34" charset="0"/>
                <a:ea typeface="Verdana" panose="020B0604030504040204" pitchFamily="34" charset="0"/>
              </a:rPr>
              <a:t> in the NT and one we can eliminate one right off the bat.  Can you guess which one it is?</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James the father of Judas (Luke’s account).  This Judas was probably Thaddeus (in Matthew’s account, Chapter 10 verse 3), also identified as </a:t>
            </a:r>
            <a:r>
              <a:rPr lang="en-US" sz="1100" b="1" dirty="0" err="1">
                <a:latin typeface="Verdana" panose="020B0604030504040204" pitchFamily="34" charset="0"/>
                <a:ea typeface="Verdana" panose="020B0604030504040204" pitchFamily="34" charset="0"/>
              </a:rPr>
              <a:t>Lebbaeus</a:t>
            </a:r>
            <a:r>
              <a:rPr lang="en-US" sz="1100" b="1" dirty="0">
                <a:latin typeface="Verdana" panose="020B0604030504040204" pitchFamily="34" charset="0"/>
                <a:ea typeface="Verdana" panose="020B0604030504040204" pitchFamily="34" charset="0"/>
              </a:rPr>
              <a:t> in some translations.  Regardless of what his other name may have been it is doubtful that Thaddeus’s or </a:t>
            </a:r>
            <a:r>
              <a:rPr lang="en-US" sz="1100" b="1" dirty="0" err="1">
                <a:latin typeface="Verdana" panose="020B0604030504040204" pitchFamily="34" charset="0"/>
                <a:ea typeface="Verdana" panose="020B0604030504040204" pitchFamily="34" charset="0"/>
              </a:rPr>
              <a:t>Lebbaeus’s</a:t>
            </a:r>
            <a:r>
              <a:rPr lang="en-US" sz="1100" b="1" dirty="0">
                <a:latin typeface="Verdana" panose="020B0604030504040204" pitchFamily="34" charset="0"/>
                <a:ea typeface="Verdana" panose="020B0604030504040204" pitchFamily="34" charset="0"/>
              </a:rPr>
              <a:t> or Judas’s father was the author of a NT letter some 30 to 40 years later.  Only Luke records this James and only Luke refers to Thaddeus as Judas.  There is no support for this James to be the author of James, credible or otherwise.</a:t>
            </a:r>
          </a:p>
        </p:txBody>
      </p:sp>
      <p:sp>
        <p:nvSpPr>
          <p:cNvPr id="4" name="Slide Number Placeholder 3"/>
          <p:cNvSpPr>
            <a:spLocks noGrp="1"/>
          </p:cNvSpPr>
          <p:nvPr>
            <p:ph type="sldNum" sz="quarter" idx="10"/>
          </p:nvPr>
        </p:nvSpPr>
        <p:spPr/>
        <p:txBody>
          <a:bodyPr/>
          <a:lstStyle/>
          <a:p>
            <a:fld id="{FBDED955-7F6C-474C-9841-D182CF707654}" type="slidenum">
              <a:rPr lang="en-US" smtClean="0"/>
              <a:t>2</a:t>
            </a:fld>
            <a:endParaRPr lang="en-US"/>
          </a:p>
        </p:txBody>
      </p:sp>
    </p:spTree>
    <p:extLst>
      <p:ext uri="{BB962C8B-B14F-4D97-AF65-F5344CB8AC3E}">
        <p14:creationId xmlns:p14="http://schemas.microsoft.com/office/powerpoint/2010/main" val="22170825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z="1100" b="1" dirty="0">
                <a:latin typeface="Verdana" panose="020B0604030504040204" pitchFamily="34" charset="0"/>
                <a:ea typeface="Verdana" panose="020B0604030504040204" pitchFamily="34" charset="0"/>
              </a:rPr>
              <a:t>James was likely written around 62 to 68 AD.  It was one of the earlier books written.  James the son of Zebedee (the brother of John) was killed by Herod Agrippa in Acts chapter 12 and this happened in 42 to 44 AD.  Herod Agrippa (the grandson of Herod the Great) (Ordered all the male children 2 years old and younger to be killed upon his realization that the wise men did not report back to him as directed) died in 44 AD so the death of James the son of Zebedee had to happen before that obviously and we know how Herod Agrippa died because it also happened in Acts chapter 12 as he was eaten by worms and died, because he did not correct the people when they likened him to a God.</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This leave us with only 2 choices, James the son of Alphaeus (an apostle) or James the half-brother of Jesus.  </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Note that the author of James in verse 1 refers to himself as a bondservant of God and of the Lord Jesus Christ and does not refer to himself as an apostle.</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This would seem to eliminate the James the son of </a:t>
            </a:r>
            <a:r>
              <a:rPr lang="en-US" sz="1100" b="1" dirty="0" err="1">
                <a:latin typeface="Verdana" panose="020B0604030504040204" pitchFamily="34" charset="0"/>
                <a:ea typeface="Verdana" panose="020B0604030504040204" pitchFamily="34" charset="0"/>
              </a:rPr>
              <a:t>Aplhaeus</a:t>
            </a:r>
            <a:r>
              <a:rPr lang="en-US" sz="1100" b="1" dirty="0">
                <a:latin typeface="Verdana" panose="020B0604030504040204" pitchFamily="34" charset="0"/>
                <a:ea typeface="Verdana" panose="020B0604030504040204" pitchFamily="34" charset="0"/>
              </a:rPr>
              <a:t> as the author IF he had followed the pattern of Paul and of Peter who typically did identify themselves as an apostle unless he was writing with someone else.  See Philemon for example – Paul, a prisoner of Christ Jesus and Timothy our brother, to Philemon, our beloved friend …</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Sidebar – So … who is James the son of Alphaeus?  What do we know about him?  And the answer is very little.  He was an apostle and that is about the extent of our knowledge.  </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It is beyond the scope of tonight’s class to discuss the Catholic doctrine of Mary’s perpetual virginity.  I want you to be aware of it however because as we study and research which James wrote James, you can’t avoid the writings of many biblical scholars, who write that James the son of Alphaeus (James the Less) was the same person as James the half brother of Jesus.  The doctrine of perpetual virginity requires that Mary had no other children after she gave birth to Jesus..  This requires that Jesus’ brothers identified for us in scripture, James, </a:t>
            </a:r>
            <a:r>
              <a:rPr lang="en-US" sz="1100" b="1" dirty="0" err="1">
                <a:latin typeface="Verdana" panose="020B0604030504040204" pitchFamily="34" charset="0"/>
                <a:ea typeface="Verdana" panose="020B0604030504040204" pitchFamily="34" charset="0"/>
              </a:rPr>
              <a:t>Joses</a:t>
            </a:r>
            <a:r>
              <a:rPr lang="en-US" sz="1100" b="1" dirty="0">
                <a:latin typeface="Verdana" panose="020B0604030504040204" pitchFamily="34" charset="0"/>
                <a:ea typeface="Verdana" panose="020B0604030504040204" pitchFamily="34" charset="0"/>
              </a:rPr>
              <a:t>, Simon and Judas to be his cousins not his brothers.</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Those that support this doctrine claim that the term used for brothers in Matthew 13:55 “</a:t>
            </a:r>
            <a:r>
              <a:rPr lang="en-US" sz="1100" b="1" dirty="0" err="1">
                <a:latin typeface="Verdana" panose="020B0604030504040204" pitchFamily="34" charset="0"/>
                <a:ea typeface="Verdana" panose="020B0604030504040204" pitchFamily="34" charset="0"/>
              </a:rPr>
              <a:t>adelphos</a:t>
            </a:r>
            <a:r>
              <a:rPr lang="en-US" sz="1100" b="1" dirty="0">
                <a:latin typeface="Verdana" panose="020B0604030504040204" pitchFamily="34" charset="0"/>
                <a:ea typeface="Verdana" panose="020B0604030504040204" pitchFamily="34" charset="0"/>
              </a:rPr>
              <a:t>” can be translated as cousin or brother.  This not true, there is a different Greek word for cousin, “</a:t>
            </a:r>
            <a:r>
              <a:rPr lang="en-US" sz="1100" b="1" dirty="0" err="1">
                <a:latin typeface="Verdana" panose="020B0604030504040204" pitchFamily="34" charset="0"/>
                <a:ea typeface="Verdana" panose="020B0604030504040204" pitchFamily="34" charset="0"/>
              </a:rPr>
              <a:t>anepsios</a:t>
            </a:r>
            <a:r>
              <a:rPr lang="en-US" sz="1100" b="1" dirty="0">
                <a:latin typeface="Verdana" panose="020B0604030504040204" pitchFamily="34" charset="0"/>
                <a:ea typeface="Verdana" panose="020B0604030504040204" pitchFamily="34" charset="0"/>
              </a:rPr>
              <a:t>” and that the 2 words are interchangeable is without lexical support.</a:t>
            </a:r>
          </a:p>
          <a:p>
            <a:endParaRPr lang="en-US" sz="1100" b="1" dirty="0">
              <a:latin typeface="Verdana" panose="020B0604030504040204" pitchFamily="34" charset="0"/>
              <a:ea typeface="Verdana" panose="020B0604030504040204" pitchFamily="34" charset="0"/>
            </a:endParaRPr>
          </a:p>
          <a:p>
            <a:pPr marL="465887">
              <a:lnSpc>
                <a:spcPct val="107000"/>
              </a:lnSpc>
              <a:spcAft>
                <a:spcPts val="815"/>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465887">
              <a:lnSpc>
                <a:spcPct val="107000"/>
              </a:lnSpc>
              <a:spcAft>
                <a:spcPts val="815"/>
              </a:spcAft>
            </a:pPr>
            <a:endParaRPr lang="en-US" dirty="0">
              <a:latin typeface="Verdana" panose="020B0604030504040204" pitchFamily="34" charset="0"/>
              <a:ea typeface="Calibri" panose="020F0502020204030204" pitchFamily="34" charset="0"/>
              <a:cs typeface="Times New Roman" panose="02020603050405020304" pitchFamily="18" charset="0"/>
            </a:endParaRPr>
          </a:p>
          <a:p>
            <a:pPr marL="465887">
              <a:lnSpc>
                <a:spcPct val="107000"/>
              </a:lnSpc>
              <a:spcAft>
                <a:spcPts val="815"/>
              </a:spcAft>
            </a:pPr>
            <a:r>
              <a:rPr lang="en-US" dirty="0">
                <a:latin typeface="Verdana" panose="020B0604030504040204" pitchFamily="34" charset="0"/>
                <a:ea typeface="Calibri" panose="020F0502020204030204" pitchFamily="34" charset="0"/>
                <a:cs typeface="Times New Roman" panose="02020603050405020304" pitchFamily="18" charset="0"/>
              </a:rPr>
              <a:t>.</a:t>
            </a:r>
            <a:endParaRPr lang="en-US" dirty="0"/>
          </a:p>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3</a:t>
            </a:fld>
            <a:endParaRPr lang="en-US"/>
          </a:p>
        </p:txBody>
      </p:sp>
    </p:spTree>
    <p:extLst>
      <p:ext uri="{BB962C8B-B14F-4D97-AF65-F5344CB8AC3E}">
        <p14:creationId xmlns:p14="http://schemas.microsoft.com/office/powerpoint/2010/main" val="10965052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z="1100" b="1" dirty="0">
                <a:latin typeface="Verdana" panose="020B0604030504040204" pitchFamily="34" charset="0"/>
                <a:ea typeface="Verdana" panose="020B0604030504040204" pitchFamily="34" charset="0"/>
              </a:rPr>
              <a:t>So … What do we know?</a:t>
            </a:r>
          </a:p>
          <a:p>
            <a:endParaRPr lang="en-US" sz="1100" b="1" dirty="0">
              <a:latin typeface="Verdana" panose="020B0604030504040204" pitchFamily="34" charset="0"/>
              <a:ea typeface="Verdana" panose="020B0604030504040204" pitchFamily="34" charset="0"/>
              <a:cs typeface="Times New Roman" panose="02020603050405020304" pitchFamily="18" charset="0"/>
            </a:endParaRPr>
          </a:p>
          <a:p>
            <a:r>
              <a:rPr lang="en-US" sz="1100" b="1" dirty="0">
                <a:latin typeface="Verdana" panose="020B0604030504040204" pitchFamily="34" charset="0"/>
                <a:ea typeface="Verdana" panose="020B0604030504040204" pitchFamily="34" charset="0"/>
                <a:cs typeface="Times New Roman" panose="02020603050405020304" pitchFamily="18" charset="0"/>
              </a:rPr>
              <a:t>We know that Jesus’ relationship with his physical family was strained during the time of his public ministry.</a:t>
            </a:r>
          </a:p>
          <a:p>
            <a:endParaRPr lang="en-US" sz="1100" b="1" dirty="0">
              <a:latin typeface="Verdana" panose="020B0604030504040204" pitchFamily="34" charset="0"/>
              <a:ea typeface="Verdana" panose="020B0604030504040204" pitchFamily="34" charset="0"/>
              <a:cs typeface="Times New Roman" panose="02020603050405020304" pitchFamily="18" charset="0"/>
            </a:endParaRPr>
          </a:p>
          <a:p>
            <a:r>
              <a:rPr lang="en-US" sz="1100" b="1" dirty="0">
                <a:latin typeface="Verdana" panose="020B0604030504040204" pitchFamily="34" charset="0"/>
                <a:ea typeface="Verdana" panose="020B0604030504040204" pitchFamily="34" charset="0"/>
              </a:rPr>
              <a:t>Scriptures tell us that Jesus’ mother, brothers (and Likely his sisters) were traveling with him.  After the wedding feast in Capernaum (John 2), while speaking to the crowds (Matt 12:46, Luke 8:19, John 7:1-6).  I don’t always think of Jesus travelling with an entourage that included his mom and his sisters but he did.  This explains some of the hard feelings, familiarity breeds contempt.  Put yourself in their position, seeing their brother perform miracles (and they can’t), hearing and seeing their brother point to unrelated people and claim them to be his family (they weren’t) , claiming that God is his father (and not understanding), not being chosen to be a part of the inner circle.</a:t>
            </a:r>
          </a:p>
          <a:p>
            <a:endParaRPr lang="en-US" dirty="0"/>
          </a:p>
          <a:p>
            <a:r>
              <a:rPr lang="en-US" sz="1100" b="1" dirty="0">
                <a:latin typeface="Verdana" panose="020B0604030504040204" pitchFamily="34" charset="0"/>
                <a:ea typeface="Verdana" panose="020B0604030504040204" pitchFamily="34" charset="0"/>
              </a:rPr>
              <a:t>I have a best friend and he served as my best man and I served as his.  He had 2 brothers. One of those brothers was a naval aviator, I was a little scared of him.  At his wedding, I was at the hotel, getting dressed in my tux and there was a knock at the door and Ronnie’s brothers were standing there. They asked me to step outside, we were on the second floor, I flinched a bit and they said to me, and this is a direct quote, I will never forget it, “ you may be the best man, but you are not the best man here!”  There was a little bit of jealousy going on, please don’t misunderstand my analogy, I am not comparing myself to Jesus, it’s just when brothers get together and decide that they have been wronged, they will team up and can exert quite a bit of pressure.</a:t>
            </a:r>
          </a:p>
          <a:p>
            <a:pPr rtl="0"/>
            <a:endParaRPr lang="en-US" dirty="0"/>
          </a:p>
          <a:p>
            <a:pPr rtl="0"/>
            <a:r>
              <a:rPr lang="en-US" b="1" dirty="0">
                <a:latin typeface="Verdana" panose="020B0604030504040204" pitchFamily="34" charset="0"/>
                <a:ea typeface="Verdana" panose="020B0604030504040204" pitchFamily="34" charset="0"/>
              </a:rPr>
              <a:t>So the bottom line is that we do not know with 100% surety that this James is the brother of Jesus but this James is without a doubt the best option. </a:t>
            </a:r>
          </a:p>
          <a:p>
            <a:pPr rtl="0"/>
            <a:endParaRPr lang="en-US" b="1" dirty="0">
              <a:latin typeface="Verdana" panose="020B0604030504040204" pitchFamily="34" charset="0"/>
              <a:ea typeface="Verdana" panose="020B0604030504040204" pitchFamily="34" charset="0"/>
            </a:endParaRPr>
          </a:p>
          <a:p>
            <a:pPr rtl="0"/>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4</a:t>
            </a:fld>
            <a:endParaRPr lang="en-US"/>
          </a:p>
        </p:txBody>
      </p:sp>
    </p:spTree>
    <p:extLst>
      <p:ext uri="{BB962C8B-B14F-4D97-AF65-F5344CB8AC3E}">
        <p14:creationId xmlns:p14="http://schemas.microsoft.com/office/powerpoint/2010/main" val="29619686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b="1" dirty="0"/>
              <a:t>Do not discuss this slide in the one off class on 08/05/2020.  This is for a deeper discussion when I teach the entire book of James.</a:t>
            </a:r>
          </a:p>
          <a:p>
            <a:endParaRPr lang="en-US" dirty="0"/>
          </a:p>
          <a:p>
            <a:endParaRPr lang="en-US" dirty="0"/>
          </a:p>
          <a:p>
            <a:r>
              <a:rPr lang="en-US" dirty="0"/>
              <a:t>The theory that James the brother of Jesus and James the son of Alphaeus are the same person alleges that Jesus’ brothers – James, </a:t>
            </a:r>
            <a:r>
              <a:rPr lang="en-US" dirty="0" err="1"/>
              <a:t>Joses</a:t>
            </a:r>
            <a:r>
              <a:rPr lang="en-US" dirty="0"/>
              <a:t>, Simon and Judas were not brothers - but cousins.  Their mother was also named Mary and she would have been the sister of Mary the mother of Jesus.</a:t>
            </a:r>
          </a:p>
          <a:p>
            <a:endParaRPr lang="en-US" dirty="0"/>
          </a:p>
          <a:p>
            <a:pPr defTabSz="931774">
              <a:defRPr/>
            </a:pPr>
            <a:r>
              <a:rPr lang="en-US" i="1" dirty="0">
                <a:solidFill>
                  <a:srgbClr val="FFFF00"/>
                </a:solidFill>
                <a:latin typeface="Verdana" panose="020B0604030504040204" pitchFamily="34" charset="0"/>
                <a:ea typeface="Verdana" panose="020B0604030504040204" pitchFamily="34" charset="0"/>
              </a:rPr>
              <a:t>Jerome was a theologian and historian.  In the late 300’s he was the personal secretary for Pope </a:t>
            </a:r>
            <a:r>
              <a:rPr lang="en-US" i="1" dirty="0" err="1">
                <a:solidFill>
                  <a:srgbClr val="FFFF00"/>
                </a:solidFill>
                <a:latin typeface="Verdana" panose="020B0604030504040204" pitchFamily="34" charset="0"/>
                <a:ea typeface="Verdana" panose="020B0604030504040204" pitchFamily="34" charset="0"/>
              </a:rPr>
              <a:t>Damasus</a:t>
            </a:r>
            <a:r>
              <a:rPr lang="en-US" i="1" dirty="0">
                <a:solidFill>
                  <a:srgbClr val="FFFF00"/>
                </a:solidFill>
                <a:latin typeface="Verdana" panose="020B0604030504040204" pitchFamily="34" charset="0"/>
                <a:ea typeface="Verdana" panose="020B0604030504040204" pitchFamily="34" charset="0"/>
              </a:rPr>
              <a:t> until the Pope’s death in 384.  In 405 Jerome completed a translation of the complete Bible into Latin.  We know this version as the Latin Vulgate.  Jerome also was a proponent of the “Perpetual Virginity” of Mary, a doctrine which requires James, </a:t>
            </a:r>
            <a:r>
              <a:rPr lang="en-US" i="1" dirty="0" err="1">
                <a:solidFill>
                  <a:srgbClr val="FFFF00"/>
                </a:solidFill>
                <a:latin typeface="Verdana" panose="020B0604030504040204" pitchFamily="34" charset="0"/>
                <a:ea typeface="Verdana" panose="020B0604030504040204" pitchFamily="34" charset="0"/>
              </a:rPr>
              <a:t>Joses</a:t>
            </a:r>
            <a:r>
              <a:rPr lang="en-US" i="1" dirty="0">
                <a:solidFill>
                  <a:srgbClr val="FFFF00"/>
                </a:solidFill>
                <a:latin typeface="Verdana" panose="020B0604030504040204" pitchFamily="34" charset="0"/>
                <a:ea typeface="Verdana" panose="020B0604030504040204" pitchFamily="34" charset="0"/>
              </a:rPr>
              <a:t>, Simon and Judas to be cousins of Jesus.  Also, some variations of this theory claim that Jesus’ brothers were children of Joseph from a previous marriage.</a:t>
            </a:r>
            <a:endParaRPr lang="en-US" sz="1600" i="1" dirty="0">
              <a:solidFill>
                <a:srgbClr val="FFFF00"/>
              </a:solidFill>
              <a:latin typeface="Verdana" panose="020B0604030504040204" pitchFamily="34" charset="0"/>
              <a:ea typeface="Verdana" panose="020B0604030504040204" pitchFamily="34" charset="0"/>
            </a:endParaRPr>
          </a:p>
          <a:p>
            <a:endParaRPr lang="en-US" dirty="0"/>
          </a:p>
          <a:p>
            <a:endParaRPr lang="en-US" dirty="0"/>
          </a:p>
          <a:p>
            <a:r>
              <a:rPr lang="en-US" dirty="0"/>
              <a:t>John 19:25 lists 4 women at the cross – Now there stood by the cross of Jesus His mother, and His mother's sister, Mary the </a:t>
            </a:r>
            <a:r>
              <a:rPr lang="en-US" i="1" dirty="0"/>
              <a:t>wife</a:t>
            </a:r>
            <a:r>
              <a:rPr lang="en-US" dirty="0"/>
              <a:t> of </a:t>
            </a:r>
            <a:r>
              <a:rPr lang="en-US" dirty="0" err="1"/>
              <a:t>Clopas</a:t>
            </a:r>
            <a:r>
              <a:rPr lang="en-US" dirty="0"/>
              <a:t>, and Mary Magdalene.  To follow this theory through, of the 4 women at the cross and of whom 3 are named Mary, Mary mother of Jesus and Mary the wife of </a:t>
            </a:r>
            <a:r>
              <a:rPr lang="en-US" dirty="0" err="1"/>
              <a:t>Clopas</a:t>
            </a:r>
            <a:r>
              <a:rPr lang="en-US" dirty="0"/>
              <a:t> would have been sisters of the same parents and with the same name.  Other than the fictional Larry, Darrell and his other brother Darrell, or George Foreman’s real life sons (George, Jr, George III, George, IV, George V and George VI, do you know of siblings with the same name and if you do, did they go by the same name in everyday conversation?  (George’s sons all have nicknames that they go by btw)</a:t>
            </a:r>
          </a:p>
          <a:p>
            <a:endParaRPr lang="en-US" dirty="0"/>
          </a:p>
          <a:p>
            <a:r>
              <a:rPr lang="en-US" dirty="0"/>
              <a:t>Additionally, the term brothers or brethren in Matthew 13:55 which refers to James, </a:t>
            </a:r>
            <a:r>
              <a:rPr lang="en-US" dirty="0" err="1"/>
              <a:t>Joses</a:t>
            </a:r>
            <a:r>
              <a:rPr lang="en-US" dirty="0"/>
              <a:t>, Simon and Judas is alleged to be able to be translated cousin as well as brother.  The word is </a:t>
            </a:r>
            <a:r>
              <a:rPr lang="en-US" b="1" i="1" dirty="0"/>
              <a:t>“</a:t>
            </a:r>
            <a:r>
              <a:rPr lang="en-US" b="1" i="1" dirty="0" err="1"/>
              <a:t>adelphos</a:t>
            </a:r>
            <a:r>
              <a:rPr lang="en-US" b="1" i="1" dirty="0"/>
              <a:t>” </a:t>
            </a:r>
            <a:r>
              <a:rPr lang="en-US" dirty="0"/>
              <a:t>means brother and there is a different Greek word for cousin, </a:t>
            </a:r>
            <a:r>
              <a:rPr lang="en-US" b="1" i="1" dirty="0"/>
              <a:t>“</a:t>
            </a:r>
            <a:r>
              <a:rPr lang="en-US" b="1" i="1" dirty="0" err="1"/>
              <a:t>anepsios</a:t>
            </a:r>
            <a:r>
              <a:rPr lang="en-US" b="1" i="1" dirty="0"/>
              <a:t>”</a:t>
            </a:r>
            <a:r>
              <a:rPr lang="en-US" dirty="0"/>
              <a:t>.  The allegation that “</a:t>
            </a:r>
            <a:r>
              <a:rPr lang="en-US" dirty="0" err="1"/>
              <a:t>adelphos</a:t>
            </a:r>
            <a:r>
              <a:rPr lang="en-US" dirty="0"/>
              <a:t>” is interchangeable with cousin or that it means cousin instead of brother is without lexical support.</a:t>
            </a:r>
          </a:p>
          <a:p>
            <a:endParaRPr lang="en-US" dirty="0"/>
          </a:p>
          <a:p>
            <a:r>
              <a:rPr lang="en-US" dirty="0"/>
              <a:t>Oglesby also addresses the lack of understanding and acceptance on the part of James during the days that Jesus was alive on earth as a valid reason that he would not have been chosen as one of the twelve.</a:t>
            </a:r>
          </a:p>
          <a:p>
            <a:endParaRPr lang="en-US" dirty="0"/>
          </a:p>
          <a:p>
            <a:r>
              <a:rPr lang="en-US" dirty="0"/>
              <a:t>The Catholic Church (and the Anglican Church) both need this explanation to be true to be able to sell the doctrine of Perpetual Virginity which is the theory that Mary and Joseph had no other children that Jesus.</a:t>
            </a:r>
          </a:p>
          <a:p>
            <a:r>
              <a:rPr lang="en-US" dirty="0"/>
              <a:t>Eusebius, a historian of the 4</a:t>
            </a:r>
            <a:r>
              <a:rPr lang="en-US" baseline="30000" dirty="0"/>
              <a:t>th</a:t>
            </a:r>
            <a:r>
              <a:rPr lang="en-US" dirty="0"/>
              <a:t> century refers to James (Jesus’ brother) as “James the Just” and he was clearly a leader in the early church.  </a:t>
            </a:r>
          </a:p>
          <a:p>
            <a:endParaRPr lang="en-US" dirty="0"/>
          </a:p>
          <a:p>
            <a:r>
              <a:rPr lang="en-US" dirty="0"/>
              <a:t>Lastly, don’t get confused by the term apostle.  Remember apostle simply means “sent out”.  The term was applied to more than just the 12 as the church moved forward in time.  In Acts 14:14. </a:t>
            </a:r>
            <a:r>
              <a:rPr lang="en-US" dirty="0" err="1"/>
              <a:t>Barnabus</a:t>
            </a:r>
            <a:r>
              <a:rPr lang="en-US" dirty="0"/>
              <a:t> is referred to as an apostle along with Paul and the there are others in other scriptures also.</a:t>
            </a:r>
          </a:p>
          <a:p>
            <a:endParaRPr lang="en-US" dirty="0"/>
          </a:p>
          <a:p>
            <a:r>
              <a:rPr lang="en-US" dirty="0"/>
              <a:t>In Gal 1:19 James is referred to as an apostle and in 1 Cor. 15:7 the scripture says that Jesus was seen by James and then by all the apostles.  So … James could be referred to as an apostle in 1 Cor 15:7 or he could be referred to seeing Jesus in addition to the apostles.  Neither slant however carries the conclusion that James the son of Alphaeus and James the brother of Jesus were the same person.</a:t>
            </a:r>
          </a:p>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5</a:t>
            </a:fld>
            <a:endParaRPr lang="en-US"/>
          </a:p>
        </p:txBody>
      </p:sp>
    </p:spTree>
    <p:extLst>
      <p:ext uri="{BB962C8B-B14F-4D97-AF65-F5344CB8AC3E}">
        <p14:creationId xmlns:p14="http://schemas.microsoft.com/office/powerpoint/2010/main" val="94870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z="1100" b="1" dirty="0">
                <a:latin typeface="Verdana" panose="020B0604030504040204" pitchFamily="34" charset="0"/>
                <a:ea typeface="Verdana" panose="020B0604030504040204" pitchFamily="34" charset="0"/>
              </a:rPr>
              <a:t>I wanted to take the time to lay out the case for James, the brother of Jesus to be the author for the purpose of context.  Consider what should have happened regarding care for Mary after Jesus, the oldest son was killed.  Mary should have been cared for by James the next oldest brother.  See Matthew 13:55 and the list of Jesus’ brothers which are typically listed in chronological order, oldest to youngest, James, </a:t>
            </a:r>
            <a:r>
              <a:rPr lang="en-US" sz="1100" b="1" dirty="0" err="1">
                <a:latin typeface="Verdana" panose="020B0604030504040204" pitchFamily="34" charset="0"/>
                <a:ea typeface="Verdana" panose="020B0604030504040204" pitchFamily="34" charset="0"/>
              </a:rPr>
              <a:t>Joses</a:t>
            </a:r>
            <a:r>
              <a:rPr lang="en-US" sz="1100" b="1" dirty="0">
                <a:latin typeface="Verdana" panose="020B0604030504040204" pitchFamily="34" charset="0"/>
                <a:ea typeface="Verdana" panose="020B0604030504040204" pitchFamily="34" charset="0"/>
              </a:rPr>
              <a:t> (Joseph) Simon and Judas.  As Jesus hung on the cross he looked down and saw his mother, instead of asking James to care for her he asks John (John 19:25-27).  If you were the next oldest son and you just watched your mom be put in the care of a non-family member, how would you feel?</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There are several scriptures regarding the attitude of Jesus’ earthly family relative to his being the son of God.  Regardless of how they felt, they knew or at least Mary knew that Jesus was different.  John chapter 2, the wedding at Cana.  If Mary didn’t know then why did she ask Jesus to perform a miracle?  </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John 7:1-5 After these things Jesus was walking in Galilee, for He was unwilling to walk in Judea because the Jews were seeking to kill Him.  Now the feast of the Jews, the Feast of Booths, was near. Therefore His brothers said to Him, "Leave here and go into Judea, so that Your disciples also may see Your works which You are doing.  "For no one does anything in secret when he himself seeks to be </a:t>
            </a:r>
            <a:r>
              <a:rPr lang="en-US" sz="1100" b="1" i="1" dirty="0">
                <a:latin typeface="Verdana" panose="020B0604030504040204" pitchFamily="34" charset="0"/>
                <a:ea typeface="Verdana" panose="020B0604030504040204" pitchFamily="34" charset="0"/>
              </a:rPr>
              <a:t>known</a:t>
            </a:r>
            <a:r>
              <a:rPr lang="en-US" sz="1100" b="1" dirty="0">
                <a:latin typeface="Verdana" panose="020B0604030504040204" pitchFamily="34" charset="0"/>
                <a:ea typeface="Verdana" panose="020B0604030504040204" pitchFamily="34" charset="0"/>
              </a:rPr>
              <a:t> publicly. If You do these things, show Yourself to the world." For not even His brothers were believing in Him. </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If James and his brothers felt this way, how do you think they felt when they realized that Jesus was who he said he was.  James saw him, James knew without a doubt as to who Jesus was.</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1 Cor 15:7 Then he appeared to James, then to all the apostles. </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What conversation do you think might have taken place between James and Jesus?  </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Here is the context I want us to consider and that is the change in James, the brother of Jesus that saw him as an angry and possibly jealous brother to an embarrassed son on the day of our Lord’s crucifixion to a pillar of the church and a man referred to as James the Just (Eusebius) </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What a great example of how to respond to adversity.  We use Paul so many times as an example of putting the past behind him and moving forward.  Do you think Paul and James had guilt for their prior actions – likely.  Did they let that slow them down – NO.  Why not?  Because they understood what forgiven means!</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Short term memory, the sign of a great athlete, put the past behind you and move forward.  The sign of person who has been washed in the blood</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In the time between that event and the writing of the book of James, someone made a remarkable turn around!  So as we look at this book, I want us to consider the attitude of a young James and the conversion that took place to make that James a pillar of the early church.</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And now we have covered Verse 1 of Chapter 1!</a:t>
            </a:r>
          </a:p>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6</a:t>
            </a:fld>
            <a:endParaRPr lang="en-US"/>
          </a:p>
        </p:txBody>
      </p:sp>
    </p:spTree>
    <p:extLst>
      <p:ext uri="{BB962C8B-B14F-4D97-AF65-F5344CB8AC3E}">
        <p14:creationId xmlns:p14="http://schemas.microsoft.com/office/powerpoint/2010/main" val="8097193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z="1100" b="1" dirty="0">
                <a:latin typeface="Verdana" panose="020B0604030504040204" pitchFamily="34" charset="0"/>
                <a:ea typeface="Verdana" panose="020B0604030504040204" pitchFamily="34" charset="0"/>
              </a:rPr>
              <a:t>And Now we have discussed Chapter 1 verse 1 of the book of James</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James has been referred to as the Christian’s Book of Proverbs.  It obviously contradicts Luther’s doctrine of salvation by faith only and that alone is enough for him to refer to it as an epistle of straw.  He also stated that it had no evangelical character.</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I like the way Eric Owens put it.  God gave Jericho to Joshua.  God gave Joshua instructions on how to receive grace. Walk around the city on multiple days (Faith) and I (God) will give you the city (Grace).</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What unique perspective does James the brother of Jesus have regarding faith?  If anyone knows how Jesus lived his life here on earth would it be James?  He saw the things he did.  He saw the people he associated with.  He saw the work that went on in the trenches.  He saw the servant Jesus. He was there through it all.</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And he knew that when Jesus was here in the flesh that he (James) didn’t believe and that he (James) was dead.</a:t>
            </a:r>
          </a:p>
          <a:p>
            <a:endParaRPr lang="en-US" sz="1100" b="1" dirty="0">
              <a:latin typeface="Verdana" panose="020B0604030504040204" pitchFamily="34" charset="0"/>
              <a:ea typeface="Verdana" panose="020B0604030504040204" pitchFamily="34" charset="0"/>
            </a:endParaRPr>
          </a:p>
          <a:p>
            <a:r>
              <a:rPr lang="en-US" sz="1100" b="1" dirty="0">
                <a:latin typeface="Verdana" panose="020B0604030504040204" pitchFamily="34" charset="0"/>
                <a:ea typeface="Verdana" panose="020B0604030504040204" pitchFamily="34" charset="0"/>
              </a:rPr>
              <a:t>James needed to change to be trusted with the care of his mom and with the care of the church! </a:t>
            </a:r>
          </a:p>
          <a:p>
            <a:endParaRPr lang="en-US" sz="1100" b="1" dirty="0">
              <a:latin typeface="Verdana" panose="020B0604030504040204" pitchFamily="34" charset="0"/>
              <a:ea typeface="Verdana" panose="020B0604030504040204" pitchFamily="34" charset="0"/>
            </a:endParaRPr>
          </a:p>
          <a:p>
            <a:pPr defTabSz="931774">
              <a:defRPr/>
            </a:pPr>
            <a:r>
              <a:rPr lang="en-US" sz="1100" b="1" dirty="0">
                <a:latin typeface="Verdana" panose="020B0604030504040204" pitchFamily="34" charset="0"/>
                <a:ea typeface="Verdana" panose="020B0604030504040204" pitchFamily="34" charset="0"/>
                <a:cs typeface="Times New Roman" panose="02020603050405020304" pitchFamily="18" charset="0"/>
              </a:rPr>
              <a:t>Jewish Christians who have been scattered about and are now in positions of contact with wealthy and worldly employers and acquaintances.  It is not intended to be a formal theological treatise but rather a commonsense approach to life issues and the application of Christian principles.  It is a book that to many appears to have multiple unconnected segments, but a close inspection reveals a book that is done a disservice by adding chapters and verses.  It has been called the Christian Book of Proverbs, the Gospel of Common Sense or by its detractors such as Martin Luther – an epistle of straw.  Who better to write a book about practical everyday Christianity than a man who spent more time with our Lord and savior Jesus Christ than probably any other NT writer?  Think about that.  All the hours spent and, in the moment, what was the feeling – Jealousy?  Disbelief?  Anger?  And afterwards?  The light comes on?  The sadness?  The sorrow? The guilt? And James did not let guilt eat him up – he responded with honor.  If any lesson is to be learned here it is that the mistake is not nearly as important as recovery therefrom.</a:t>
            </a:r>
          </a:p>
          <a:p>
            <a:endParaRPr lang="en-US" sz="1100" b="1" dirty="0">
              <a:latin typeface="Verdana" panose="020B0604030504040204" pitchFamily="34" charset="0"/>
              <a:ea typeface="Verdana" panose="020B0604030504040204" pitchFamily="34" charset="0"/>
            </a:endParaRPr>
          </a:p>
          <a:p>
            <a:endParaRPr lang="en-US" sz="1100" b="1" dirty="0">
              <a:latin typeface="Verdana" panose="020B0604030504040204" pitchFamily="34" charset="0"/>
              <a:ea typeface="Verdana" panose="020B0604030504040204" pitchFamily="34" charset="0"/>
            </a:endParaRPr>
          </a:p>
          <a:p>
            <a:endParaRPr lang="en-US" sz="1100" b="1" dirty="0">
              <a:latin typeface="Verdana" panose="020B0604030504040204" pitchFamily="34" charset="0"/>
              <a:ea typeface="Verdana" panose="020B0604030504040204" pitchFamily="34" charset="0"/>
            </a:endParaRPr>
          </a:p>
          <a:p>
            <a:endParaRPr lang="en-US" sz="1100" b="1" dirty="0">
              <a:latin typeface="Verdana" panose="020B0604030504040204" pitchFamily="34" charset="0"/>
              <a:ea typeface="Verdana" panose="020B0604030504040204" pitchFamily="34" charset="0"/>
            </a:endParaRPr>
          </a:p>
          <a:p>
            <a:endParaRPr lang="en-US" sz="1100" b="1" dirty="0">
              <a:latin typeface="Verdana" panose="020B0604030504040204" pitchFamily="34" charset="0"/>
              <a:ea typeface="Verdana" panose="020B0604030504040204" pitchFamily="34" charset="0"/>
            </a:endParaRPr>
          </a:p>
          <a:p>
            <a:endParaRPr lang="en-US" sz="1100" b="1" dirty="0">
              <a:latin typeface="Verdana" panose="020B0604030504040204" pitchFamily="34" charset="0"/>
              <a:ea typeface="Verdana" panose="020B0604030504040204" pitchFamily="34" charset="0"/>
            </a:endParaRPr>
          </a:p>
          <a:p>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7</a:t>
            </a:fld>
            <a:endParaRPr lang="en-US"/>
          </a:p>
        </p:txBody>
      </p:sp>
    </p:spTree>
    <p:extLst>
      <p:ext uri="{BB962C8B-B14F-4D97-AF65-F5344CB8AC3E}">
        <p14:creationId xmlns:p14="http://schemas.microsoft.com/office/powerpoint/2010/main" val="4152726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b="1" dirty="0"/>
              <a:t>The question is Does God want us to be happy?  And before you answer, recognize that I loaded the question.</a:t>
            </a:r>
          </a:p>
          <a:p>
            <a:endParaRPr lang="en-US" b="1" dirty="0"/>
          </a:p>
          <a:p>
            <a:r>
              <a:rPr lang="en-US" b="1" dirty="0"/>
              <a:t>Is there a difference between joy and happiness?</a:t>
            </a:r>
          </a:p>
          <a:p>
            <a:pPr>
              <a:lnSpc>
                <a:spcPct val="107000"/>
              </a:lnSpc>
              <a:spcAft>
                <a:spcPts val="815"/>
              </a:spcAft>
            </a:pPr>
            <a:endParaRPr lang="en-US" dirty="0"/>
          </a:p>
        </p:txBody>
      </p:sp>
      <p:sp>
        <p:nvSpPr>
          <p:cNvPr id="4" name="Slide Number Placeholder 3"/>
          <p:cNvSpPr>
            <a:spLocks noGrp="1"/>
          </p:cNvSpPr>
          <p:nvPr>
            <p:ph type="sldNum" sz="quarter" idx="10"/>
          </p:nvPr>
        </p:nvSpPr>
        <p:spPr/>
        <p:txBody>
          <a:bodyPr/>
          <a:lstStyle/>
          <a:p>
            <a:fld id="{FBDED955-7F6C-474C-9841-D182CF707654}" type="slidenum">
              <a:rPr lang="en-US" smtClean="0"/>
              <a:t>8</a:t>
            </a:fld>
            <a:endParaRPr lang="en-US"/>
          </a:p>
        </p:txBody>
      </p:sp>
    </p:spTree>
    <p:extLst>
      <p:ext uri="{BB962C8B-B14F-4D97-AF65-F5344CB8AC3E}">
        <p14:creationId xmlns:p14="http://schemas.microsoft.com/office/powerpoint/2010/main" val="28135311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a:p>
            <a:r>
              <a:rPr lang="en-US" sz="1100" b="1" dirty="0">
                <a:latin typeface="Verdana" panose="020B0604030504040204" pitchFamily="34" charset="0"/>
                <a:ea typeface="Verdana" panose="020B0604030504040204" pitchFamily="34" charset="0"/>
              </a:rPr>
              <a:t>Show this screen briefly, just to let class copy the words or highlight them in their Bible</a:t>
            </a:r>
          </a:p>
        </p:txBody>
      </p:sp>
      <p:sp>
        <p:nvSpPr>
          <p:cNvPr id="4" name="Slide Number Placeholder 3"/>
          <p:cNvSpPr>
            <a:spLocks noGrp="1"/>
          </p:cNvSpPr>
          <p:nvPr>
            <p:ph type="sldNum" sz="quarter" idx="10"/>
          </p:nvPr>
        </p:nvSpPr>
        <p:spPr/>
        <p:txBody>
          <a:bodyPr/>
          <a:lstStyle/>
          <a:p>
            <a:fld id="{FBDED955-7F6C-474C-9841-D182CF707654}" type="slidenum">
              <a:rPr lang="en-US" smtClean="0"/>
              <a:t>9</a:t>
            </a:fld>
            <a:endParaRPr lang="en-US"/>
          </a:p>
        </p:txBody>
      </p:sp>
    </p:spTree>
    <p:extLst>
      <p:ext uri="{BB962C8B-B14F-4D97-AF65-F5344CB8AC3E}">
        <p14:creationId xmlns:p14="http://schemas.microsoft.com/office/powerpoint/2010/main" val="1475592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23CE03CE-7585-481A-9510-27E98B3663FF}" type="datetimeFigureOut">
              <a:rPr lang="en-US" smtClean="0"/>
              <a:t>8/5/2020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B79FC6E-BAC5-4E7F-9C00-D18389C34FE9}" type="slidenum">
              <a:rPr lang="en-US" smtClean="0"/>
              <a:t>‹#›</a:t>
            </a:fld>
            <a:endParaRPr lang="en-US"/>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3CE03CE-7585-481A-9510-27E98B3663FF}"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9FC6E-BAC5-4E7F-9C00-D18389C34FE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3CE03CE-7585-481A-9510-27E98B3663FF}"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9FC6E-BAC5-4E7F-9C00-D18389C34FE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3CE03CE-7585-481A-9510-27E98B3663FF}"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79FC6E-BAC5-4E7F-9C00-D18389C34FE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3CE03CE-7585-481A-9510-27E98B3663FF}" type="datetimeFigureOut">
              <a:rPr lang="en-US" smtClean="0"/>
              <a:t>8/5/2020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66400" y="6416678"/>
            <a:ext cx="1016000" cy="365125"/>
          </a:xfrm>
        </p:spPr>
        <p:txBody>
          <a:bodyPr/>
          <a:lstStyle/>
          <a:p>
            <a:fld id="{FB79FC6E-BAC5-4E7F-9C00-D18389C34FE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600203"/>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CE03CE-7585-481A-9510-27E98B3663FF}"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79FC6E-BAC5-4E7F-9C00-D18389C34FE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9"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362203"/>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9" y="2362203"/>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3CE03CE-7585-481A-9510-27E98B3663FF}" type="datetimeFigureOut">
              <a:rPr lang="en-US" smtClean="0"/>
              <a:t>8/5/2020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79FC6E-BAC5-4E7F-9C00-D18389C34FE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3CE03CE-7585-481A-9510-27E98B3663FF}" type="datetimeFigureOut">
              <a:rPr lang="en-US" smtClean="0"/>
              <a:t>8/5/2020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79FC6E-BAC5-4E7F-9C00-D18389C34FE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CE03CE-7585-481A-9510-27E98B3663FF}" type="datetimeFigureOut">
              <a:rPr lang="en-US" smtClean="0"/>
              <a:t>8/5/2020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79FC6E-BAC5-4E7F-9C00-D18389C34FE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609602" y="1524003"/>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273053"/>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3CE03CE-7585-481A-9510-27E98B3663FF}"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79FC6E-BAC5-4E7F-9C00-D18389C34FE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3CE03CE-7585-481A-9510-27E98B3663FF}" type="datetimeFigureOut">
              <a:rPr lang="en-US" smtClean="0"/>
              <a:t>8/5/2020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79FC6E-BAC5-4E7F-9C00-D18389C34FE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 y="6416678"/>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CE03CE-7585-481A-9510-27E98B3663FF}" type="datetimeFigureOut">
              <a:rPr lang="en-US" smtClean="0"/>
              <a:t>8/5/2020</a:t>
            </a:fld>
            <a:endParaRPr lang="en-US"/>
          </a:p>
        </p:txBody>
      </p:sp>
      <p:sp>
        <p:nvSpPr>
          <p:cNvPr id="3" name="Footer Placeholder 2"/>
          <p:cNvSpPr>
            <a:spLocks noGrp="1"/>
          </p:cNvSpPr>
          <p:nvPr>
            <p:ph type="ftr" sz="quarter" idx="3"/>
          </p:nvPr>
        </p:nvSpPr>
        <p:spPr>
          <a:xfrm>
            <a:off x="4165600" y="6416678"/>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10566400" y="6416678"/>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B79FC6E-BAC5-4E7F-9C00-D18389C34FE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Verdana" panose="020B0604030504040204" pitchFamily="34" charset="0"/>
                <a:ea typeface="Verdana" panose="020B0604030504040204" pitchFamily="34" charset="0"/>
              </a:rPr>
              <a:t>A Study of James</a:t>
            </a:r>
          </a:p>
        </p:txBody>
      </p:sp>
      <p:sp>
        <p:nvSpPr>
          <p:cNvPr id="3" name="Subtitle 2"/>
          <p:cNvSpPr>
            <a:spLocks noGrp="1"/>
          </p:cNvSpPr>
          <p:nvPr>
            <p:ph type="subTitle" idx="1"/>
          </p:nvPr>
        </p:nvSpPr>
        <p:spPr/>
        <p:txBody>
          <a:bodyPr>
            <a:normAutofit/>
          </a:bodyPr>
          <a:lstStyle/>
          <a:p>
            <a:endParaRPr lang="en-US" dirty="0">
              <a:solidFill>
                <a:srgbClr val="00FF00"/>
              </a:solidFill>
              <a:latin typeface="Verdana" panose="020B0604030504040204" pitchFamily="34" charset="0"/>
              <a:ea typeface="Verdana" panose="020B0604030504040204" pitchFamily="34" charset="0"/>
            </a:endParaRPr>
          </a:p>
          <a:p>
            <a:r>
              <a:rPr lang="en-US" dirty="0">
                <a:solidFill>
                  <a:srgbClr val="00FF00"/>
                </a:solidFill>
                <a:latin typeface="Verdana" panose="020B0604030504040204" pitchFamily="34" charset="0"/>
                <a:ea typeface="Verdana" panose="020B0604030504040204" pitchFamily="34" charset="0"/>
              </a:rPr>
              <a:t>“A right </a:t>
            </a:r>
            <a:r>
              <a:rPr lang="en-US" dirty="0" err="1">
                <a:solidFill>
                  <a:srgbClr val="00FF00"/>
                </a:solidFill>
                <a:latin typeface="Verdana" panose="020B0604030504040204" pitchFamily="34" charset="0"/>
                <a:ea typeface="Verdana" panose="020B0604030504040204" pitchFamily="34" charset="0"/>
              </a:rPr>
              <a:t>strawy</a:t>
            </a:r>
            <a:r>
              <a:rPr lang="en-US" dirty="0">
                <a:solidFill>
                  <a:srgbClr val="00FF00"/>
                </a:solidFill>
                <a:latin typeface="Verdana" panose="020B0604030504040204" pitchFamily="34" charset="0"/>
                <a:ea typeface="Verdana" panose="020B0604030504040204" pitchFamily="34" charset="0"/>
              </a:rPr>
              <a:t> epistle …”</a:t>
            </a:r>
          </a:p>
          <a:p>
            <a:r>
              <a:rPr lang="en-US" i="1" dirty="0">
                <a:solidFill>
                  <a:srgbClr val="00FF00"/>
                </a:solidFill>
                <a:latin typeface="AR BERKLEY" panose="02000000000000000000" pitchFamily="2" charset="0"/>
              </a:rPr>
              <a:t>Martin Luther</a:t>
            </a:r>
          </a:p>
        </p:txBody>
      </p:sp>
    </p:spTree>
    <p:extLst>
      <p:ext uri="{BB962C8B-B14F-4D97-AF65-F5344CB8AC3E}">
        <p14:creationId xmlns:p14="http://schemas.microsoft.com/office/powerpoint/2010/main" val="42814643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4" name="Rectangle 3">
            <a:extLst>
              <a:ext uri="{FF2B5EF4-FFF2-40B4-BE49-F238E27FC236}">
                <a16:creationId xmlns:a16="http://schemas.microsoft.com/office/drawing/2014/main" id="{5CD375B3-E2BE-438A-80E0-968A3DFA6F5B}"/>
              </a:ext>
            </a:extLst>
          </p:cNvPr>
          <p:cNvSpPr/>
          <p:nvPr/>
        </p:nvSpPr>
        <p:spPr>
          <a:xfrm>
            <a:off x="1712844" y="4343403"/>
            <a:ext cx="8686800" cy="2144177"/>
          </a:xfrm>
          <a:prstGeom prst="rect">
            <a:avLst/>
          </a:prstGeom>
        </p:spPr>
        <p:txBody>
          <a:bodyPr wrap="square">
            <a:spAutoFit/>
          </a:bodyPr>
          <a:lstStyle/>
          <a:p>
            <a:pPr>
              <a:lnSpc>
                <a:spcPct val="107000"/>
              </a:lnSpc>
              <a:spcBef>
                <a:spcPts val="300"/>
              </a:spcBef>
              <a:spcAft>
                <a:spcPts val="300"/>
              </a:spcAft>
            </a:pPr>
            <a:r>
              <a:rPr lang="en-US" sz="1600" b="1" dirty="0">
                <a:solidFill>
                  <a:srgbClr val="FFFF00"/>
                </a:solidFill>
                <a:latin typeface="Verdana" panose="020B0604030504040204" pitchFamily="34" charset="0"/>
                <a:ea typeface="Verdana" panose="020B0604030504040204" pitchFamily="34" charset="0"/>
                <a:cs typeface="Times New Roman" panose="02020603050405020304" pitchFamily="18" charset="0"/>
              </a:rPr>
              <a:t>Perfect “</a:t>
            </a:r>
            <a:r>
              <a:rPr lang="en-US" sz="1600" b="1" dirty="0" err="1">
                <a:solidFill>
                  <a:srgbClr val="FFFF00"/>
                </a:solidFill>
                <a:latin typeface="Verdana" panose="020B0604030504040204" pitchFamily="34" charset="0"/>
                <a:ea typeface="Verdana" panose="020B0604030504040204" pitchFamily="34" charset="0"/>
                <a:cs typeface="Times New Roman" panose="02020603050405020304" pitchFamily="18" charset="0"/>
              </a:rPr>
              <a:t>telios</a:t>
            </a:r>
            <a:r>
              <a:rPr lang="en-US" sz="1600" b="1" dirty="0">
                <a:solidFill>
                  <a:srgbClr val="FFFF00"/>
                </a:solidFill>
                <a:latin typeface="Verdana" panose="020B0604030504040204" pitchFamily="34" charset="0"/>
                <a:ea typeface="Verdana" panose="020B0604030504040204" pitchFamily="34" charset="0"/>
                <a:cs typeface="Times New Roman" panose="02020603050405020304" pitchFamily="18" charset="0"/>
              </a:rPr>
              <a:t>” G5056 complete, of full age</a:t>
            </a:r>
          </a:p>
          <a:p>
            <a:pPr>
              <a:lnSpc>
                <a:spcPct val="107000"/>
              </a:lnSpc>
              <a:spcBef>
                <a:spcPts val="300"/>
              </a:spcBef>
              <a:spcAft>
                <a:spcPts val="300"/>
              </a:spcAft>
            </a:pPr>
            <a:r>
              <a:rPr lang="en-US" sz="1600" b="1" dirty="0">
                <a:solidFill>
                  <a:srgbClr val="FFFF00"/>
                </a:solidFill>
                <a:latin typeface="Verdana" panose="020B0604030504040204" pitchFamily="34" charset="0"/>
                <a:ea typeface="Verdana" panose="020B0604030504040204" pitchFamily="34" charset="0"/>
                <a:cs typeface="Times New Roman" panose="02020603050405020304" pitchFamily="18" charset="0"/>
              </a:rPr>
              <a:t>Complete “</a:t>
            </a:r>
            <a:r>
              <a:rPr lang="en-US" sz="1600" b="1" dirty="0" err="1">
                <a:solidFill>
                  <a:srgbClr val="FFFF00"/>
                </a:solidFill>
                <a:latin typeface="Verdana" panose="020B0604030504040204" pitchFamily="34" charset="0"/>
                <a:ea typeface="Verdana" panose="020B0604030504040204" pitchFamily="34" charset="0"/>
                <a:cs typeface="Times New Roman" panose="02020603050405020304" pitchFamily="18" charset="0"/>
              </a:rPr>
              <a:t>holokleros</a:t>
            </a:r>
            <a:r>
              <a:rPr lang="en-US" sz="1600" b="1" dirty="0">
                <a:solidFill>
                  <a:srgbClr val="FFFF00"/>
                </a:solidFill>
                <a:latin typeface="Verdana" panose="020B0604030504040204" pitchFamily="34" charset="0"/>
                <a:ea typeface="Verdana" panose="020B0604030504040204" pitchFamily="34" charset="0"/>
                <a:cs typeface="Times New Roman" panose="02020603050405020304" pitchFamily="18" charset="0"/>
              </a:rPr>
              <a:t>” from G3650 &amp; G2819, complete in every part, entire, whole</a:t>
            </a:r>
          </a:p>
          <a:p>
            <a:pPr>
              <a:lnSpc>
                <a:spcPct val="107000"/>
              </a:lnSpc>
              <a:spcBef>
                <a:spcPts val="300"/>
              </a:spcBef>
              <a:spcAft>
                <a:spcPts val="300"/>
              </a:spcAft>
            </a:pPr>
            <a:r>
              <a:rPr lang="en-US" sz="1600" b="1" dirty="0">
                <a:solidFill>
                  <a:srgbClr val="FFFF00"/>
                </a:solidFill>
                <a:latin typeface="Verdana" panose="020B0604030504040204" pitchFamily="34" charset="0"/>
                <a:ea typeface="Verdana" panose="020B0604030504040204" pitchFamily="34" charset="0"/>
                <a:cs typeface="Times New Roman" panose="02020603050405020304" pitchFamily="18" charset="0"/>
              </a:rPr>
              <a:t>Why did James use 2 different yet similar words to describe patience?</a:t>
            </a:r>
          </a:p>
          <a:p>
            <a:pPr>
              <a:lnSpc>
                <a:spcPct val="107000"/>
              </a:lnSpc>
              <a:spcBef>
                <a:spcPts val="300"/>
              </a:spcBef>
              <a:spcAft>
                <a:spcPts val="300"/>
              </a:spcAft>
            </a:pPr>
            <a:r>
              <a:rPr lang="en-US" sz="1600" b="1" dirty="0">
                <a:solidFill>
                  <a:srgbClr val="FFFF00"/>
                </a:solidFill>
                <a:latin typeface="Verdana" panose="020B0604030504040204" pitchFamily="34" charset="0"/>
                <a:ea typeface="Verdana" panose="020B0604030504040204" pitchFamily="34" charset="0"/>
                <a:cs typeface="Times New Roman" panose="02020603050405020304" pitchFamily="18" charset="0"/>
              </a:rPr>
              <a:t>Lacking Nothing – when used together these 2 words create a term that is from racing – no race is ever won until the entire distance is covered.  Not speed but endurance.</a:t>
            </a:r>
          </a:p>
        </p:txBody>
      </p:sp>
      <p:sp>
        <p:nvSpPr>
          <p:cNvPr id="7" name="Rectangle 6">
            <a:extLst>
              <a:ext uri="{FF2B5EF4-FFF2-40B4-BE49-F238E27FC236}">
                <a16:creationId xmlns:a16="http://schemas.microsoft.com/office/drawing/2014/main" id="{F267464B-6EA9-463B-847F-038FA6DD841F}"/>
              </a:ext>
            </a:extLst>
          </p:cNvPr>
          <p:cNvSpPr/>
          <p:nvPr/>
        </p:nvSpPr>
        <p:spPr>
          <a:xfrm>
            <a:off x="1752600" y="1524003"/>
            <a:ext cx="8686800" cy="1208985"/>
          </a:xfrm>
          <a:prstGeom prst="rect">
            <a:avLst/>
          </a:prstGeom>
        </p:spPr>
        <p:txBody>
          <a:bodyPr wrap="square">
            <a:spAutoFit/>
          </a:bodyPr>
          <a:lstStyle/>
          <a:p>
            <a:pPr>
              <a:lnSpc>
                <a:spcPct val="107000"/>
              </a:lnSpc>
              <a:spcBef>
                <a:spcPts val="300"/>
              </a:spcBef>
              <a:spcAft>
                <a:spcPts val="300"/>
              </a:spcAft>
            </a:pPr>
            <a:r>
              <a:rPr lang="en-US" sz="1600" b="1" dirty="0">
                <a:solidFill>
                  <a:srgbClr val="FFFF00"/>
                </a:solidFill>
                <a:latin typeface="Verdana" panose="020B0604030504040204" pitchFamily="34" charset="0"/>
                <a:ea typeface="Times New Roman" panose="02020603050405020304" pitchFamily="18" charset="0"/>
                <a:cs typeface="Verdana" panose="020B0604030504040204" pitchFamily="34" charset="0"/>
              </a:rPr>
              <a:t>Joy “</a:t>
            </a:r>
            <a:r>
              <a:rPr lang="en-US" sz="1600" b="1" dirty="0" err="1">
                <a:solidFill>
                  <a:srgbClr val="FFFF00"/>
                </a:solidFill>
                <a:latin typeface="Verdana" panose="020B0604030504040204" pitchFamily="34" charset="0"/>
                <a:ea typeface="Times New Roman" panose="02020603050405020304" pitchFamily="18" charset="0"/>
                <a:cs typeface="Verdana" panose="020B0604030504040204" pitchFamily="34" charset="0"/>
              </a:rPr>
              <a:t>chara</a:t>
            </a:r>
            <a:r>
              <a:rPr lang="en-US" sz="1600" b="1" dirty="0">
                <a:solidFill>
                  <a:srgbClr val="FFFF00"/>
                </a:solidFill>
                <a:latin typeface="Verdana" panose="020B0604030504040204" pitchFamily="34" charset="0"/>
                <a:ea typeface="Times New Roman" panose="02020603050405020304" pitchFamily="18" charset="0"/>
                <a:cs typeface="Verdana" panose="020B0604030504040204" pitchFamily="34" charset="0"/>
              </a:rPr>
              <a:t>” G5463  gladness and rejoicing, translated as JOY 51 times in the NT.</a:t>
            </a:r>
          </a:p>
          <a:p>
            <a:pPr>
              <a:lnSpc>
                <a:spcPct val="107000"/>
              </a:lnSpc>
              <a:spcBef>
                <a:spcPts val="300"/>
              </a:spcBef>
              <a:spcAft>
                <a:spcPts val="300"/>
              </a:spcAft>
            </a:pPr>
            <a:r>
              <a:rPr lang="en-US" sz="1600" b="1" dirty="0">
                <a:solidFill>
                  <a:srgbClr val="FFFF00"/>
                </a:solidFill>
                <a:latin typeface="Verdana" panose="020B0604030504040204" pitchFamily="34" charset="0"/>
                <a:ea typeface="Calibri" panose="020F0502020204030204" pitchFamily="34" charset="0"/>
                <a:cs typeface="Times New Roman" panose="02020603050405020304" pitchFamily="18" charset="0"/>
              </a:rPr>
              <a:t>Happy “Makarios” G3107 is better translated “blessed” and is used 44 times that way and only 6 times as happy (happier)</a:t>
            </a:r>
            <a:endParaRPr lang="en-US" sz="1600" b="1"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AF1372B2-CD58-4FAE-9EA2-9D317FE9A2DC}"/>
              </a:ext>
            </a:extLst>
          </p:cNvPr>
          <p:cNvSpPr/>
          <p:nvPr/>
        </p:nvSpPr>
        <p:spPr>
          <a:xfrm>
            <a:off x="1752600" y="2895600"/>
            <a:ext cx="8686800" cy="341632"/>
          </a:xfrm>
          <a:prstGeom prst="rect">
            <a:avLst/>
          </a:prstGeom>
        </p:spPr>
        <p:txBody>
          <a:bodyPr wrap="square">
            <a:spAutoFit/>
          </a:bodyPr>
          <a:lstStyle/>
          <a:p>
            <a:pPr>
              <a:lnSpc>
                <a:spcPct val="107000"/>
              </a:lnSpc>
              <a:spcBef>
                <a:spcPts val="300"/>
              </a:spcBef>
              <a:spcAft>
                <a:spcPts val="300"/>
              </a:spcAft>
            </a:pPr>
            <a:r>
              <a:rPr lang="en-US" sz="1600" b="1" dirty="0">
                <a:solidFill>
                  <a:srgbClr val="FFFF00"/>
                </a:solidFill>
                <a:latin typeface="Verdana" panose="020B0604030504040204" pitchFamily="34" charset="0"/>
                <a:ea typeface="Times New Roman" panose="02020603050405020304" pitchFamily="18" charset="0"/>
                <a:cs typeface="Verdana" panose="020B0604030504040204" pitchFamily="34" charset="0"/>
              </a:rPr>
              <a:t>Trial “</a:t>
            </a:r>
            <a:r>
              <a:rPr lang="en-US" sz="1600" b="1" dirty="0" err="1">
                <a:solidFill>
                  <a:srgbClr val="FFFF00"/>
                </a:solidFill>
                <a:latin typeface="Verdana" panose="020B0604030504040204" pitchFamily="34" charset="0"/>
                <a:ea typeface="Times New Roman" panose="02020603050405020304" pitchFamily="18" charset="0"/>
                <a:cs typeface="Verdana" panose="020B0604030504040204" pitchFamily="34" charset="0"/>
              </a:rPr>
              <a:t>peirazo</a:t>
            </a:r>
            <a:r>
              <a:rPr lang="en-US" sz="1600" b="1" dirty="0">
                <a:solidFill>
                  <a:srgbClr val="FFFF00"/>
                </a:solidFill>
                <a:latin typeface="Verdana" panose="020B0604030504040204" pitchFamily="34" charset="0"/>
                <a:ea typeface="Times New Roman" panose="02020603050405020304" pitchFamily="18" charset="0"/>
                <a:cs typeface="Verdana" panose="020B0604030504040204" pitchFamily="34" charset="0"/>
              </a:rPr>
              <a:t>” G3984 test, proving, examine, tempt</a:t>
            </a:r>
            <a:endParaRPr lang="en-US" sz="1600" b="1"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A352F0F5-403D-45DF-95D5-1E12AE3254AB}"/>
              </a:ext>
            </a:extLst>
          </p:cNvPr>
          <p:cNvSpPr/>
          <p:nvPr/>
        </p:nvSpPr>
        <p:spPr>
          <a:xfrm>
            <a:off x="1712844" y="3446894"/>
            <a:ext cx="8686800" cy="605102"/>
          </a:xfrm>
          <a:prstGeom prst="rect">
            <a:avLst/>
          </a:prstGeom>
        </p:spPr>
        <p:txBody>
          <a:bodyPr wrap="square">
            <a:spAutoFit/>
          </a:bodyPr>
          <a:lstStyle/>
          <a:p>
            <a:pPr>
              <a:lnSpc>
                <a:spcPct val="107000"/>
              </a:lnSpc>
              <a:spcBef>
                <a:spcPts val="300"/>
              </a:spcBef>
              <a:spcAft>
                <a:spcPts val="300"/>
              </a:spcAft>
            </a:pPr>
            <a:r>
              <a:rPr lang="en-US" sz="1600" b="1" dirty="0">
                <a:solidFill>
                  <a:srgbClr val="FFFF00"/>
                </a:solidFill>
                <a:latin typeface="Verdana" panose="020B0604030504040204" pitchFamily="34" charset="0"/>
                <a:ea typeface="Times New Roman" panose="02020603050405020304" pitchFamily="18" charset="0"/>
                <a:cs typeface="Verdana" panose="020B0604030504040204" pitchFamily="34" charset="0"/>
              </a:rPr>
              <a:t>Testing and Patience proves the genuineness of our faith and the knowledge that our faith will hold up (or not)</a:t>
            </a:r>
            <a:endParaRPr lang="en-US" sz="1600" b="1"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391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44757" y="1295400"/>
            <a:ext cx="8153400" cy="523220"/>
          </a:xfrm>
          <a:prstGeom prst="rect">
            <a:avLst/>
          </a:prstGeom>
          <a:noFill/>
        </p:spPr>
        <p:txBody>
          <a:bodyPr wrap="square" rtlCol="0">
            <a:spAutoFit/>
          </a:bodyPr>
          <a:lstStyle/>
          <a:p>
            <a:pPr algn="ctr"/>
            <a:r>
              <a:rPr lang="en-US" sz="2800" i="1" dirty="0">
                <a:solidFill>
                  <a:srgbClr val="FFFF00"/>
                </a:solidFill>
                <a:latin typeface="Verdana" panose="020B0604030504040204" pitchFamily="34" charset="0"/>
                <a:ea typeface="Verdana" panose="020B0604030504040204" pitchFamily="34" charset="0"/>
              </a:rPr>
              <a:t>Faith’s Proving Ground</a:t>
            </a:r>
          </a:p>
        </p:txBody>
      </p:sp>
    </p:spTree>
    <p:extLst>
      <p:ext uri="{BB962C8B-B14F-4D97-AF65-F5344CB8AC3E}">
        <p14:creationId xmlns:p14="http://schemas.microsoft.com/office/powerpoint/2010/main" val="804579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44757" y="1295400"/>
            <a:ext cx="8153400" cy="523220"/>
          </a:xfrm>
          <a:prstGeom prst="rect">
            <a:avLst/>
          </a:prstGeom>
          <a:noFill/>
        </p:spPr>
        <p:txBody>
          <a:bodyPr wrap="square" rtlCol="0">
            <a:spAutoFit/>
          </a:bodyPr>
          <a:lstStyle/>
          <a:p>
            <a:pPr algn="ctr"/>
            <a:r>
              <a:rPr lang="en-US" sz="2800" i="1" dirty="0">
                <a:solidFill>
                  <a:srgbClr val="FFFF00"/>
                </a:solidFill>
                <a:latin typeface="Verdana" panose="020B0604030504040204" pitchFamily="34" charset="0"/>
                <a:ea typeface="Verdana" panose="020B0604030504040204" pitchFamily="34" charset="0"/>
              </a:rPr>
              <a:t>Are You Listening?</a:t>
            </a:r>
          </a:p>
        </p:txBody>
      </p:sp>
    </p:spTree>
    <p:extLst>
      <p:ext uri="{BB962C8B-B14F-4D97-AF65-F5344CB8AC3E}">
        <p14:creationId xmlns:p14="http://schemas.microsoft.com/office/powerpoint/2010/main" val="3744595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44757" y="1295400"/>
            <a:ext cx="8153400" cy="523220"/>
          </a:xfrm>
          <a:prstGeom prst="rect">
            <a:avLst/>
          </a:prstGeom>
          <a:noFill/>
        </p:spPr>
        <p:txBody>
          <a:bodyPr wrap="square" rtlCol="0">
            <a:spAutoFit/>
          </a:bodyPr>
          <a:lstStyle/>
          <a:p>
            <a:pPr algn="ctr"/>
            <a:r>
              <a:rPr lang="en-US" sz="2800" i="1" dirty="0">
                <a:solidFill>
                  <a:srgbClr val="FFFF00"/>
                </a:solidFill>
                <a:latin typeface="Verdana" panose="020B0604030504040204" pitchFamily="34" charset="0"/>
                <a:ea typeface="Verdana" panose="020B0604030504040204" pitchFamily="34" charset="0"/>
              </a:rPr>
              <a:t>Pride &amp; Prejudice</a:t>
            </a:r>
          </a:p>
        </p:txBody>
      </p:sp>
    </p:spTree>
    <p:extLst>
      <p:ext uri="{BB962C8B-B14F-4D97-AF65-F5344CB8AC3E}">
        <p14:creationId xmlns:p14="http://schemas.microsoft.com/office/powerpoint/2010/main" val="1756494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44757" y="1295400"/>
            <a:ext cx="8153400" cy="523220"/>
          </a:xfrm>
          <a:prstGeom prst="rect">
            <a:avLst/>
          </a:prstGeom>
          <a:noFill/>
        </p:spPr>
        <p:txBody>
          <a:bodyPr wrap="square" rtlCol="0">
            <a:spAutoFit/>
          </a:bodyPr>
          <a:lstStyle/>
          <a:p>
            <a:pPr algn="ctr"/>
            <a:r>
              <a:rPr lang="en-US" sz="2800" i="1" dirty="0">
                <a:solidFill>
                  <a:srgbClr val="FFFF00"/>
                </a:solidFill>
                <a:latin typeface="Verdana" panose="020B0604030504040204" pitchFamily="34" charset="0"/>
                <a:ea typeface="Verdana" panose="020B0604030504040204" pitchFamily="34" charset="0"/>
              </a:rPr>
              <a:t>Faith on Fire</a:t>
            </a:r>
          </a:p>
        </p:txBody>
      </p:sp>
    </p:spTree>
    <p:extLst>
      <p:ext uri="{BB962C8B-B14F-4D97-AF65-F5344CB8AC3E}">
        <p14:creationId xmlns:p14="http://schemas.microsoft.com/office/powerpoint/2010/main" val="348475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44757" y="1295403"/>
            <a:ext cx="8153400" cy="954107"/>
          </a:xfrm>
          <a:prstGeom prst="rect">
            <a:avLst/>
          </a:prstGeom>
          <a:noFill/>
        </p:spPr>
        <p:txBody>
          <a:bodyPr wrap="square" rtlCol="0">
            <a:spAutoFit/>
          </a:bodyPr>
          <a:lstStyle/>
          <a:p>
            <a:pPr algn="ctr"/>
            <a:r>
              <a:rPr lang="en-US" sz="2800" i="1" dirty="0">
                <a:solidFill>
                  <a:srgbClr val="FFFF00"/>
                </a:solidFill>
                <a:latin typeface="Verdana" panose="020B0604030504040204" pitchFamily="34" charset="0"/>
                <a:ea typeface="Verdana" panose="020B0604030504040204" pitchFamily="34" charset="0"/>
              </a:rPr>
              <a:t>Forest Fires, Rudders on Big Ships and the Tongue</a:t>
            </a:r>
          </a:p>
        </p:txBody>
      </p:sp>
    </p:spTree>
    <p:extLst>
      <p:ext uri="{BB962C8B-B14F-4D97-AF65-F5344CB8AC3E}">
        <p14:creationId xmlns:p14="http://schemas.microsoft.com/office/powerpoint/2010/main" val="786619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44757" y="1295400"/>
            <a:ext cx="8153400" cy="523220"/>
          </a:xfrm>
          <a:prstGeom prst="rect">
            <a:avLst/>
          </a:prstGeom>
          <a:noFill/>
        </p:spPr>
        <p:txBody>
          <a:bodyPr wrap="square" rtlCol="0">
            <a:spAutoFit/>
          </a:bodyPr>
          <a:lstStyle/>
          <a:p>
            <a:pPr algn="ctr"/>
            <a:r>
              <a:rPr lang="en-US" sz="2800" i="1" dirty="0">
                <a:solidFill>
                  <a:srgbClr val="FFFF00"/>
                </a:solidFill>
                <a:latin typeface="Verdana" panose="020B0604030504040204" pitchFamily="34" charset="0"/>
                <a:ea typeface="Verdana" panose="020B0604030504040204" pitchFamily="34" charset="0"/>
              </a:rPr>
              <a:t>Wisdom &amp; Worldliness</a:t>
            </a:r>
          </a:p>
        </p:txBody>
      </p:sp>
    </p:spTree>
    <p:extLst>
      <p:ext uri="{BB962C8B-B14F-4D97-AF65-F5344CB8AC3E}">
        <p14:creationId xmlns:p14="http://schemas.microsoft.com/office/powerpoint/2010/main" val="1550011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44757" y="1295400"/>
            <a:ext cx="8153400" cy="523220"/>
          </a:xfrm>
          <a:prstGeom prst="rect">
            <a:avLst/>
          </a:prstGeom>
          <a:noFill/>
        </p:spPr>
        <p:txBody>
          <a:bodyPr wrap="square" rtlCol="0">
            <a:spAutoFit/>
          </a:bodyPr>
          <a:lstStyle/>
          <a:p>
            <a:pPr algn="ctr"/>
            <a:r>
              <a:rPr lang="en-US" sz="2800" i="1" dirty="0">
                <a:solidFill>
                  <a:srgbClr val="FFFF00"/>
                </a:solidFill>
                <a:latin typeface="Verdana" panose="020B0604030504040204" pitchFamily="34" charset="0"/>
                <a:ea typeface="Verdana" panose="020B0604030504040204" pitchFamily="34" charset="0"/>
              </a:rPr>
              <a:t>The Center of Our Universe</a:t>
            </a:r>
          </a:p>
        </p:txBody>
      </p:sp>
    </p:spTree>
    <p:extLst>
      <p:ext uri="{BB962C8B-B14F-4D97-AF65-F5344CB8AC3E}">
        <p14:creationId xmlns:p14="http://schemas.microsoft.com/office/powerpoint/2010/main" val="1265936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44757" y="1295403"/>
            <a:ext cx="8153400" cy="954107"/>
          </a:xfrm>
          <a:prstGeom prst="rect">
            <a:avLst/>
          </a:prstGeom>
          <a:noFill/>
        </p:spPr>
        <p:txBody>
          <a:bodyPr wrap="square" rtlCol="0">
            <a:spAutoFit/>
          </a:bodyPr>
          <a:lstStyle/>
          <a:p>
            <a:pPr algn="ctr"/>
            <a:r>
              <a:rPr lang="en-US" sz="2800" i="1" dirty="0">
                <a:solidFill>
                  <a:srgbClr val="FFFF00"/>
                </a:solidFill>
                <a:latin typeface="Verdana" panose="020B0604030504040204" pitchFamily="34" charset="0"/>
                <a:ea typeface="Verdana" panose="020B0604030504040204" pitchFamily="34" charset="0"/>
              </a:rPr>
              <a:t>Give me Patience and give it to me RIGHT NOW!</a:t>
            </a:r>
          </a:p>
        </p:txBody>
      </p:sp>
    </p:spTree>
    <p:extLst>
      <p:ext uri="{BB962C8B-B14F-4D97-AF65-F5344CB8AC3E}">
        <p14:creationId xmlns:p14="http://schemas.microsoft.com/office/powerpoint/2010/main" val="5430460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44757" y="1295400"/>
            <a:ext cx="8153400" cy="523220"/>
          </a:xfrm>
          <a:prstGeom prst="rect">
            <a:avLst/>
          </a:prstGeom>
          <a:noFill/>
        </p:spPr>
        <p:txBody>
          <a:bodyPr wrap="square" rtlCol="0">
            <a:spAutoFit/>
          </a:bodyPr>
          <a:lstStyle/>
          <a:p>
            <a:pPr algn="ctr"/>
            <a:r>
              <a:rPr lang="en-US" sz="2800" i="1" dirty="0">
                <a:solidFill>
                  <a:srgbClr val="FFFF00"/>
                </a:solidFill>
                <a:latin typeface="Verdana" panose="020B0604030504040204" pitchFamily="34" charset="0"/>
                <a:ea typeface="Verdana" panose="020B0604030504040204" pitchFamily="34" charset="0"/>
              </a:rPr>
              <a:t>The Power of Prayer</a:t>
            </a:r>
          </a:p>
        </p:txBody>
      </p:sp>
    </p:spTree>
    <p:extLst>
      <p:ext uri="{BB962C8B-B14F-4D97-AF65-F5344CB8AC3E}">
        <p14:creationId xmlns:p14="http://schemas.microsoft.com/office/powerpoint/2010/main" val="250171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44757" y="1295403"/>
            <a:ext cx="8153400" cy="954107"/>
          </a:xfrm>
          <a:prstGeom prst="rect">
            <a:avLst/>
          </a:prstGeom>
          <a:noFill/>
        </p:spPr>
        <p:txBody>
          <a:bodyPr wrap="square" rtlCol="0">
            <a:spAutoFit/>
          </a:bodyPr>
          <a:lstStyle/>
          <a:p>
            <a:pPr algn="ctr"/>
            <a:r>
              <a:rPr lang="en-US" sz="2800" i="1" dirty="0">
                <a:solidFill>
                  <a:srgbClr val="FFFF00"/>
                </a:solidFill>
                <a:latin typeface="Verdana" panose="020B0604030504040204" pitchFamily="34" charset="0"/>
                <a:ea typeface="Verdana" panose="020B0604030504040204" pitchFamily="34" charset="0"/>
              </a:rPr>
              <a:t>Was it James, James, James or James who wrote James?</a:t>
            </a:r>
          </a:p>
        </p:txBody>
      </p:sp>
      <p:sp>
        <p:nvSpPr>
          <p:cNvPr id="4" name="TextBox 3">
            <a:extLst>
              <a:ext uri="{FF2B5EF4-FFF2-40B4-BE49-F238E27FC236}">
                <a16:creationId xmlns:a16="http://schemas.microsoft.com/office/drawing/2014/main" id="{11E18D52-3868-4929-AC34-2C8A06F3B2B5}"/>
              </a:ext>
            </a:extLst>
          </p:cNvPr>
          <p:cNvSpPr txBox="1"/>
          <p:nvPr/>
        </p:nvSpPr>
        <p:spPr>
          <a:xfrm>
            <a:off x="1914940" y="3048000"/>
            <a:ext cx="8153400" cy="2862322"/>
          </a:xfrm>
          <a:prstGeom prst="rect">
            <a:avLst/>
          </a:prstGeom>
          <a:noFill/>
        </p:spPr>
        <p:txBody>
          <a:bodyPr wrap="square" rtlCol="0">
            <a:spAutoFit/>
          </a:bodyPr>
          <a:lstStyle/>
          <a:p>
            <a:pPr algn="ctr"/>
            <a:endParaRPr lang="en-US" sz="2000" i="1" dirty="0">
              <a:solidFill>
                <a:srgbClr val="FFFF00"/>
              </a:solidFill>
              <a:latin typeface="Verdana" panose="020B0604030504040204" pitchFamily="34" charset="0"/>
              <a:ea typeface="Verdana" panose="020B0604030504040204" pitchFamily="34" charset="0"/>
            </a:endParaRPr>
          </a:p>
          <a:p>
            <a:pPr algn="ctr"/>
            <a:r>
              <a:rPr lang="en-US" sz="2000" i="1" dirty="0">
                <a:solidFill>
                  <a:srgbClr val="FFFF00"/>
                </a:solidFill>
                <a:latin typeface="Verdana" panose="020B0604030504040204" pitchFamily="34" charset="0"/>
                <a:ea typeface="Verdana" panose="020B0604030504040204" pitchFamily="34" charset="0"/>
              </a:rPr>
              <a:t>James the son of Zebedee (Matthew 10:2-3)</a:t>
            </a:r>
          </a:p>
          <a:p>
            <a:pPr algn="ctr"/>
            <a:r>
              <a:rPr lang="en-US" sz="2000" i="1" dirty="0">
                <a:solidFill>
                  <a:srgbClr val="FFFF00"/>
                </a:solidFill>
                <a:latin typeface="Verdana" panose="020B0604030504040204" pitchFamily="34" charset="0"/>
                <a:ea typeface="Verdana" panose="020B0604030504040204" pitchFamily="34" charset="0"/>
              </a:rPr>
              <a:t>AKA the brother of John</a:t>
            </a:r>
          </a:p>
          <a:p>
            <a:pPr algn="ctr"/>
            <a:endParaRPr lang="en-US" sz="2000" i="1" dirty="0">
              <a:solidFill>
                <a:srgbClr val="FFFF00"/>
              </a:solidFill>
              <a:latin typeface="Verdana" panose="020B0604030504040204" pitchFamily="34" charset="0"/>
              <a:ea typeface="Verdana" panose="020B0604030504040204" pitchFamily="34" charset="0"/>
            </a:endParaRPr>
          </a:p>
          <a:p>
            <a:pPr algn="ctr"/>
            <a:r>
              <a:rPr lang="en-US" sz="2000" i="1" dirty="0">
                <a:solidFill>
                  <a:srgbClr val="FFFF00"/>
                </a:solidFill>
                <a:latin typeface="Verdana" panose="020B0604030504040204" pitchFamily="34" charset="0"/>
                <a:ea typeface="Verdana" panose="020B0604030504040204" pitchFamily="34" charset="0"/>
              </a:rPr>
              <a:t>James the son of </a:t>
            </a:r>
            <a:r>
              <a:rPr lang="en-US" sz="2000" i="1" dirty="0" err="1">
                <a:solidFill>
                  <a:srgbClr val="FFFF00"/>
                </a:solidFill>
                <a:latin typeface="Verdana" panose="020B0604030504040204" pitchFamily="34" charset="0"/>
                <a:ea typeface="Verdana" panose="020B0604030504040204" pitchFamily="34" charset="0"/>
              </a:rPr>
              <a:t>Alpheaus</a:t>
            </a:r>
            <a:r>
              <a:rPr lang="en-US" sz="2000" i="1" dirty="0">
                <a:solidFill>
                  <a:srgbClr val="FFFF00"/>
                </a:solidFill>
                <a:latin typeface="Verdana" panose="020B0604030504040204" pitchFamily="34" charset="0"/>
                <a:ea typeface="Verdana" panose="020B0604030504040204" pitchFamily="34" charset="0"/>
              </a:rPr>
              <a:t> (Matthew 10:2-3)</a:t>
            </a:r>
          </a:p>
          <a:p>
            <a:pPr algn="ctr"/>
            <a:endParaRPr lang="en-US" sz="2000" i="1" dirty="0">
              <a:solidFill>
                <a:srgbClr val="FFFF00"/>
              </a:solidFill>
              <a:latin typeface="Verdana" panose="020B0604030504040204" pitchFamily="34" charset="0"/>
              <a:ea typeface="Verdana" panose="020B0604030504040204" pitchFamily="34" charset="0"/>
            </a:endParaRPr>
          </a:p>
          <a:p>
            <a:pPr algn="ctr"/>
            <a:r>
              <a:rPr lang="en-US" sz="2000" i="1" dirty="0">
                <a:solidFill>
                  <a:srgbClr val="FFFF00"/>
                </a:solidFill>
                <a:latin typeface="Verdana" panose="020B0604030504040204" pitchFamily="34" charset="0"/>
                <a:ea typeface="Verdana" panose="020B0604030504040204" pitchFamily="34" charset="0"/>
              </a:rPr>
              <a:t>James the half-brother of Jesus (John 7:5)</a:t>
            </a:r>
          </a:p>
          <a:p>
            <a:pPr algn="ctr"/>
            <a:endParaRPr lang="en-US" sz="2000" i="1" dirty="0">
              <a:solidFill>
                <a:srgbClr val="FFFF00"/>
              </a:solidFill>
              <a:latin typeface="Verdana" panose="020B0604030504040204" pitchFamily="34" charset="0"/>
              <a:ea typeface="Verdana" panose="020B0604030504040204" pitchFamily="34" charset="0"/>
            </a:endParaRPr>
          </a:p>
          <a:p>
            <a:pPr algn="ctr"/>
            <a:r>
              <a:rPr lang="en-US" sz="2000" i="1" dirty="0">
                <a:solidFill>
                  <a:srgbClr val="FFFF00"/>
                </a:solidFill>
                <a:latin typeface="Verdana" panose="020B0604030504040204" pitchFamily="34" charset="0"/>
                <a:ea typeface="Verdana" panose="020B0604030504040204" pitchFamily="34" charset="0"/>
              </a:rPr>
              <a:t>James the father of Judas (Luke 6:16)</a:t>
            </a:r>
          </a:p>
        </p:txBody>
      </p:sp>
    </p:spTree>
    <p:extLst>
      <p:ext uri="{BB962C8B-B14F-4D97-AF65-F5344CB8AC3E}">
        <p14:creationId xmlns:p14="http://schemas.microsoft.com/office/powerpoint/2010/main" val="2935602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44757" y="1295403"/>
            <a:ext cx="8153400" cy="954107"/>
          </a:xfrm>
          <a:prstGeom prst="rect">
            <a:avLst/>
          </a:prstGeom>
          <a:noFill/>
        </p:spPr>
        <p:txBody>
          <a:bodyPr wrap="square" rtlCol="0">
            <a:spAutoFit/>
          </a:bodyPr>
          <a:lstStyle/>
          <a:p>
            <a:pPr algn="ctr"/>
            <a:r>
              <a:rPr lang="en-US" sz="2800" i="1" dirty="0">
                <a:solidFill>
                  <a:srgbClr val="FFFF00"/>
                </a:solidFill>
                <a:latin typeface="Verdana" panose="020B0604030504040204" pitchFamily="34" charset="0"/>
                <a:ea typeface="Verdana" panose="020B0604030504040204" pitchFamily="34" charset="0"/>
              </a:rPr>
              <a:t>Was it James, James, James or James who wrote James?</a:t>
            </a:r>
          </a:p>
        </p:txBody>
      </p:sp>
      <p:sp>
        <p:nvSpPr>
          <p:cNvPr id="4" name="TextBox 3">
            <a:extLst>
              <a:ext uri="{FF2B5EF4-FFF2-40B4-BE49-F238E27FC236}">
                <a16:creationId xmlns:a16="http://schemas.microsoft.com/office/drawing/2014/main" id="{11E18D52-3868-4929-AC34-2C8A06F3B2B5}"/>
              </a:ext>
            </a:extLst>
          </p:cNvPr>
          <p:cNvSpPr txBox="1"/>
          <p:nvPr/>
        </p:nvSpPr>
        <p:spPr>
          <a:xfrm>
            <a:off x="1905000" y="2398696"/>
            <a:ext cx="8153400" cy="1323439"/>
          </a:xfrm>
          <a:prstGeom prst="rect">
            <a:avLst/>
          </a:prstGeom>
          <a:noFill/>
        </p:spPr>
        <p:txBody>
          <a:bodyPr wrap="square" rtlCol="0">
            <a:spAutoFit/>
          </a:bodyPr>
          <a:lstStyle/>
          <a:p>
            <a:pPr algn="ctr"/>
            <a:r>
              <a:rPr lang="en-US" sz="2000" i="1" dirty="0">
                <a:solidFill>
                  <a:srgbClr val="FFFF00"/>
                </a:solidFill>
                <a:latin typeface="Verdana" panose="020B0604030504040204" pitchFamily="34" charset="0"/>
                <a:ea typeface="Verdana" panose="020B0604030504040204" pitchFamily="34" charset="0"/>
              </a:rPr>
              <a:t>James, the son of Alphaeus and James the son of Zebedee were both apostles.  </a:t>
            </a:r>
          </a:p>
          <a:p>
            <a:pPr algn="ctr"/>
            <a:r>
              <a:rPr lang="en-US" sz="2000" i="1" dirty="0">
                <a:solidFill>
                  <a:srgbClr val="FFFF00"/>
                </a:solidFill>
                <a:latin typeface="Verdana" panose="020B0604030504040204" pitchFamily="34" charset="0"/>
                <a:ea typeface="Verdana" panose="020B0604030504040204" pitchFamily="34" charset="0"/>
              </a:rPr>
              <a:t>The writer of James identifies himself as a servant of God but not as an apostle.</a:t>
            </a:r>
          </a:p>
        </p:txBody>
      </p:sp>
      <p:sp>
        <p:nvSpPr>
          <p:cNvPr id="5" name="TextBox 4">
            <a:extLst>
              <a:ext uri="{FF2B5EF4-FFF2-40B4-BE49-F238E27FC236}">
                <a16:creationId xmlns:a16="http://schemas.microsoft.com/office/drawing/2014/main" id="{0A0CEFE1-8F65-4360-972A-B21D90AA8115}"/>
              </a:ext>
            </a:extLst>
          </p:cNvPr>
          <p:cNvSpPr txBox="1"/>
          <p:nvPr/>
        </p:nvSpPr>
        <p:spPr>
          <a:xfrm>
            <a:off x="1905000" y="3781964"/>
            <a:ext cx="8153400" cy="2723823"/>
          </a:xfrm>
          <a:prstGeom prst="rect">
            <a:avLst/>
          </a:prstGeom>
          <a:noFill/>
        </p:spPr>
        <p:txBody>
          <a:bodyPr wrap="square" rtlCol="0">
            <a:spAutoFit/>
          </a:bodyPr>
          <a:lstStyle/>
          <a:p>
            <a:pPr algn="ctr"/>
            <a:r>
              <a:rPr lang="en-US" sz="2000" i="1" dirty="0">
                <a:solidFill>
                  <a:srgbClr val="FFFF00"/>
                </a:solidFill>
                <a:latin typeface="Verdana" panose="020B0604030504040204" pitchFamily="34" charset="0"/>
                <a:ea typeface="Verdana" panose="020B0604030504040204" pitchFamily="34" charset="0"/>
              </a:rPr>
              <a:t>James is probably written about 62 to 68 AD</a:t>
            </a:r>
          </a:p>
          <a:p>
            <a:pPr algn="ctr"/>
            <a:endParaRPr lang="en-US" sz="2000" i="1" dirty="0">
              <a:solidFill>
                <a:srgbClr val="FFFF00"/>
              </a:solidFill>
              <a:latin typeface="Verdana" panose="020B0604030504040204" pitchFamily="34" charset="0"/>
              <a:ea typeface="Verdana" panose="020B0604030504040204" pitchFamily="34" charset="0"/>
            </a:endParaRPr>
          </a:p>
          <a:p>
            <a:pPr algn="ctr"/>
            <a:r>
              <a:rPr lang="en-US" sz="2000" i="1" dirty="0">
                <a:solidFill>
                  <a:srgbClr val="FFFF00"/>
                </a:solidFill>
                <a:latin typeface="Verdana" panose="020B0604030504040204" pitchFamily="34" charset="0"/>
                <a:ea typeface="Verdana" panose="020B0604030504040204" pitchFamily="34" charset="0"/>
              </a:rPr>
              <a:t>James, the son of Zebedee was killed by Herod Agrippa about 44AD</a:t>
            </a:r>
          </a:p>
          <a:p>
            <a:pPr algn="ctr"/>
            <a:endParaRPr lang="en-US" sz="2000" i="1" dirty="0">
              <a:solidFill>
                <a:srgbClr val="FFFF00"/>
              </a:solidFill>
              <a:latin typeface="Verdana" panose="020B0604030504040204" pitchFamily="34" charset="0"/>
              <a:ea typeface="Verdana" panose="020B0604030504040204" pitchFamily="34" charset="0"/>
            </a:endParaRPr>
          </a:p>
          <a:p>
            <a:pPr algn="ctr"/>
            <a:r>
              <a:rPr lang="en-US" sz="2000" i="1" dirty="0">
                <a:solidFill>
                  <a:srgbClr val="FFFF00"/>
                </a:solidFill>
                <a:latin typeface="Verdana" panose="020B0604030504040204" pitchFamily="34" charset="0"/>
                <a:ea typeface="Verdana" panose="020B0604030504040204" pitchFamily="34" charset="0"/>
              </a:rPr>
              <a:t>So now we have only 3* choices, James the son of Alphaeus, James the half-brother of Jesus or James the father of Judas.</a:t>
            </a:r>
          </a:p>
          <a:p>
            <a:pPr algn="ctr"/>
            <a:endParaRPr lang="en-US" sz="2000" i="1" dirty="0">
              <a:solidFill>
                <a:srgbClr val="FFFF00"/>
              </a:solidFill>
              <a:latin typeface="Verdana" panose="020B0604030504040204" pitchFamily="34" charset="0"/>
              <a:ea typeface="Verdana" panose="020B0604030504040204" pitchFamily="34" charset="0"/>
            </a:endParaRPr>
          </a:p>
          <a:p>
            <a:r>
              <a:rPr lang="en-US" sz="1100" i="1" dirty="0">
                <a:solidFill>
                  <a:srgbClr val="FFFF00"/>
                </a:solidFill>
                <a:latin typeface="Verdana" panose="020B0604030504040204" pitchFamily="34" charset="0"/>
                <a:ea typeface="Verdana" panose="020B0604030504040204" pitchFamily="34" charset="0"/>
              </a:rPr>
              <a:t>*  In reality, only 2</a:t>
            </a:r>
          </a:p>
        </p:txBody>
      </p:sp>
    </p:spTree>
    <p:extLst>
      <p:ext uri="{BB962C8B-B14F-4D97-AF65-F5344CB8AC3E}">
        <p14:creationId xmlns:p14="http://schemas.microsoft.com/office/powerpoint/2010/main" val="1031533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DCF77AC7-BAA4-464B-83FF-ED740A09D99D}"/>
              </a:ext>
            </a:extLst>
          </p:cNvPr>
          <p:cNvSpPr txBox="1"/>
          <p:nvPr/>
        </p:nvSpPr>
        <p:spPr>
          <a:xfrm>
            <a:off x="1676400" y="1481277"/>
            <a:ext cx="8763000" cy="584775"/>
          </a:xfrm>
          <a:prstGeom prst="rect">
            <a:avLst/>
          </a:prstGeom>
          <a:noFill/>
        </p:spPr>
        <p:txBody>
          <a:bodyPr wrap="square" rtlCol="0">
            <a:spAutoFit/>
          </a:bodyPr>
          <a:lstStyle/>
          <a:p>
            <a:pPr algn="ctr"/>
            <a:r>
              <a:rPr lang="en-US" sz="1600" dirty="0">
                <a:solidFill>
                  <a:srgbClr val="FFFF00"/>
                </a:solidFill>
                <a:latin typeface="Verdana" panose="020B0604030504040204" pitchFamily="34" charset="0"/>
                <a:ea typeface="Verdana" panose="020B0604030504040204" pitchFamily="34" charset="0"/>
              </a:rPr>
              <a:t>We know the author of this book identifies himself as “a bondservant” of Jesus rather than an apostle.</a:t>
            </a:r>
          </a:p>
        </p:txBody>
      </p:sp>
      <p:sp>
        <p:nvSpPr>
          <p:cNvPr id="8" name="TextBox 7">
            <a:extLst>
              <a:ext uri="{FF2B5EF4-FFF2-40B4-BE49-F238E27FC236}">
                <a16:creationId xmlns:a16="http://schemas.microsoft.com/office/drawing/2014/main" id="{6BEF3BAE-DFF0-4535-8220-94A193DC89AE}"/>
              </a:ext>
            </a:extLst>
          </p:cNvPr>
          <p:cNvSpPr txBox="1"/>
          <p:nvPr/>
        </p:nvSpPr>
        <p:spPr>
          <a:xfrm>
            <a:off x="1676400" y="4572003"/>
            <a:ext cx="8839200" cy="1323439"/>
          </a:xfrm>
          <a:prstGeom prst="rect">
            <a:avLst/>
          </a:prstGeom>
          <a:noFill/>
        </p:spPr>
        <p:txBody>
          <a:bodyPr wrap="square" rtlCol="0">
            <a:spAutoFit/>
          </a:bodyPr>
          <a:lstStyle/>
          <a:p>
            <a:pPr algn="ctr"/>
            <a:r>
              <a:rPr lang="en-US" sz="1600" dirty="0">
                <a:solidFill>
                  <a:srgbClr val="FFFF00"/>
                </a:solidFill>
                <a:latin typeface="Verdana" panose="020B0604030504040204" pitchFamily="34" charset="0"/>
                <a:ea typeface="Verdana" panose="020B0604030504040204" pitchFamily="34" charset="0"/>
              </a:rPr>
              <a:t>We know from scripture that James the brother of Jesus became a “pillar” in the church.</a:t>
            </a:r>
          </a:p>
          <a:p>
            <a:pPr algn="ctr"/>
            <a:endParaRPr lang="en-US" sz="1600" dirty="0">
              <a:solidFill>
                <a:srgbClr val="FFFF00"/>
              </a:solidFill>
              <a:latin typeface="Verdana" panose="020B0604030504040204" pitchFamily="34" charset="0"/>
              <a:ea typeface="Verdana" panose="020B0604030504040204" pitchFamily="34" charset="0"/>
            </a:endParaRPr>
          </a:p>
          <a:p>
            <a:pPr algn="ctr"/>
            <a:r>
              <a:rPr lang="en-US" sz="1600" dirty="0">
                <a:solidFill>
                  <a:srgbClr val="FFFF00"/>
                </a:solidFill>
                <a:latin typeface="Verdana" panose="020B0604030504040204" pitchFamily="34" charset="0"/>
                <a:ea typeface="Verdana" panose="020B0604030504040204" pitchFamily="34" charset="0"/>
              </a:rPr>
              <a:t>Galatians 2:9; 1:19</a:t>
            </a:r>
          </a:p>
          <a:p>
            <a:pPr algn="ctr"/>
            <a:r>
              <a:rPr lang="en-US" sz="1600" dirty="0">
                <a:solidFill>
                  <a:srgbClr val="FFFF00"/>
                </a:solidFill>
                <a:latin typeface="Verdana" panose="020B0604030504040204" pitchFamily="34" charset="0"/>
                <a:ea typeface="Verdana" panose="020B0604030504040204" pitchFamily="34" charset="0"/>
              </a:rPr>
              <a:t>1 Cor 15:5, 7</a:t>
            </a:r>
          </a:p>
        </p:txBody>
      </p:sp>
      <p:sp>
        <p:nvSpPr>
          <p:cNvPr id="10" name="TextBox 9">
            <a:extLst>
              <a:ext uri="{FF2B5EF4-FFF2-40B4-BE49-F238E27FC236}">
                <a16:creationId xmlns:a16="http://schemas.microsoft.com/office/drawing/2014/main" id="{A5880222-E624-4EED-B3A3-0CC58D8230CA}"/>
              </a:ext>
            </a:extLst>
          </p:cNvPr>
          <p:cNvSpPr txBox="1"/>
          <p:nvPr/>
        </p:nvSpPr>
        <p:spPr>
          <a:xfrm>
            <a:off x="1676400" y="2581108"/>
            <a:ext cx="8839200" cy="1323439"/>
          </a:xfrm>
          <a:prstGeom prst="rect">
            <a:avLst/>
          </a:prstGeom>
          <a:noFill/>
        </p:spPr>
        <p:txBody>
          <a:bodyPr wrap="square" rtlCol="0">
            <a:spAutoFit/>
          </a:bodyPr>
          <a:lstStyle/>
          <a:p>
            <a:pPr algn="ctr"/>
            <a:r>
              <a:rPr lang="en-US" sz="1600" dirty="0">
                <a:solidFill>
                  <a:srgbClr val="FFFF00"/>
                </a:solidFill>
                <a:latin typeface="Verdana" panose="020B0604030504040204" pitchFamily="34" charset="0"/>
                <a:ea typeface="Verdana" panose="020B0604030504040204" pitchFamily="34" charset="0"/>
              </a:rPr>
              <a:t>We know that James the brother of Jesus was not a believer during Jesus’ public ministry and therefore would not have been selected as one of the 12.</a:t>
            </a:r>
          </a:p>
          <a:p>
            <a:pPr algn="ctr"/>
            <a:endParaRPr lang="en-US" sz="1600" i="1" dirty="0">
              <a:solidFill>
                <a:srgbClr val="FFFF00"/>
              </a:solidFill>
              <a:latin typeface="Verdana" panose="020B0604030504040204" pitchFamily="34" charset="0"/>
              <a:ea typeface="Verdana" panose="020B0604030504040204" pitchFamily="34" charset="0"/>
            </a:endParaRPr>
          </a:p>
          <a:p>
            <a:pPr algn="ctr"/>
            <a:r>
              <a:rPr lang="en-US" sz="1600" dirty="0">
                <a:solidFill>
                  <a:srgbClr val="FFFF00"/>
                </a:solidFill>
                <a:latin typeface="Verdana" panose="020B0604030504040204" pitchFamily="34" charset="0"/>
                <a:ea typeface="Verdana" panose="020B0604030504040204" pitchFamily="34" charset="0"/>
              </a:rPr>
              <a:t>John 12:46-50, Luke 8:19-21, John 7:1-5 – Jesus’ relationship with his earthly family was strained and His brothers did not believe </a:t>
            </a:r>
          </a:p>
        </p:txBody>
      </p:sp>
    </p:spTree>
    <p:extLst>
      <p:ext uri="{BB962C8B-B14F-4D97-AF65-F5344CB8AC3E}">
        <p14:creationId xmlns:p14="http://schemas.microsoft.com/office/powerpoint/2010/main" val="2432969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4" name="TextBox 3">
            <a:extLst>
              <a:ext uri="{FF2B5EF4-FFF2-40B4-BE49-F238E27FC236}">
                <a16:creationId xmlns:a16="http://schemas.microsoft.com/office/drawing/2014/main" id="{11E18D52-3868-4929-AC34-2C8A06F3B2B5}"/>
              </a:ext>
            </a:extLst>
          </p:cNvPr>
          <p:cNvSpPr txBox="1"/>
          <p:nvPr/>
        </p:nvSpPr>
        <p:spPr>
          <a:xfrm>
            <a:off x="2037522" y="1295403"/>
            <a:ext cx="8153400" cy="1015663"/>
          </a:xfrm>
          <a:prstGeom prst="rect">
            <a:avLst/>
          </a:prstGeom>
          <a:noFill/>
        </p:spPr>
        <p:txBody>
          <a:bodyPr wrap="square" rtlCol="0">
            <a:spAutoFit/>
          </a:bodyPr>
          <a:lstStyle/>
          <a:p>
            <a:pPr algn="ctr"/>
            <a:r>
              <a:rPr lang="en-US" sz="2000" dirty="0">
                <a:solidFill>
                  <a:srgbClr val="FFFF00"/>
                </a:solidFill>
                <a:latin typeface="Verdana" panose="020B0604030504040204" pitchFamily="34" charset="0"/>
                <a:ea typeface="Verdana" panose="020B0604030504040204" pitchFamily="34" charset="0"/>
              </a:rPr>
              <a:t>James the son of Alphaeus and James the brother of Jesus are not the same person, no matter what Jerome might say.</a:t>
            </a:r>
          </a:p>
          <a:p>
            <a:pPr algn="ctr"/>
            <a:endParaRPr lang="en-US" sz="2000" dirty="0">
              <a:solidFill>
                <a:srgbClr val="FFFF00"/>
              </a:solidFill>
              <a:latin typeface="Verdana" panose="020B0604030504040204" pitchFamily="34" charset="0"/>
              <a:ea typeface="Verdana" panose="020B0604030504040204" pitchFamily="34" charset="0"/>
            </a:endParaRPr>
          </a:p>
        </p:txBody>
      </p:sp>
      <p:sp>
        <p:nvSpPr>
          <p:cNvPr id="7" name="TextBox 6">
            <a:extLst>
              <a:ext uri="{FF2B5EF4-FFF2-40B4-BE49-F238E27FC236}">
                <a16:creationId xmlns:a16="http://schemas.microsoft.com/office/drawing/2014/main" id="{2013C787-AC0A-49E0-A6EA-3E78E684196C}"/>
              </a:ext>
            </a:extLst>
          </p:cNvPr>
          <p:cNvSpPr txBox="1"/>
          <p:nvPr/>
        </p:nvSpPr>
        <p:spPr>
          <a:xfrm>
            <a:off x="1524000" y="2276494"/>
            <a:ext cx="9144000" cy="4585871"/>
          </a:xfrm>
          <a:prstGeom prst="rect">
            <a:avLst/>
          </a:prstGeom>
          <a:noFill/>
        </p:spPr>
        <p:txBody>
          <a:bodyPr wrap="square" rtlCol="0">
            <a:spAutoFit/>
          </a:bodyPr>
          <a:lstStyle/>
          <a:p>
            <a:pPr algn="ctr"/>
            <a:r>
              <a:rPr lang="en-US" sz="1600" dirty="0">
                <a:solidFill>
                  <a:srgbClr val="FFFF00"/>
                </a:solidFill>
                <a:latin typeface="Verdana" panose="020B0604030504040204" pitchFamily="34" charset="0"/>
                <a:ea typeface="Verdana" panose="020B0604030504040204" pitchFamily="34" charset="0"/>
              </a:rPr>
              <a:t>John 19:25 lists 4 women at the cross.  “Now there stood by the cross of Jesus His mother, and His mother’s sister, Mary the wife of </a:t>
            </a:r>
            <a:r>
              <a:rPr lang="en-US" sz="1600" dirty="0" err="1">
                <a:solidFill>
                  <a:srgbClr val="FFFF00"/>
                </a:solidFill>
                <a:latin typeface="Verdana" panose="020B0604030504040204" pitchFamily="34" charset="0"/>
                <a:ea typeface="Verdana" panose="020B0604030504040204" pitchFamily="34" charset="0"/>
              </a:rPr>
              <a:t>Clopas</a:t>
            </a:r>
            <a:r>
              <a:rPr lang="en-US" sz="1600" dirty="0">
                <a:solidFill>
                  <a:srgbClr val="FFFF00"/>
                </a:solidFill>
                <a:latin typeface="Verdana" panose="020B0604030504040204" pitchFamily="34" charset="0"/>
                <a:ea typeface="Verdana" panose="020B0604030504040204" pitchFamily="34" charset="0"/>
              </a:rPr>
              <a:t>, and Mary Magdalene”</a:t>
            </a:r>
          </a:p>
          <a:p>
            <a:pPr algn="ctr"/>
            <a:endParaRPr lang="en-US" sz="1600" dirty="0">
              <a:solidFill>
                <a:srgbClr val="FFFF00"/>
              </a:solidFill>
              <a:latin typeface="Verdana" panose="020B0604030504040204" pitchFamily="34" charset="0"/>
              <a:ea typeface="Verdana" panose="020B0604030504040204" pitchFamily="34" charset="0"/>
            </a:endParaRPr>
          </a:p>
          <a:p>
            <a:pPr algn="ctr"/>
            <a:r>
              <a:rPr lang="en-US" sz="1600" dirty="0">
                <a:solidFill>
                  <a:srgbClr val="FFFF00"/>
                </a:solidFill>
                <a:latin typeface="Verdana" panose="020B0604030504040204" pitchFamily="34" charset="0"/>
                <a:ea typeface="Verdana" panose="020B0604030504040204" pitchFamily="34" charset="0"/>
              </a:rPr>
              <a:t>The first pair is kindred and not named and is paralleled by the second pair which is not kindred and is named.  Hebrew writers often wrote in such way and John never named himself, his brother James, or his mother, neither did he ever name Jesus’ mother who likely was his aunt.</a:t>
            </a:r>
          </a:p>
          <a:p>
            <a:pPr algn="ctr"/>
            <a:endParaRPr lang="en-US" sz="1600" dirty="0">
              <a:solidFill>
                <a:srgbClr val="FFFF00"/>
              </a:solidFill>
              <a:latin typeface="Verdana" panose="020B0604030504040204" pitchFamily="34" charset="0"/>
              <a:ea typeface="Verdana" panose="020B0604030504040204" pitchFamily="34" charset="0"/>
            </a:endParaRPr>
          </a:p>
          <a:p>
            <a:pPr algn="ctr"/>
            <a:r>
              <a:rPr lang="en-US" sz="1600" dirty="0">
                <a:solidFill>
                  <a:srgbClr val="FFFF00"/>
                </a:solidFill>
                <a:latin typeface="Verdana" panose="020B0604030504040204" pitchFamily="34" charset="0"/>
                <a:ea typeface="Verdana" panose="020B0604030504040204" pitchFamily="34" charset="0"/>
              </a:rPr>
              <a:t>Perpetual Virginity has the mother of Jesus and Mary the wife of </a:t>
            </a:r>
            <a:r>
              <a:rPr lang="en-US" sz="1600" dirty="0" err="1">
                <a:solidFill>
                  <a:srgbClr val="FFFF00"/>
                </a:solidFill>
                <a:latin typeface="Verdana" panose="020B0604030504040204" pitchFamily="34" charset="0"/>
                <a:ea typeface="Verdana" panose="020B0604030504040204" pitchFamily="34" charset="0"/>
              </a:rPr>
              <a:t>Clopas</a:t>
            </a:r>
            <a:r>
              <a:rPr lang="en-US" sz="1600" dirty="0">
                <a:solidFill>
                  <a:srgbClr val="FFFF00"/>
                </a:solidFill>
                <a:latin typeface="Verdana" panose="020B0604030504040204" pitchFamily="34" charset="0"/>
                <a:ea typeface="Verdana" panose="020B0604030504040204" pitchFamily="34" charset="0"/>
              </a:rPr>
              <a:t> as sisters, but it seems unlikely that parents would name two daughters with the same name.</a:t>
            </a:r>
          </a:p>
          <a:p>
            <a:pPr algn="ctr"/>
            <a:endParaRPr lang="en-US" sz="1600" dirty="0">
              <a:solidFill>
                <a:srgbClr val="FFFF00"/>
              </a:solidFill>
              <a:latin typeface="Verdana" panose="020B0604030504040204" pitchFamily="34" charset="0"/>
              <a:ea typeface="Verdana" panose="020B0604030504040204" pitchFamily="34" charset="0"/>
            </a:endParaRPr>
          </a:p>
          <a:p>
            <a:pPr algn="ctr"/>
            <a:r>
              <a:rPr lang="en-US" sz="1600" dirty="0">
                <a:solidFill>
                  <a:srgbClr val="FFFF00"/>
                </a:solidFill>
                <a:latin typeface="Verdana" panose="020B0604030504040204" pitchFamily="34" charset="0"/>
                <a:ea typeface="Verdana" panose="020B0604030504040204" pitchFamily="34" charset="0"/>
              </a:rPr>
              <a:t>The Greek language has different words for brother and cousin and to argue that one can be substituted from the other in Matthew 13:55 is without lexical support.</a:t>
            </a:r>
          </a:p>
          <a:p>
            <a:pPr algn="ctr"/>
            <a:endParaRPr lang="en-US" sz="1600" dirty="0">
              <a:solidFill>
                <a:srgbClr val="FFFF00"/>
              </a:solidFill>
              <a:latin typeface="Verdana" panose="020B0604030504040204" pitchFamily="34" charset="0"/>
              <a:ea typeface="Verdana" panose="020B0604030504040204" pitchFamily="34" charset="0"/>
            </a:endParaRPr>
          </a:p>
          <a:p>
            <a:pPr algn="ctr"/>
            <a:r>
              <a:rPr lang="en-US" sz="1600" dirty="0">
                <a:solidFill>
                  <a:srgbClr val="FFFF00"/>
                </a:solidFill>
                <a:latin typeface="Verdana" panose="020B0604030504040204" pitchFamily="34" charset="0"/>
                <a:ea typeface="Verdana" panose="020B0604030504040204" pitchFamily="34" charset="0"/>
              </a:rPr>
              <a:t>“</a:t>
            </a:r>
            <a:r>
              <a:rPr lang="en-US" sz="1600" dirty="0" err="1">
                <a:solidFill>
                  <a:srgbClr val="FFFF00"/>
                </a:solidFill>
                <a:latin typeface="Verdana" panose="020B0604030504040204" pitchFamily="34" charset="0"/>
                <a:ea typeface="Verdana" panose="020B0604030504040204" pitchFamily="34" charset="0"/>
              </a:rPr>
              <a:t>adelphos</a:t>
            </a:r>
            <a:r>
              <a:rPr lang="en-US" sz="1600" dirty="0">
                <a:solidFill>
                  <a:srgbClr val="FFFF00"/>
                </a:solidFill>
                <a:latin typeface="Verdana" panose="020B0604030504040204" pitchFamily="34" charset="0"/>
                <a:ea typeface="Verdana" panose="020B0604030504040204" pitchFamily="34" charset="0"/>
              </a:rPr>
              <a:t>”  Brother</a:t>
            </a:r>
          </a:p>
          <a:p>
            <a:pPr algn="ctr"/>
            <a:r>
              <a:rPr lang="en-US" sz="1600" dirty="0">
                <a:solidFill>
                  <a:srgbClr val="FFFF00"/>
                </a:solidFill>
                <a:latin typeface="Verdana" panose="020B0604030504040204" pitchFamily="34" charset="0"/>
                <a:ea typeface="Verdana" panose="020B0604030504040204" pitchFamily="34" charset="0"/>
              </a:rPr>
              <a:t>“</a:t>
            </a:r>
            <a:r>
              <a:rPr lang="en-US" sz="1600" dirty="0" err="1">
                <a:solidFill>
                  <a:srgbClr val="FFFF00"/>
                </a:solidFill>
                <a:latin typeface="Verdana" panose="020B0604030504040204" pitchFamily="34" charset="0"/>
                <a:ea typeface="Verdana" panose="020B0604030504040204" pitchFamily="34" charset="0"/>
              </a:rPr>
              <a:t>anepsios</a:t>
            </a:r>
            <a:r>
              <a:rPr lang="en-US" sz="1600" dirty="0">
                <a:solidFill>
                  <a:srgbClr val="FFFF00"/>
                </a:solidFill>
                <a:latin typeface="Verdana" panose="020B0604030504040204" pitchFamily="34" charset="0"/>
                <a:ea typeface="Verdana" panose="020B0604030504040204" pitchFamily="34" charset="0"/>
              </a:rPr>
              <a:t>”  Cousin</a:t>
            </a:r>
          </a:p>
          <a:p>
            <a:pPr algn="ctr"/>
            <a:endParaRPr lang="en-US" sz="1600" dirty="0">
              <a:solidFill>
                <a:srgbClr val="FFFF00"/>
              </a:solidFill>
              <a:latin typeface="Verdana" panose="020B0604030504040204" pitchFamily="34" charset="0"/>
              <a:ea typeface="Verdana" panose="020B0604030504040204" pitchFamily="34" charset="0"/>
            </a:endParaRPr>
          </a:p>
          <a:p>
            <a:pPr algn="ctr"/>
            <a:endParaRPr lang="en-US" sz="2000" i="1" dirty="0">
              <a:solidFill>
                <a:srgbClr val="FFFF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66228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05000" y="1443628"/>
            <a:ext cx="8153400" cy="1200329"/>
          </a:xfrm>
          <a:prstGeom prst="rect">
            <a:avLst/>
          </a:prstGeom>
          <a:noFill/>
        </p:spPr>
        <p:txBody>
          <a:bodyPr wrap="square" rtlCol="0">
            <a:spAutoFit/>
          </a:bodyPr>
          <a:lstStyle/>
          <a:p>
            <a:pPr algn="ctr"/>
            <a:endParaRPr lang="en-US" sz="2400" b="1" i="1" dirty="0">
              <a:solidFill>
                <a:srgbClr val="FFFF00"/>
              </a:solidFill>
              <a:latin typeface="Verdana" panose="020B0604030504040204" pitchFamily="34" charset="0"/>
              <a:ea typeface="Verdana" panose="020B0604030504040204" pitchFamily="34" charset="0"/>
            </a:endParaRPr>
          </a:p>
          <a:p>
            <a:pPr algn="ctr"/>
            <a:r>
              <a:rPr lang="en-US" sz="2400" dirty="0">
                <a:solidFill>
                  <a:srgbClr val="FFFF00"/>
                </a:solidFill>
                <a:latin typeface="Verdana" panose="020B0604030504040204" pitchFamily="34" charset="0"/>
                <a:ea typeface="Verdana" panose="020B0604030504040204" pitchFamily="34" charset="0"/>
              </a:rPr>
              <a:t>Why is this important to the study of the book of James?</a:t>
            </a:r>
            <a:endParaRPr lang="en-US" sz="2800" dirty="0">
              <a:solidFill>
                <a:srgbClr val="FFFF00"/>
              </a:solidFill>
              <a:latin typeface="Verdana" panose="020B0604030504040204" pitchFamily="34" charset="0"/>
              <a:ea typeface="Verdana" panose="020B0604030504040204" pitchFamily="34" charset="0"/>
            </a:endParaRPr>
          </a:p>
        </p:txBody>
      </p:sp>
      <p:sp>
        <p:nvSpPr>
          <p:cNvPr id="5" name="Rectangle 4">
            <a:extLst>
              <a:ext uri="{FF2B5EF4-FFF2-40B4-BE49-F238E27FC236}">
                <a16:creationId xmlns:a16="http://schemas.microsoft.com/office/drawing/2014/main" id="{7E6F7739-AB38-4A25-93B4-6484731EBF88}"/>
              </a:ext>
            </a:extLst>
          </p:cNvPr>
          <p:cNvSpPr/>
          <p:nvPr/>
        </p:nvSpPr>
        <p:spPr>
          <a:xfrm>
            <a:off x="1676400" y="2984336"/>
            <a:ext cx="8839200" cy="1754326"/>
          </a:xfrm>
          <a:prstGeom prst="rect">
            <a:avLst/>
          </a:prstGeom>
        </p:spPr>
        <p:txBody>
          <a:bodyPr wrap="square">
            <a:spAutoFit/>
          </a:bodyPr>
          <a:lstStyle/>
          <a:p>
            <a:r>
              <a:rPr lang="en-US" dirty="0">
                <a:solidFill>
                  <a:srgbClr val="00FF00"/>
                </a:solidFill>
                <a:latin typeface="Verdana" panose="020B0604030504040204" pitchFamily="34" charset="0"/>
                <a:ea typeface="Verdana" panose="020B0604030504040204" pitchFamily="34" charset="0"/>
              </a:rPr>
              <a:t>Joh 19:26-27  When Jesus therefore saw His mother, and the disciple whom He loved standing by, He said to His mother, "Woman, behold your son!“</a:t>
            </a:r>
          </a:p>
          <a:p>
            <a:endParaRPr lang="en-US" dirty="0">
              <a:solidFill>
                <a:srgbClr val="00FF00"/>
              </a:solidFill>
              <a:latin typeface="Verdana" panose="020B0604030504040204" pitchFamily="34" charset="0"/>
              <a:ea typeface="Verdana" panose="020B0604030504040204" pitchFamily="34" charset="0"/>
            </a:endParaRPr>
          </a:p>
          <a:p>
            <a:r>
              <a:rPr lang="en-US" dirty="0">
                <a:solidFill>
                  <a:srgbClr val="00FF00"/>
                </a:solidFill>
                <a:latin typeface="Verdana" panose="020B0604030504040204" pitchFamily="34" charset="0"/>
                <a:ea typeface="Verdana" panose="020B0604030504040204" pitchFamily="34" charset="0"/>
              </a:rPr>
              <a:t>Then He said to the disciple, "Behold your mother!" And from that hour that disciple took her to his own </a:t>
            </a:r>
            <a:r>
              <a:rPr lang="en-US" i="1" dirty="0">
                <a:solidFill>
                  <a:srgbClr val="00FF00"/>
                </a:solidFill>
                <a:latin typeface="Verdana" panose="020B0604030504040204" pitchFamily="34" charset="0"/>
                <a:ea typeface="Verdana" panose="020B0604030504040204" pitchFamily="34" charset="0"/>
              </a:rPr>
              <a:t>home.</a:t>
            </a:r>
            <a:r>
              <a:rPr lang="en-US" dirty="0">
                <a:solidFill>
                  <a:srgbClr val="00FF00"/>
                </a:solidFill>
                <a:latin typeface="Verdana" panose="020B0604030504040204" pitchFamily="34" charset="0"/>
                <a:ea typeface="Verdana" panose="020B0604030504040204" pitchFamily="34" charset="0"/>
              </a:rPr>
              <a:t> </a:t>
            </a:r>
            <a:endParaRPr lang="en-US" sz="2800" i="1" dirty="0">
              <a:solidFill>
                <a:srgbClr val="00FF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28667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4572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3" name="Subtitle 2"/>
          <p:cNvSpPr>
            <a:spLocks noGrp="1"/>
          </p:cNvSpPr>
          <p:nvPr>
            <p:ph type="subTitle" idx="1"/>
          </p:nvPr>
        </p:nvSpPr>
        <p:spPr>
          <a:xfrm>
            <a:off x="914400" y="2286000"/>
            <a:ext cx="10363200" cy="4114800"/>
          </a:xfrm>
        </p:spPr>
        <p:txBody>
          <a:bodyPr>
            <a:normAutofit fontScale="70000" lnSpcReduction="20000"/>
          </a:bodyPr>
          <a:lstStyle/>
          <a:p>
            <a:r>
              <a:rPr lang="en-US" dirty="0">
                <a:solidFill>
                  <a:srgbClr val="00FF00"/>
                </a:solidFill>
                <a:latin typeface="Verdana" panose="020B0604030504040204" pitchFamily="34" charset="0"/>
                <a:ea typeface="Verdana" panose="020B0604030504040204" pitchFamily="34" charset="0"/>
              </a:rPr>
              <a:t>Written to Jewish Christians scattered about and in contact with worldly employers and acquaintances.</a:t>
            </a:r>
          </a:p>
          <a:p>
            <a:endParaRPr lang="en-US" dirty="0">
              <a:solidFill>
                <a:srgbClr val="00FF00"/>
              </a:solidFill>
              <a:latin typeface="Verdana" panose="020B0604030504040204" pitchFamily="34" charset="0"/>
              <a:ea typeface="Verdana" panose="020B0604030504040204" pitchFamily="34" charset="0"/>
            </a:endParaRPr>
          </a:p>
          <a:p>
            <a:r>
              <a:rPr lang="en-US" dirty="0">
                <a:solidFill>
                  <a:srgbClr val="00FF00"/>
                </a:solidFill>
                <a:latin typeface="Verdana" panose="020B0604030504040204" pitchFamily="34" charset="0"/>
                <a:ea typeface="Verdana" panose="020B0604030504040204" pitchFamily="34" charset="0"/>
              </a:rPr>
              <a:t>Not a formal theological treatise but rather  a commonsense approach to life issues and application of Christian principles</a:t>
            </a:r>
          </a:p>
          <a:p>
            <a:endParaRPr lang="en-US" dirty="0">
              <a:solidFill>
                <a:srgbClr val="00FF00"/>
              </a:solidFill>
              <a:latin typeface="Verdana" panose="020B0604030504040204" pitchFamily="34" charset="0"/>
              <a:ea typeface="Verdana" panose="020B0604030504040204" pitchFamily="34" charset="0"/>
            </a:endParaRPr>
          </a:p>
          <a:p>
            <a:r>
              <a:rPr lang="en-US" dirty="0">
                <a:solidFill>
                  <a:srgbClr val="00FF00"/>
                </a:solidFill>
                <a:latin typeface="Verdana" panose="020B0604030504040204" pitchFamily="34" charset="0"/>
                <a:ea typeface="Verdana" panose="020B0604030504040204" pitchFamily="34" charset="0"/>
              </a:rPr>
              <a:t>The Christian Book of Proverbs</a:t>
            </a:r>
          </a:p>
          <a:p>
            <a:r>
              <a:rPr lang="en-US" dirty="0">
                <a:solidFill>
                  <a:srgbClr val="00FF00"/>
                </a:solidFill>
                <a:latin typeface="Verdana" panose="020B0604030504040204" pitchFamily="34" charset="0"/>
                <a:ea typeface="Verdana" panose="020B0604030504040204" pitchFamily="34" charset="0"/>
              </a:rPr>
              <a:t>The Gospel of Common Sense</a:t>
            </a:r>
          </a:p>
          <a:p>
            <a:endParaRPr lang="en-US" dirty="0">
              <a:solidFill>
                <a:srgbClr val="00FF00"/>
              </a:solidFill>
              <a:latin typeface="Verdana" panose="020B0604030504040204" pitchFamily="34" charset="0"/>
              <a:ea typeface="Verdana" panose="020B0604030504040204" pitchFamily="34" charset="0"/>
            </a:endParaRPr>
          </a:p>
          <a:p>
            <a:r>
              <a:rPr lang="en-US" sz="3200" dirty="0">
                <a:solidFill>
                  <a:srgbClr val="00FF00"/>
                </a:solidFill>
                <a:latin typeface="Verdana" panose="020B0604030504040204" pitchFamily="34" charset="0"/>
                <a:ea typeface="Verdana" panose="020B0604030504040204" pitchFamily="34" charset="0"/>
              </a:rPr>
              <a:t>“A right </a:t>
            </a:r>
            <a:r>
              <a:rPr lang="en-US" sz="3200" dirty="0" err="1">
                <a:solidFill>
                  <a:srgbClr val="00FF00"/>
                </a:solidFill>
                <a:latin typeface="Verdana" panose="020B0604030504040204" pitchFamily="34" charset="0"/>
                <a:ea typeface="Verdana" panose="020B0604030504040204" pitchFamily="34" charset="0"/>
              </a:rPr>
              <a:t>strawy</a:t>
            </a:r>
            <a:r>
              <a:rPr lang="en-US" sz="3200" dirty="0">
                <a:solidFill>
                  <a:srgbClr val="00FF00"/>
                </a:solidFill>
                <a:latin typeface="Verdana" panose="020B0604030504040204" pitchFamily="34" charset="0"/>
                <a:ea typeface="Verdana" panose="020B0604030504040204" pitchFamily="34" charset="0"/>
              </a:rPr>
              <a:t> epistle …”</a:t>
            </a:r>
          </a:p>
          <a:p>
            <a:r>
              <a:rPr lang="en-US" sz="3200" i="1" dirty="0">
                <a:solidFill>
                  <a:srgbClr val="00FF00"/>
                </a:solidFill>
                <a:latin typeface="AR BERKLEY" panose="02000000000000000000" pitchFamily="2" charset="0"/>
              </a:rPr>
              <a:t>Martin Luther</a:t>
            </a:r>
          </a:p>
          <a:p>
            <a:endParaRPr lang="en-US" i="1" dirty="0">
              <a:solidFill>
                <a:srgbClr val="00FF00"/>
              </a:solidFill>
              <a:latin typeface="AR BERKLEY" panose="02000000000000000000" pitchFamily="2" charset="0"/>
            </a:endParaRPr>
          </a:p>
          <a:p>
            <a:r>
              <a:rPr lang="en-US" sz="2600" dirty="0">
                <a:solidFill>
                  <a:srgbClr val="00FF00"/>
                </a:solidFill>
                <a:latin typeface="Verdana" panose="020B0604030504040204" pitchFamily="34" charset="0"/>
                <a:ea typeface="Verdana" panose="020B0604030504040204" pitchFamily="34" charset="0"/>
              </a:rPr>
              <a:t>Thus also faith by itself, if it does not have works, is dead. </a:t>
            </a:r>
            <a:endParaRPr lang="en-US" sz="2600" i="1" dirty="0">
              <a:solidFill>
                <a:srgbClr val="00FF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616045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6" name="TextBox 5">
            <a:extLst>
              <a:ext uri="{FF2B5EF4-FFF2-40B4-BE49-F238E27FC236}">
                <a16:creationId xmlns:a16="http://schemas.microsoft.com/office/drawing/2014/main" id="{C4D396A0-E3C6-4890-B9F2-86EABF712B8E}"/>
              </a:ext>
            </a:extLst>
          </p:cNvPr>
          <p:cNvSpPr txBox="1"/>
          <p:nvPr/>
        </p:nvSpPr>
        <p:spPr>
          <a:xfrm>
            <a:off x="1954696" y="1371600"/>
            <a:ext cx="8153400" cy="523220"/>
          </a:xfrm>
          <a:prstGeom prst="rect">
            <a:avLst/>
          </a:prstGeom>
          <a:noFill/>
        </p:spPr>
        <p:txBody>
          <a:bodyPr wrap="square" rtlCol="0">
            <a:spAutoFit/>
          </a:bodyPr>
          <a:lstStyle/>
          <a:p>
            <a:pPr algn="ctr"/>
            <a:r>
              <a:rPr lang="en-US" sz="2800" i="1" dirty="0">
                <a:solidFill>
                  <a:srgbClr val="FFFF00"/>
                </a:solidFill>
                <a:latin typeface="Verdana" panose="020B0604030504040204" pitchFamily="34" charset="0"/>
                <a:ea typeface="Verdana" panose="020B0604030504040204" pitchFamily="34" charset="0"/>
              </a:rPr>
              <a:t>Does God want us to be Happy?</a:t>
            </a:r>
          </a:p>
        </p:txBody>
      </p:sp>
      <p:sp>
        <p:nvSpPr>
          <p:cNvPr id="3" name="Rectangle 2">
            <a:extLst>
              <a:ext uri="{FF2B5EF4-FFF2-40B4-BE49-F238E27FC236}">
                <a16:creationId xmlns:a16="http://schemas.microsoft.com/office/drawing/2014/main" id="{A4F8966D-8A24-4006-A84B-7CD43CBA0D06}"/>
              </a:ext>
            </a:extLst>
          </p:cNvPr>
          <p:cNvSpPr/>
          <p:nvPr/>
        </p:nvSpPr>
        <p:spPr>
          <a:xfrm>
            <a:off x="1981200" y="2295808"/>
            <a:ext cx="8229600" cy="2967031"/>
          </a:xfrm>
          <a:prstGeom prst="rect">
            <a:avLst/>
          </a:prstGeom>
        </p:spPr>
        <p:txBody>
          <a:bodyPr wrap="square">
            <a:spAutoFit/>
          </a:bodyPr>
          <a:lstStyle/>
          <a:p>
            <a:pPr>
              <a:lnSpc>
                <a:spcPct val="107000"/>
              </a:lnSpc>
              <a:spcBef>
                <a:spcPts val="300"/>
              </a:spcBef>
              <a:spcAft>
                <a:spcPts val="300"/>
              </a:spcAft>
            </a:pPr>
            <a:r>
              <a:rPr lang="x-none" sz="2000" b="1" dirty="0">
                <a:solidFill>
                  <a:srgbClr val="FFFF00"/>
                </a:solidFill>
                <a:latin typeface="Verdana" panose="020B0604030504040204" pitchFamily="34" charset="0"/>
                <a:ea typeface="Verdana" panose="020B0604030504040204" pitchFamily="34" charset="0"/>
                <a:cs typeface="Verdana" panose="020B0604030504040204" pitchFamily="34" charset="0"/>
              </a:rPr>
              <a:t>Jas 1:2  My brethren, count it all </a:t>
            </a:r>
            <a:r>
              <a:rPr lang="x-none" sz="2000" b="1" dirty="0">
                <a:solidFill>
                  <a:srgbClr val="FF0000"/>
                </a:solidFill>
                <a:latin typeface="Verdana" panose="020B0604030504040204" pitchFamily="34" charset="0"/>
                <a:ea typeface="Verdana" panose="020B0604030504040204" pitchFamily="34" charset="0"/>
                <a:cs typeface="Verdana" panose="020B0604030504040204" pitchFamily="34" charset="0"/>
              </a:rPr>
              <a:t>joy</a:t>
            </a:r>
            <a:r>
              <a:rPr lang="x-none" sz="2000" b="1" dirty="0">
                <a:solidFill>
                  <a:srgbClr val="FFFF00"/>
                </a:solidFill>
                <a:latin typeface="Verdana" panose="020B0604030504040204" pitchFamily="34" charset="0"/>
                <a:ea typeface="Verdana" panose="020B0604030504040204" pitchFamily="34" charset="0"/>
                <a:cs typeface="Verdana" panose="020B0604030504040204" pitchFamily="34" charset="0"/>
              </a:rPr>
              <a:t> when you </a:t>
            </a:r>
            <a:r>
              <a:rPr lang="x-none" sz="2000" b="1" dirty="0">
                <a:solidFill>
                  <a:srgbClr val="00FF00"/>
                </a:solidFill>
                <a:latin typeface="Verdana" panose="020B0604030504040204" pitchFamily="34" charset="0"/>
                <a:ea typeface="Verdana" panose="020B0604030504040204" pitchFamily="34" charset="0"/>
                <a:cs typeface="Verdana" panose="020B0604030504040204" pitchFamily="34" charset="0"/>
              </a:rPr>
              <a:t>fall</a:t>
            </a:r>
            <a:r>
              <a:rPr lang="x-none" sz="2000" b="1" dirty="0">
                <a:solidFill>
                  <a:srgbClr val="FFFF00"/>
                </a:solidFill>
                <a:latin typeface="Verdana" panose="020B0604030504040204" pitchFamily="34" charset="0"/>
                <a:ea typeface="Verdana" panose="020B0604030504040204" pitchFamily="34" charset="0"/>
                <a:cs typeface="Verdana" panose="020B0604030504040204" pitchFamily="34" charset="0"/>
              </a:rPr>
              <a:t> into various </a:t>
            </a:r>
            <a:r>
              <a:rPr lang="x-none" sz="2000" b="1" dirty="0">
                <a:solidFill>
                  <a:srgbClr val="FF0000"/>
                </a:solidFill>
                <a:latin typeface="Verdana" panose="020B0604030504040204" pitchFamily="34" charset="0"/>
                <a:ea typeface="Verdana" panose="020B0604030504040204" pitchFamily="34" charset="0"/>
                <a:cs typeface="Verdana" panose="020B0604030504040204" pitchFamily="34" charset="0"/>
              </a:rPr>
              <a:t>trials</a:t>
            </a:r>
            <a:r>
              <a:rPr lang="x-none" sz="2000" b="1" dirty="0">
                <a:solidFill>
                  <a:srgbClr val="FFFF00"/>
                </a:solidFill>
                <a:latin typeface="Verdana" panose="020B0604030504040204" pitchFamily="34" charset="0"/>
                <a:ea typeface="Verdana" panose="020B0604030504040204" pitchFamily="34" charset="0"/>
                <a:cs typeface="Verdana" panose="020B0604030504040204" pitchFamily="34" charset="0"/>
              </a:rPr>
              <a:t>, </a:t>
            </a:r>
            <a:endParaRPr lang="en-US" sz="2000" b="1" dirty="0">
              <a:solidFill>
                <a:srgbClr val="FFFF00"/>
              </a:solidFill>
              <a:latin typeface="Verdana" panose="020B0604030504040204" pitchFamily="34" charset="0"/>
              <a:ea typeface="Verdana" panose="020B0604030504040204" pitchFamily="34" charset="0"/>
              <a:cs typeface="Verdana" panose="020B0604030504040204" pitchFamily="34" charset="0"/>
            </a:endParaRPr>
          </a:p>
          <a:p>
            <a:pPr>
              <a:lnSpc>
                <a:spcPct val="107000"/>
              </a:lnSpc>
              <a:spcBef>
                <a:spcPts val="300"/>
              </a:spcBef>
              <a:spcAft>
                <a:spcPts val="300"/>
              </a:spcAft>
            </a:pPr>
            <a:endParaRPr lang="en-US" sz="2000" b="1" dirty="0">
              <a:solidFill>
                <a:srgbClr val="FFFF00"/>
              </a:solidFill>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Bef>
                <a:spcPts val="300"/>
              </a:spcBef>
              <a:spcAft>
                <a:spcPts val="300"/>
              </a:spcAft>
            </a:pPr>
            <a:r>
              <a:rPr lang="x-none" sz="2000" b="1" dirty="0">
                <a:solidFill>
                  <a:srgbClr val="FFFF00"/>
                </a:solidFill>
                <a:latin typeface="Verdana" panose="020B0604030504040204" pitchFamily="34" charset="0"/>
                <a:ea typeface="Verdana" panose="020B0604030504040204" pitchFamily="34" charset="0"/>
                <a:cs typeface="Verdana" panose="020B0604030504040204" pitchFamily="34" charset="0"/>
              </a:rPr>
              <a:t>Jas 1:3  knowing that the </a:t>
            </a:r>
            <a:r>
              <a:rPr lang="x-none" sz="2000" b="1" dirty="0">
                <a:solidFill>
                  <a:srgbClr val="FF0000"/>
                </a:solidFill>
                <a:latin typeface="Verdana" panose="020B0604030504040204" pitchFamily="34" charset="0"/>
                <a:ea typeface="Verdana" panose="020B0604030504040204" pitchFamily="34" charset="0"/>
                <a:cs typeface="Verdana" panose="020B0604030504040204" pitchFamily="34" charset="0"/>
              </a:rPr>
              <a:t>testing</a:t>
            </a:r>
            <a:r>
              <a:rPr lang="x-none" sz="2000" b="1" dirty="0">
                <a:solidFill>
                  <a:srgbClr val="FFFF00"/>
                </a:solidFill>
                <a:latin typeface="Verdana" panose="020B0604030504040204" pitchFamily="34" charset="0"/>
                <a:ea typeface="Verdana" panose="020B0604030504040204" pitchFamily="34" charset="0"/>
                <a:cs typeface="Verdana" panose="020B0604030504040204" pitchFamily="34" charset="0"/>
              </a:rPr>
              <a:t> of your faith produces </a:t>
            </a:r>
            <a:r>
              <a:rPr lang="x-none" sz="2000" b="1" dirty="0">
                <a:solidFill>
                  <a:srgbClr val="FF0000"/>
                </a:solidFill>
                <a:latin typeface="Verdana" panose="020B0604030504040204" pitchFamily="34" charset="0"/>
                <a:ea typeface="Verdana" panose="020B0604030504040204" pitchFamily="34" charset="0"/>
                <a:cs typeface="Verdana" panose="020B0604030504040204" pitchFamily="34" charset="0"/>
              </a:rPr>
              <a:t>patience</a:t>
            </a:r>
            <a:r>
              <a:rPr lang="x-none" sz="2000" b="1" dirty="0">
                <a:solidFill>
                  <a:srgbClr val="FFFF00"/>
                </a:solidFill>
                <a:latin typeface="Verdana" panose="020B0604030504040204" pitchFamily="34" charset="0"/>
                <a:ea typeface="Verdana" panose="020B0604030504040204" pitchFamily="34" charset="0"/>
                <a:cs typeface="Verdana" panose="020B0604030504040204" pitchFamily="34" charset="0"/>
              </a:rPr>
              <a:t>. </a:t>
            </a:r>
            <a:endParaRPr lang="en-US" sz="2000" b="1" dirty="0">
              <a:solidFill>
                <a:srgbClr val="FFFF00"/>
              </a:solidFill>
              <a:latin typeface="Verdana" panose="020B0604030504040204" pitchFamily="34" charset="0"/>
              <a:ea typeface="Verdana" panose="020B0604030504040204" pitchFamily="34" charset="0"/>
              <a:cs typeface="Verdana" panose="020B0604030504040204" pitchFamily="34" charset="0"/>
            </a:endParaRPr>
          </a:p>
          <a:p>
            <a:pPr>
              <a:lnSpc>
                <a:spcPct val="107000"/>
              </a:lnSpc>
              <a:spcBef>
                <a:spcPts val="300"/>
              </a:spcBef>
              <a:spcAft>
                <a:spcPts val="300"/>
              </a:spcAft>
            </a:pPr>
            <a:endParaRPr lang="en-US" sz="2000" b="1" dirty="0">
              <a:solidFill>
                <a:srgbClr val="FFFF00"/>
              </a:solidFill>
              <a:latin typeface="Verdana" panose="020B0604030504040204" pitchFamily="34" charset="0"/>
              <a:ea typeface="Verdana" panose="020B0604030504040204" pitchFamily="34" charset="0"/>
              <a:cs typeface="Times New Roman" panose="02020603050405020304" pitchFamily="18" charset="0"/>
            </a:endParaRPr>
          </a:p>
          <a:p>
            <a:pPr>
              <a:lnSpc>
                <a:spcPct val="107000"/>
              </a:lnSpc>
              <a:spcAft>
                <a:spcPts val="800"/>
              </a:spcAft>
            </a:pPr>
            <a:r>
              <a:rPr lang="x-none" sz="2000" b="1" dirty="0">
                <a:solidFill>
                  <a:srgbClr val="FFFF00"/>
                </a:solidFill>
                <a:latin typeface="Verdana" panose="020B0604030504040204" pitchFamily="34" charset="0"/>
                <a:ea typeface="Verdana" panose="020B0604030504040204" pitchFamily="34" charset="0"/>
                <a:cs typeface="Verdana" panose="020B0604030504040204" pitchFamily="34" charset="0"/>
              </a:rPr>
              <a:t>Jas 1:4  But let patience have </a:t>
            </a:r>
            <a:r>
              <a:rPr lang="x-none" sz="2000" b="1" i="1" dirty="0">
                <a:solidFill>
                  <a:srgbClr val="FFFF00"/>
                </a:solidFill>
                <a:latin typeface="Verdana" panose="020B0604030504040204" pitchFamily="34" charset="0"/>
                <a:ea typeface="Verdana" panose="020B0604030504040204" pitchFamily="34" charset="0"/>
                <a:cs typeface="Verdana" panose="020B0604030504040204" pitchFamily="34" charset="0"/>
              </a:rPr>
              <a:t>its</a:t>
            </a:r>
            <a:r>
              <a:rPr lang="x-none" sz="2000" b="1" dirty="0">
                <a:solidFill>
                  <a:srgbClr val="FFFF00"/>
                </a:solidFill>
                <a:latin typeface="Verdana" panose="020B0604030504040204" pitchFamily="34" charset="0"/>
                <a:ea typeface="Verdana" panose="020B0604030504040204" pitchFamily="34" charset="0"/>
                <a:cs typeface="Verdana" panose="020B0604030504040204" pitchFamily="34" charset="0"/>
              </a:rPr>
              <a:t> perfect work, that you may be </a:t>
            </a:r>
            <a:r>
              <a:rPr lang="x-none" sz="2000" b="1" dirty="0">
                <a:solidFill>
                  <a:srgbClr val="FF0000"/>
                </a:solidFill>
                <a:latin typeface="Verdana" panose="020B0604030504040204" pitchFamily="34" charset="0"/>
                <a:ea typeface="Verdana" panose="020B0604030504040204" pitchFamily="34" charset="0"/>
                <a:cs typeface="Verdana" panose="020B0604030504040204" pitchFamily="34" charset="0"/>
              </a:rPr>
              <a:t>perfect</a:t>
            </a:r>
            <a:r>
              <a:rPr lang="x-none" sz="2000" b="1" dirty="0">
                <a:solidFill>
                  <a:srgbClr val="FFFF00"/>
                </a:solidFill>
                <a:latin typeface="Verdana" panose="020B0604030504040204" pitchFamily="34" charset="0"/>
                <a:ea typeface="Verdana" panose="020B0604030504040204" pitchFamily="34" charset="0"/>
                <a:cs typeface="Verdana" panose="020B0604030504040204" pitchFamily="34" charset="0"/>
              </a:rPr>
              <a:t> and </a:t>
            </a:r>
            <a:r>
              <a:rPr lang="x-none" sz="2000" b="1" dirty="0">
                <a:solidFill>
                  <a:srgbClr val="FF0000"/>
                </a:solidFill>
                <a:latin typeface="Verdana" panose="020B0604030504040204" pitchFamily="34" charset="0"/>
                <a:ea typeface="Verdana" panose="020B0604030504040204" pitchFamily="34" charset="0"/>
                <a:cs typeface="Verdana" panose="020B0604030504040204" pitchFamily="34" charset="0"/>
              </a:rPr>
              <a:t>complete</a:t>
            </a:r>
            <a:r>
              <a:rPr lang="x-none" sz="2000" b="1" dirty="0">
                <a:solidFill>
                  <a:srgbClr val="FFFF00"/>
                </a:solidFill>
                <a:latin typeface="Verdana" panose="020B0604030504040204" pitchFamily="34" charset="0"/>
                <a:ea typeface="Verdana" panose="020B0604030504040204" pitchFamily="34" charset="0"/>
                <a:cs typeface="Verdana" panose="020B0604030504040204" pitchFamily="34" charset="0"/>
              </a:rPr>
              <a:t>, </a:t>
            </a:r>
            <a:r>
              <a:rPr lang="x-none" sz="2000" b="1" dirty="0">
                <a:solidFill>
                  <a:srgbClr val="FF0000"/>
                </a:solidFill>
                <a:latin typeface="Verdana" panose="020B0604030504040204" pitchFamily="34" charset="0"/>
                <a:ea typeface="Verdana" panose="020B0604030504040204" pitchFamily="34" charset="0"/>
                <a:cs typeface="Verdana" panose="020B0604030504040204" pitchFamily="34" charset="0"/>
              </a:rPr>
              <a:t>lacking nothing</a:t>
            </a:r>
            <a:r>
              <a:rPr lang="x-none" sz="2000" b="1" dirty="0">
                <a:solidFill>
                  <a:srgbClr val="FFFF00"/>
                </a:solidFill>
                <a:latin typeface="Verdana" panose="020B0604030504040204" pitchFamily="34" charset="0"/>
                <a:ea typeface="Verdana" panose="020B0604030504040204" pitchFamily="34" charset="0"/>
                <a:cs typeface="Verdana" panose="020B0604030504040204" pitchFamily="34" charset="0"/>
              </a:rPr>
              <a:t>. </a:t>
            </a:r>
            <a:endParaRPr lang="en-US" sz="2000" b="1" dirty="0">
              <a:solidFill>
                <a:srgbClr val="FFFF00"/>
              </a:solidFill>
              <a:latin typeface="Verdana" panose="020B0604030504040204" pitchFamily="34" charset="0"/>
              <a:ea typeface="Verdan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29978266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228600"/>
            <a:ext cx="8229600" cy="838200"/>
          </a:xfrm>
        </p:spPr>
        <p:txBody>
          <a:bodyPr/>
          <a:lstStyle/>
          <a:p>
            <a:r>
              <a:rPr lang="en-US" b="1" dirty="0">
                <a:latin typeface="Verdana" panose="020B0604030504040204" pitchFamily="34" charset="0"/>
                <a:ea typeface="Verdana" panose="020B0604030504040204" pitchFamily="34" charset="0"/>
              </a:rPr>
              <a:t>A Study of James</a:t>
            </a:r>
          </a:p>
        </p:txBody>
      </p:sp>
      <p:sp>
        <p:nvSpPr>
          <p:cNvPr id="3" name="Rectangle 2">
            <a:extLst>
              <a:ext uri="{FF2B5EF4-FFF2-40B4-BE49-F238E27FC236}">
                <a16:creationId xmlns:a16="http://schemas.microsoft.com/office/drawing/2014/main" id="{A4F8966D-8A24-4006-A84B-7CD43CBA0D06}"/>
              </a:ext>
            </a:extLst>
          </p:cNvPr>
          <p:cNvSpPr/>
          <p:nvPr/>
        </p:nvSpPr>
        <p:spPr>
          <a:xfrm>
            <a:off x="1752600" y="1817949"/>
            <a:ext cx="8686800" cy="3694216"/>
          </a:xfrm>
          <a:prstGeom prst="rect">
            <a:avLst/>
          </a:prstGeom>
        </p:spPr>
        <p:txBody>
          <a:bodyPr wrap="square">
            <a:spAutoFit/>
          </a:bodyPr>
          <a:lstStyle/>
          <a:p>
            <a:pPr>
              <a:lnSpc>
                <a:spcPct val="107000"/>
              </a:lnSpc>
              <a:spcBef>
                <a:spcPts val="300"/>
              </a:spcBef>
              <a:spcAft>
                <a:spcPts val="300"/>
              </a:spcAft>
            </a:pPr>
            <a:r>
              <a:rPr lang="en-US" sz="2400" b="1" dirty="0">
                <a:solidFill>
                  <a:srgbClr val="FFFF00"/>
                </a:solidFill>
                <a:latin typeface="Verdana" panose="020B0604030504040204" pitchFamily="34" charset="0"/>
                <a:ea typeface="Times New Roman" panose="02020603050405020304" pitchFamily="18" charset="0"/>
                <a:cs typeface="Verdana" panose="020B0604030504040204" pitchFamily="34" charset="0"/>
              </a:rPr>
              <a:t>Chapter 1:</a:t>
            </a:r>
          </a:p>
          <a:p>
            <a:pPr>
              <a:lnSpc>
                <a:spcPct val="107000"/>
              </a:lnSpc>
              <a:spcBef>
                <a:spcPts val="300"/>
              </a:spcBef>
              <a:spcAft>
                <a:spcPts val="300"/>
              </a:spcAft>
            </a:pPr>
            <a:endParaRPr lang="en-US" sz="2400" b="1" dirty="0">
              <a:solidFill>
                <a:srgbClr val="FFFF00"/>
              </a:solidFill>
              <a:latin typeface="Verdana" panose="020B0604030504040204" pitchFamily="34" charset="0"/>
              <a:ea typeface="Times New Roman" panose="02020603050405020304" pitchFamily="18" charset="0"/>
              <a:cs typeface="Verdana" panose="020B0604030504040204" pitchFamily="34" charset="0"/>
            </a:endParaRPr>
          </a:p>
          <a:p>
            <a:pPr>
              <a:lnSpc>
                <a:spcPct val="107000"/>
              </a:lnSpc>
              <a:spcBef>
                <a:spcPts val="300"/>
              </a:spcBef>
              <a:spcAft>
                <a:spcPts val="300"/>
              </a:spcAft>
            </a:pPr>
            <a:r>
              <a:rPr lang="en-US" sz="2400" b="1" dirty="0">
                <a:solidFill>
                  <a:srgbClr val="FFFF00"/>
                </a:solidFill>
                <a:latin typeface="Verdana" panose="020B0604030504040204" pitchFamily="34" charset="0"/>
                <a:ea typeface="Times New Roman" panose="02020603050405020304" pitchFamily="18" charset="0"/>
                <a:cs typeface="Verdana" panose="020B0604030504040204" pitchFamily="34" charset="0"/>
              </a:rPr>
              <a:t>Verse 2   “JOY” and “TRIAL”</a:t>
            </a:r>
          </a:p>
          <a:p>
            <a:pPr>
              <a:lnSpc>
                <a:spcPct val="107000"/>
              </a:lnSpc>
              <a:spcBef>
                <a:spcPts val="300"/>
              </a:spcBef>
              <a:spcAft>
                <a:spcPts val="300"/>
              </a:spcAft>
            </a:pPr>
            <a:endParaRPr lang="en-US" sz="2400" b="1" dirty="0">
              <a:solidFill>
                <a:srgbClr val="FFFF00"/>
              </a:solidFill>
              <a:latin typeface="Verdana" panose="020B0604030504040204" pitchFamily="34" charset="0"/>
              <a:ea typeface="Times New Roman" panose="02020603050405020304" pitchFamily="18" charset="0"/>
              <a:cs typeface="Verdana" panose="020B0604030504040204" pitchFamily="34" charset="0"/>
            </a:endParaRPr>
          </a:p>
          <a:p>
            <a:pPr>
              <a:lnSpc>
                <a:spcPct val="107000"/>
              </a:lnSpc>
              <a:spcBef>
                <a:spcPts val="300"/>
              </a:spcBef>
              <a:spcAft>
                <a:spcPts val="300"/>
              </a:spcAft>
            </a:pPr>
            <a:r>
              <a:rPr lang="en-US" sz="2400" b="1" dirty="0">
                <a:solidFill>
                  <a:srgbClr val="FFFF00"/>
                </a:solidFill>
                <a:latin typeface="Verdana" panose="020B0604030504040204" pitchFamily="34" charset="0"/>
                <a:ea typeface="Times New Roman" panose="02020603050405020304" pitchFamily="18" charset="0"/>
                <a:cs typeface="Verdana" panose="020B0604030504040204" pitchFamily="34" charset="0"/>
              </a:rPr>
              <a:t>Verse 3   “TESTING” and “PATIENCE”</a:t>
            </a:r>
          </a:p>
          <a:p>
            <a:pPr>
              <a:lnSpc>
                <a:spcPct val="107000"/>
              </a:lnSpc>
              <a:spcBef>
                <a:spcPts val="300"/>
              </a:spcBef>
              <a:spcAft>
                <a:spcPts val="300"/>
              </a:spcAft>
            </a:pPr>
            <a:endParaRPr lang="en-US" sz="2400" b="1" dirty="0">
              <a:solidFill>
                <a:srgbClr val="FFFF00"/>
              </a:solidFill>
              <a:latin typeface="Verdana" panose="020B0604030504040204" pitchFamily="34" charset="0"/>
              <a:ea typeface="Times New Roman" panose="02020603050405020304" pitchFamily="18" charset="0"/>
              <a:cs typeface="Verdana" panose="020B0604030504040204" pitchFamily="34" charset="0"/>
            </a:endParaRPr>
          </a:p>
          <a:p>
            <a:pPr>
              <a:lnSpc>
                <a:spcPct val="107000"/>
              </a:lnSpc>
              <a:spcBef>
                <a:spcPts val="300"/>
              </a:spcBef>
              <a:spcAft>
                <a:spcPts val="300"/>
              </a:spcAft>
            </a:pPr>
            <a:r>
              <a:rPr lang="en-US" sz="2400" b="1" dirty="0">
                <a:solidFill>
                  <a:srgbClr val="FFFF00"/>
                </a:solidFill>
                <a:latin typeface="Verdana" panose="020B0604030504040204" pitchFamily="34" charset="0"/>
                <a:ea typeface="Times New Roman" panose="02020603050405020304" pitchFamily="18" charset="0"/>
                <a:cs typeface="Verdana" panose="020B0604030504040204" pitchFamily="34" charset="0"/>
              </a:rPr>
              <a:t>Verse 4   “PERFECT” and “COMPLETE” and    		       “LACKING NOTHING”</a:t>
            </a:r>
            <a:endParaRPr lang="en-US" sz="2400" b="1" dirty="0">
              <a:solidFill>
                <a:srgbClr val="FFFF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56273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1950</TotalTime>
  <Words>5612</Words>
  <Application>Microsoft Office PowerPoint</Application>
  <PresentationFormat>Widescreen</PresentationFormat>
  <Paragraphs>323</Paragraphs>
  <Slides>19</Slides>
  <Notes>19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AR BERKLEY</vt:lpstr>
      <vt:lpstr>Book Antiqua</vt:lpstr>
      <vt:lpstr>Calibri</vt:lpstr>
      <vt:lpstr>Lucida Sans</vt:lpstr>
      <vt:lpstr>Verdana</vt:lpstr>
      <vt:lpstr>Wingdings</vt:lpstr>
      <vt:lpstr>Wingdings 2</vt:lpstr>
      <vt:lpstr>Wingdings 3</vt:lpstr>
      <vt:lpstr>Apex</vt:lpstr>
      <vt:lpstr>A Study of James</vt:lpstr>
      <vt:lpstr>A Study of James</vt:lpstr>
      <vt:lpstr>A Study of James</vt:lpstr>
      <vt:lpstr>A Study of James</vt:lpstr>
      <vt:lpstr>A Study of James</vt:lpstr>
      <vt:lpstr>A Study of James</vt:lpstr>
      <vt:lpstr>A Study of James</vt:lpstr>
      <vt:lpstr>A Study of James</vt:lpstr>
      <vt:lpstr>A Study of James</vt:lpstr>
      <vt:lpstr>A Study of James</vt:lpstr>
      <vt:lpstr>A Study of James</vt:lpstr>
      <vt:lpstr>A Study of James</vt:lpstr>
      <vt:lpstr>A Study of James</vt:lpstr>
      <vt:lpstr>A Study of James</vt:lpstr>
      <vt:lpstr>A Study of James</vt:lpstr>
      <vt:lpstr>A Study of James</vt:lpstr>
      <vt:lpstr>A Study of James</vt:lpstr>
      <vt:lpstr>A Study of James</vt:lpstr>
      <vt:lpstr>A Study of James</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Watson</dc:creator>
  <cp:lastModifiedBy>Operator</cp:lastModifiedBy>
  <cp:revision>10</cp:revision>
  <cp:lastPrinted>2020-08-02T14:02:11Z</cp:lastPrinted>
  <dcterms:created xsi:type="dcterms:W3CDTF">2020-02-29T01:28:36Z</dcterms:created>
  <dcterms:modified xsi:type="dcterms:W3CDTF">2020-08-05T23:13:27Z</dcterms:modified>
</cp:coreProperties>
</file>