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2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BB84-E668-4A19-BB24-9B7E31657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CDBDE3-3DF5-4215-87FC-2DA726D6C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43352-A943-41A5-A253-57B585F3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5C0C-6D05-4170-9A8C-10789927CFA7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F9F3E-BAC4-41AB-B965-F135D7EC1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795F2-9378-4CAC-AE05-E0DABCEE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08F6-33D7-4E7F-BDC8-3EA569F87B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99C6BA-2DD5-429C-BAA1-4761A91D1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3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CA7481C4-44AD-44E7-B11F-5530300991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DA5-94C7-4CF9-B029-5AD3DDD0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664" y="1466850"/>
            <a:ext cx="6460336" cy="5391149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 marL="914400" indent="-228600"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4258D-9EBF-46CC-BD8C-D314EE4030FA}"/>
              </a:ext>
            </a:extLst>
          </p:cNvPr>
          <p:cNvSpPr/>
          <p:nvPr userDrawn="1"/>
        </p:nvSpPr>
        <p:spPr>
          <a:xfrm>
            <a:off x="5731664" y="1266062"/>
            <a:ext cx="6279355" cy="119641"/>
          </a:xfrm>
          <a:prstGeom prst="rect">
            <a:avLst/>
          </a:prstGeom>
          <a:solidFill>
            <a:srgbClr val="6F2E31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81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DA5-94C7-4CF9-B029-5AD3DDD0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878654" cy="5131749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4258D-9EBF-46CC-BD8C-D314EE4030FA}"/>
              </a:ext>
            </a:extLst>
          </p:cNvPr>
          <p:cNvSpPr/>
          <p:nvPr userDrawn="1"/>
        </p:nvSpPr>
        <p:spPr>
          <a:xfrm>
            <a:off x="0" y="1461327"/>
            <a:ext cx="12192000" cy="119641"/>
          </a:xfrm>
          <a:prstGeom prst="rect">
            <a:avLst/>
          </a:prstGeom>
          <a:solidFill>
            <a:srgbClr val="6F2E31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C99D0323-78D7-4608-A3EF-86C102912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95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B2CF8A8-EFDD-4E82-9D49-F44440141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DA5-94C7-4CF9-B029-5AD3DDD0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878654" cy="5131749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4258D-9EBF-46CC-BD8C-D314EE4030FA}"/>
              </a:ext>
            </a:extLst>
          </p:cNvPr>
          <p:cNvSpPr/>
          <p:nvPr userDrawn="1"/>
        </p:nvSpPr>
        <p:spPr>
          <a:xfrm>
            <a:off x="0" y="1461327"/>
            <a:ext cx="12192000" cy="119641"/>
          </a:xfrm>
          <a:prstGeom prst="rect">
            <a:avLst/>
          </a:prstGeom>
          <a:solidFill>
            <a:srgbClr val="6F2E31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4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B60D-8BA3-488F-BCEE-943555DB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C6064-1E98-4903-8725-3300AB8B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E3B59-7C5D-4BFE-8519-C7B3EDE2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5C0C-6D05-4170-9A8C-10789927CFA7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0D13B-C3F6-4E47-A6BF-2D82496D1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4CCBD-4482-4F12-8486-33B54BDF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08F6-33D7-4E7F-BDC8-3EA569F87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7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827C-4C58-4582-A2FF-B3DC7AD0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5DFC8-6C7D-47AE-A959-A536B7B5D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BE406-4A99-4C8E-AC9E-18C842BF8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8A0DC-F809-4EA9-9B61-732CB69E0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5C0C-6D05-4170-9A8C-10789927CFA7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18AB3-FE0A-4B8F-993B-8F1850F3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23E68-2453-44B4-A512-3EF79FB1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08F6-33D7-4E7F-BDC8-3EA569F87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5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0B3B-D9A1-493F-937D-09FC338DB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6D14A-E6FD-4B25-BF1C-7B9BF8E4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FD09D-0D34-4FB2-B259-FC19297D5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1893C0-14FD-4B09-BE25-15FFC2A3A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B22D7F-B3C0-4E42-9C41-3DA7D2ED2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C2DC88-1FEB-4981-A509-82345CB78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5C0C-6D05-4170-9A8C-10789927CFA7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CF22C9-4D92-4FA9-B636-55A0A781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07B4A-6B69-4280-A307-73664D49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08F6-33D7-4E7F-BDC8-3EA569F87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52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7AD0-8DD7-483E-B2D8-310D073B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BCD4B-54FC-4B61-8581-9264A0BA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5C0C-6D05-4170-9A8C-10789927CFA7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120BA-7B8B-4558-86A2-A54BB265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65542-ECB1-4E50-B453-A6C28304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08F6-33D7-4E7F-BDC8-3EA569F87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00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2A0427-01E7-447B-9947-7A5E32AE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5C0C-6D05-4170-9A8C-10789927CFA7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188C97-59A0-4D4D-A241-E2379D583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D21A5-F103-4C6A-AB22-481F7045D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08F6-33D7-4E7F-BDC8-3EA569F87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78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3A891-C583-4205-8DCC-7D3D29994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FD4D0-A2D7-41CB-B242-F79EF437F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C48C9-D638-4B82-BB06-8FC37FF8E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62C40-54EC-40C4-8FA0-FDE9B4A4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5C0C-6D05-4170-9A8C-10789927CFA7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AFF58-DE24-4991-8E54-F484B571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0BA57-FFA3-482E-8EE5-F0AC1B197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08F6-33D7-4E7F-BDC8-3EA569F87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51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4C84F-0076-4233-BDA8-01E986928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5FA13E-6D42-4821-BC2F-BFE233D9F2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4BDEC-DD44-4C71-B6DF-84E8EE892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66E64-1426-4DF5-912D-B32B8D457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5C0C-6D05-4170-9A8C-10789927CFA7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30E88-9933-450F-B630-C0C41C7B7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7D5FE-F4B3-4C93-B181-A02F670C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08F6-33D7-4E7F-BDC8-3EA569F87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1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17295FF-31B3-49B5-A591-1ABEF7A625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DA5-94C7-4CF9-B029-5AD3DDD0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878654" cy="5131749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4258D-9EBF-46CC-BD8C-D314EE4030FA}"/>
              </a:ext>
            </a:extLst>
          </p:cNvPr>
          <p:cNvSpPr/>
          <p:nvPr userDrawn="1"/>
        </p:nvSpPr>
        <p:spPr>
          <a:xfrm>
            <a:off x="0" y="1461327"/>
            <a:ext cx="12192000" cy="119641"/>
          </a:xfrm>
          <a:prstGeom prst="rect">
            <a:avLst/>
          </a:prstGeom>
          <a:solidFill>
            <a:srgbClr val="6F2E31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36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B1CB3-16AC-4390-9E7B-2E67BC1A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9690E-88EA-41AC-B9CE-684291D51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57F4-AFC8-48D7-9ED3-21A2016DA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5C0C-6D05-4170-9A8C-10789927CFA7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803A0-2FA5-4359-B9C7-DFCB6444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F9122-F7D6-498C-9F82-72920DE9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08F6-33D7-4E7F-BDC8-3EA569F87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5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02213B-98E6-4537-90E7-A18C5CD137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2ED1B2-F2A9-4FEF-8F60-FCEF3B42D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0A856-755C-453F-864A-399B939E4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5C0C-6D05-4170-9A8C-10789927CFA7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32DCF-7EF7-4DF9-8EAF-F64CCB88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4E16E-2741-4410-AAD2-3F27F035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08F6-33D7-4E7F-BDC8-3EA569F87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26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8B32248-F8A1-4029-9542-93628393B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DA5-94C7-4CF9-B029-5AD3DDD0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878654" cy="5131749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4258D-9EBF-46CC-BD8C-D314EE4030FA}"/>
              </a:ext>
            </a:extLst>
          </p:cNvPr>
          <p:cNvSpPr/>
          <p:nvPr userDrawn="1"/>
        </p:nvSpPr>
        <p:spPr>
          <a:xfrm>
            <a:off x="0" y="1461327"/>
            <a:ext cx="12192000" cy="119641"/>
          </a:xfrm>
          <a:prstGeom prst="rect">
            <a:avLst/>
          </a:prstGeom>
          <a:solidFill>
            <a:srgbClr val="6F2E31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8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6F5BEAB-803A-42A2-A14D-552C52101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DA5-94C7-4CF9-B029-5AD3DDD0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878654" cy="5131749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4258D-9EBF-46CC-BD8C-D314EE4030FA}"/>
              </a:ext>
            </a:extLst>
          </p:cNvPr>
          <p:cNvSpPr/>
          <p:nvPr userDrawn="1"/>
        </p:nvSpPr>
        <p:spPr>
          <a:xfrm>
            <a:off x="0" y="1461327"/>
            <a:ext cx="12192000" cy="119641"/>
          </a:xfrm>
          <a:prstGeom prst="rect">
            <a:avLst/>
          </a:prstGeom>
          <a:solidFill>
            <a:srgbClr val="6F2E31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3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70F9607-E805-4514-9262-B2B41AEF05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DA5-94C7-4CF9-B029-5AD3DDD0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878654" cy="5131749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4258D-9EBF-46CC-BD8C-D314EE4030FA}"/>
              </a:ext>
            </a:extLst>
          </p:cNvPr>
          <p:cNvSpPr/>
          <p:nvPr userDrawn="1"/>
        </p:nvSpPr>
        <p:spPr>
          <a:xfrm>
            <a:off x="0" y="1461327"/>
            <a:ext cx="12192000" cy="119641"/>
          </a:xfrm>
          <a:prstGeom prst="rect">
            <a:avLst/>
          </a:prstGeom>
          <a:solidFill>
            <a:srgbClr val="6F2E31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2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64555DF-494F-4DE1-A60C-120E068621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DA5-94C7-4CF9-B029-5AD3DDD0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878654" cy="5131749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4258D-9EBF-46CC-BD8C-D314EE4030FA}"/>
              </a:ext>
            </a:extLst>
          </p:cNvPr>
          <p:cNvSpPr/>
          <p:nvPr userDrawn="1"/>
        </p:nvSpPr>
        <p:spPr>
          <a:xfrm>
            <a:off x="0" y="1461327"/>
            <a:ext cx="12192000" cy="119641"/>
          </a:xfrm>
          <a:prstGeom prst="rect">
            <a:avLst/>
          </a:prstGeom>
          <a:solidFill>
            <a:srgbClr val="6F2E31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5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2B7517A-8A92-416C-A47A-3551AA005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DA5-94C7-4CF9-B029-5AD3DDD0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878654" cy="5131749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4258D-9EBF-46CC-BD8C-D314EE4030FA}"/>
              </a:ext>
            </a:extLst>
          </p:cNvPr>
          <p:cNvSpPr/>
          <p:nvPr userDrawn="1"/>
        </p:nvSpPr>
        <p:spPr>
          <a:xfrm>
            <a:off x="0" y="1461327"/>
            <a:ext cx="12192000" cy="119641"/>
          </a:xfrm>
          <a:prstGeom prst="rect">
            <a:avLst/>
          </a:prstGeom>
          <a:solidFill>
            <a:srgbClr val="6F2E31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8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1150F73-6D0D-43BD-88F4-D696367E8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DA5-94C7-4CF9-B029-5AD3DDD0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878654" cy="5131749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4258D-9EBF-46CC-BD8C-D314EE4030FA}"/>
              </a:ext>
            </a:extLst>
          </p:cNvPr>
          <p:cNvSpPr/>
          <p:nvPr userDrawn="1"/>
        </p:nvSpPr>
        <p:spPr>
          <a:xfrm>
            <a:off x="0" y="1461327"/>
            <a:ext cx="12192000" cy="119641"/>
          </a:xfrm>
          <a:prstGeom prst="rect">
            <a:avLst/>
          </a:prstGeom>
          <a:solidFill>
            <a:srgbClr val="6F2E31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0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01E49D3-F363-4CC3-AA48-219D0641E3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0DA5-94C7-4CF9-B029-5AD3DDD0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878654" cy="5131749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4258D-9EBF-46CC-BD8C-D314EE4030FA}"/>
              </a:ext>
            </a:extLst>
          </p:cNvPr>
          <p:cNvSpPr/>
          <p:nvPr userDrawn="1"/>
        </p:nvSpPr>
        <p:spPr>
          <a:xfrm>
            <a:off x="0" y="1461327"/>
            <a:ext cx="12192000" cy="119641"/>
          </a:xfrm>
          <a:prstGeom prst="rect">
            <a:avLst/>
          </a:prstGeom>
          <a:solidFill>
            <a:srgbClr val="6F2E31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9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25237-87AF-460A-8AE5-69D94CCD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AA0A1-7189-4D43-90B9-B0F5ED3B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918C0-D49F-4D39-BBB0-FB4912AFC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75C0C-6D05-4170-9A8C-10789927CFA7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BCD71-1B92-457C-B5D9-F83744926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C0256-E72A-451C-8F62-2F21286D6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408F6-33D7-4E7F-BDC8-3EA569F87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3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9" r:id="rId10"/>
    <p:sldLayoutId id="2147483667" r:id="rId11"/>
    <p:sldLayoutId id="2147483668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ook, sitting, laying, phone&#10;&#10;Description automatically generated">
            <a:extLst>
              <a:ext uri="{FF2B5EF4-FFF2-40B4-BE49-F238E27FC236}">
                <a16:creationId xmlns:a16="http://schemas.microsoft.com/office/drawing/2014/main" id="{792AD4F0-D51E-4CBE-B562-F30EFD3C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AE2A7E-46A7-4FA5-B85F-9CFE411EF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Christian Is a Temporary Resident (1 Pet. 1:1, 17; 2:11; 2 Pet. 1:13-14; cf. Heb. 11:13)</a:t>
            </a:r>
          </a:p>
          <a:p>
            <a:r>
              <a:rPr lang="en-US" dirty="0"/>
              <a:t>A Christian Is to Be Holy (1 Pet. 1:14-16; 2 Pet. 3:11; cf. 2 Cor. 6:14-7:1)</a:t>
            </a:r>
          </a:p>
          <a:p>
            <a:r>
              <a:rPr lang="en-US" dirty="0"/>
              <a:t>A Christian Is to Be Impartial (1 Pet. 1:17; cf. Jas. 2:1-13)</a:t>
            </a:r>
          </a:p>
          <a:p>
            <a:r>
              <a:rPr lang="en-US" dirty="0"/>
              <a:t>A Christian Is to Be Humble (1 Pet. 5:5-6; cf. Jas. 4:7-10)</a:t>
            </a:r>
          </a:p>
          <a:p>
            <a:r>
              <a:rPr lang="en-US" dirty="0"/>
              <a:t>A Christian Is to Be Watchful (1 Pet. 4:7; 5:8; cf. Eph. 5:14-15)</a:t>
            </a:r>
          </a:p>
          <a:p>
            <a:r>
              <a:rPr lang="en-US" dirty="0"/>
              <a:t>A Christian Is to Be Growing (1 Pet. 2:2; 2 Pet. 1:5-11; 3:18; cf. Heb. 5:12-14)</a:t>
            </a:r>
          </a:p>
          <a:p>
            <a:r>
              <a:rPr lang="en-US" dirty="0"/>
              <a:t>A Christian Is to Be Soul-Oriented (1 Pet. 2:12; 3:15-16; cf. John 4:35)</a:t>
            </a:r>
          </a:p>
          <a:p>
            <a:r>
              <a:rPr lang="en-US" dirty="0"/>
              <a:t>A Christian Is to Be Hope-Filled (1 Pet. 1:3, 13, 21; 3:15; cf. Heb. 6:19-20)</a:t>
            </a:r>
          </a:p>
          <a:p>
            <a:r>
              <a:rPr lang="en-US" dirty="0"/>
              <a:t>A Christian Is to Be Self-Controlled (1 Pet. 1:13; 2 Pet. 1:6; cf. Eph. 4:25-32)</a:t>
            </a:r>
          </a:p>
        </p:txBody>
      </p:sp>
    </p:spTree>
    <p:extLst>
      <p:ext uri="{BB962C8B-B14F-4D97-AF65-F5344CB8AC3E}">
        <p14:creationId xmlns:p14="http://schemas.microsoft.com/office/powerpoint/2010/main" val="246287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Christian Is to Endure Hardships (1 Pet. 1:6-7; 2:19-21; 3:16-17; 4:4, 12-19; 5:9-10; cf. Heb. 12:1-3)</a:t>
            </a:r>
          </a:p>
          <a:p>
            <a:r>
              <a:rPr lang="en-US" dirty="0"/>
              <a:t>A Christian Is to Stand in Awe of God (1 Pet. 1:17; 2:17; cf. Heb. 12:28)</a:t>
            </a:r>
          </a:p>
          <a:p>
            <a:r>
              <a:rPr lang="en-US" dirty="0"/>
              <a:t>A Christian Is to Love &amp; Serve His Brethren (1 Pet. 1:22; 3:8; 4:8-10; 5:14; cf. Gal. 5:13)</a:t>
            </a:r>
          </a:p>
          <a:p>
            <a:r>
              <a:rPr lang="en-US" dirty="0"/>
              <a:t>A Christian Is to Pray Regularly (1 Pet. 3:7, 12; 4:7; 5:7; cf. 1 Thess. 5:17)</a:t>
            </a:r>
          </a:p>
          <a:p>
            <a:r>
              <a:rPr lang="en-US" dirty="0"/>
              <a:t>A Christian Is to Be Faithfully Devoted to God (1 Pet. 1:21; 2:23-24; 4:2, 16, 19; 5:9; 2 Pet. 1:10; 3:14; cf. Rev. 2:10)</a:t>
            </a:r>
          </a:p>
          <a:p>
            <a:r>
              <a:rPr lang="en-US" dirty="0"/>
              <a:t>A Christian Is to Be Faithfully Devoted to God’s Word (1 Pet. 1:22-25; 2:2; 2 Pet. 1:12-21; 2:1-3, 20-21; 3:1-2; cf. John 12:48)</a:t>
            </a:r>
          </a:p>
        </p:txBody>
      </p:sp>
    </p:spTree>
    <p:extLst>
      <p:ext uri="{BB962C8B-B14F-4D97-AF65-F5344CB8AC3E}">
        <p14:creationId xmlns:p14="http://schemas.microsoft.com/office/powerpoint/2010/main" val="3905576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Recognize the Difference Between Following the Devil and Following God (1 Pet. 5:8-10; 2 Pet. 2:4-10, 14; 3:17; cf. 1 John 3:10)</a:t>
            </a:r>
          </a:p>
          <a:p>
            <a:r>
              <a:rPr lang="en-US" sz="2600" dirty="0"/>
              <a:t>Maintain Pure Heart, Pure Speech &amp; Pure Conduct (1 Pet. 1:22; 3:2, 10; 2 Pet. 3:11, 14; cf. 1 Tim. 5:22)</a:t>
            </a:r>
          </a:p>
          <a:p>
            <a:r>
              <a:rPr lang="en-US" sz="2600" dirty="0"/>
              <a:t>Live As Directed By God (2 Pet. 3:11; 2:15; cf. 1 John 2:17)</a:t>
            </a:r>
          </a:p>
          <a:p>
            <a:r>
              <a:rPr lang="en-US" sz="2600" dirty="0"/>
              <a:t>Behave Honorably &amp; Do Right (1 Pet. 2:12, 14, 15, 21; 3:6, 11, 13, 16, 17; 4:17; cf. Matt. 7:21)</a:t>
            </a:r>
          </a:p>
          <a:p>
            <a:r>
              <a:rPr lang="en-US" sz="2600" dirty="0"/>
              <a:t>Keep the Commandments of God (1 Pet. 2:24; 2 Pet. 2:7-9; cf. John 14:15)</a:t>
            </a:r>
          </a:p>
          <a:p>
            <a:r>
              <a:rPr lang="en-US" sz="2600" dirty="0"/>
              <a:t>Model the Mind and Behavior of Jesus Christ (1 Pet. 2:21; 4:1; cf. Phil. 2:5-8)</a:t>
            </a:r>
          </a:p>
          <a:p>
            <a:r>
              <a:rPr lang="en-US" sz="2600" dirty="0"/>
              <a:t>Honor All People (1 Pet. 2:17; cf. Matt. 7:12)</a:t>
            </a:r>
          </a:p>
          <a:p>
            <a:r>
              <a:rPr lang="en-US" sz="2600" dirty="0"/>
              <a:t>Modest Apparel Is to Match One’s Inward Modesty (1 Pet. 3:3-5; cf. 1 Tim. 2:9-10)</a:t>
            </a:r>
          </a:p>
        </p:txBody>
      </p:sp>
    </p:spTree>
    <p:extLst>
      <p:ext uri="{BB962C8B-B14F-4D97-AF65-F5344CB8AC3E}">
        <p14:creationId xmlns:p14="http://schemas.microsoft.com/office/powerpoint/2010/main" val="3793585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Refrain from All Evil (1 Pet. 3:11-12, 17; cf. 1 Thess. 5:22)</a:t>
            </a:r>
          </a:p>
          <a:p>
            <a:r>
              <a:rPr lang="en-US" dirty="0"/>
              <a:t>Refrain from Fleshly Lusts (1 Pet. 2:11; 4:2; 2 Pet. 2:18; cf. 2 Tim. 2:22)</a:t>
            </a:r>
          </a:p>
          <a:p>
            <a:r>
              <a:rPr lang="en-US" dirty="0"/>
              <a:t>Refrain from Deceit &amp; Hypocrisy (1 Pet. 2:1; 3:10; 2 Pet. 3:19; cf. Rom. 12:9)</a:t>
            </a:r>
          </a:p>
          <a:p>
            <a:r>
              <a:rPr lang="en-US" dirty="0"/>
              <a:t>Refrain from Malice &amp; Envy (1 Pet. 2:1; cf. Eph. 4:31)</a:t>
            </a:r>
          </a:p>
          <a:p>
            <a:r>
              <a:rPr lang="en-US" dirty="0"/>
              <a:t>Refrain from Slander &amp; Backbiting (1 Pet. 2:1; cf. 2 Tim. 3:2-4)</a:t>
            </a:r>
          </a:p>
          <a:p>
            <a:r>
              <a:rPr lang="en-US" dirty="0"/>
              <a:t>Refrain from Insults &amp; Threats (1 Pet. 2:23; 3:9; cf. 1 Cor. 6:10)</a:t>
            </a:r>
          </a:p>
          <a:p>
            <a:r>
              <a:rPr lang="en-US" dirty="0"/>
              <a:t>Refrain from Sexual Promiscuity (1 Pet. 4:3; 2 Pet. 2:14, 18; cf. Gal. 5:19)</a:t>
            </a:r>
          </a:p>
          <a:p>
            <a:r>
              <a:rPr lang="en-US" dirty="0"/>
              <a:t>Refrain from Drinking Alcohol (1 Pet. 4:3; 2:11; cf. Eph. 5:18)</a:t>
            </a:r>
          </a:p>
        </p:txBody>
      </p:sp>
    </p:spTree>
    <p:extLst>
      <p:ext uri="{BB962C8B-B14F-4D97-AF65-F5344CB8AC3E}">
        <p14:creationId xmlns:p14="http://schemas.microsoft.com/office/powerpoint/2010/main" val="892444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Refrain from Retaliating (1 Pet. 3:9; cf. Rom. 12:17-21)</a:t>
            </a:r>
          </a:p>
          <a:p>
            <a:r>
              <a:rPr lang="en-US" dirty="0"/>
              <a:t>Refrain from Murder (1 Pet. 4:15; cf. Rev. 21:8)</a:t>
            </a:r>
          </a:p>
          <a:p>
            <a:r>
              <a:rPr lang="en-US" dirty="0"/>
              <a:t>Refrain from Stealing (1 Pet. 4:15; cf. Eph. 4:28)</a:t>
            </a:r>
          </a:p>
          <a:p>
            <a:r>
              <a:rPr lang="en-US" dirty="0"/>
              <a:t>Refrain from Breaking the Law (1 Pet. 4:15; cf. Rom. 13:2)</a:t>
            </a:r>
          </a:p>
          <a:p>
            <a:r>
              <a:rPr lang="en-US" dirty="0"/>
              <a:t>Refrain from Meddling (1 Pet. 4:15; cf. 2 Thess. 3:11)</a:t>
            </a:r>
          </a:p>
          <a:p>
            <a:r>
              <a:rPr lang="en-US" dirty="0"/>
              <a:t>Refrain from Corrupt Desires (2 Pet. 2:10; cf. Eph. 4:22)</a:t>
            </a:r>
          </a:p>
          <a:p>
            <a:r>
              <a:rPr lang="en-US" dirty="0"/>
              <a:t>Refrain from Despising Authorities (2 Pet. 2:10; cf. Rom. 13:7)</a:t>
            </a:r>
          </a:p>
          <a:p>
            <a:r>
              <a:rPr lang="en-US" dirty="0"/>
              <a:t>Refrain from Being Self-Willed (2 Pet. 2:10; cf. Phil. 2:3)</a:t>
            </a:r>
          </a:p>
          <a:p>
            <a:r>
              <a:rPr lang="en-US" dirty="0"/>
              <a:t>Refrain from Covetousness (2 Pet. 2:14; cf. Luke 12:15)</a:t>
            </a:r>
          </a:p>
        </p:txBody>
      </p:sp>
    </p:spTree>
    <p:extLst>
      <p:ext uri="{BB962C8B-B14F-4D97-AF65-F5344CB8AC3E}">
        <p14:creationId xmlns:p14="http://schemas.microsoft.com/office/powerpoint/2010/main" val="411560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AE41-7256-4285-A79D-F03D4A537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ALL-SUFFICIENT (2 Pet. 1:3)</a:t>
            </a:r>
          </a:p>
          <a:p>
            <a:r>
              <a:rPr lang="en-US" dirty="0"/>
              <a:t>Is INCORRUPTIBLE (1 Pet. 1:23)</a:t>
            </a:r>
          </a:p>
          <a:p>
            <a:r>
              <a:rPr lang="en-US" dirty="0"/>
              <a:t>LIVES &amp; ABIDES FOREVER (1 Pet. 1:23)</a:t>
            </a:r>
          </a:p>
          <a:p>
            <a:r>
              <a:rPr lang="en-US" dirty="0"/>
              <a:t>ENDURES FOREVER (1 Pet. 1:25)</a:t>
            </a:r>
          </a:p>
          <a:p>
            <a:r>
              <a:rPr lang="en-US" dirty="0"/>
              <a:t>Therefore, we MUST:</a:t>
            </a:r>
          </a:p>
          <a:p>
            <a:pPr lvl="1"/>
            <a:r>
              <a:rPr lang="en-US" dirty="0"/>
              <a:t>NOT add to any of it (Rev. 22:18)</a:t>
            </a:r>
          </a:p>
          <a:p>
            <a:pPr lvl="1"/>
            <a:r>
              <a:rPr lang="en-US" dirty="0"/>
              <a:t>NOT take from any of it (Rev. 22:19)</a:t>
            </a:r>
          </a:p>
          <a:p>
            <a:pPr lvl="1"/>
            <a:r>
              <a:rPr lang="en-US" dirty="0"/>
              <a:t>NOT modify any of it (Gal. 1:6-9)</a:t>
            </a:r>
          </a:p>
          <a:p>
            <a:pPr lvl="1"/>
            <a:r>
              <a:rPr lang="en-US" dirty="0"/>
              <a:t>NOT substitute for any of it (Matt. 15:3-9)</a:t>
            </a:r>
          </a:p>
          <a:p>
            <a:pPr lvl="1"/>
            <a:r>
              <a:rPr lang="en-US" dirty="0"/>
              <a:t>HEAR, RESPECT, LOVE, STUDY &amp; OBEY ALL</a:t>
            </a:r>
            <a:br>
              <a:rPr lang="en-US" dirty="0"/>
            </a:br>
            <a:r>
              <a:rPr lang="en-US" dirty="0"/>
              <a:t>OF IT (Jas. 1:22-25)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353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Believe Jesus is God’s Son (John 8:24)</a:t>
            </a:r>
          </a:p>
          <a:p>
            <a:pPr>
              <a:lnSpc>
                <a:spcPct val="100000"/>
              </a:lnSpc>
            </a:pPr>
            <a:r>
              <a:rPr lang="en-US" dirty="0"/>
              <a:t>Repent of your sins and turn to God (Acts 17:30)</a:t>
            </a:r>
          </a:p>
          <a:p>
            <a:pPr>
              <a:lnSpc>
                <a:spcPct val="100000"/>
              </a:lnSpc>
            </a:pPr>
            <a:r>
              <a:rPr lang="en-US" dirty="0"/>
              <a:t>Confess your faith in Jesus Christ (Romans 10:9)</a:t>
            </a:r>
          </a:p>
          <a:p>
            <a:pPr>
              <a:lnSpc>
                <a:spcPct val="100000"/>
              </a:lnSpc>
            </a:pPr>
            <a:r>
              <a:rPr lang="en-US" dirty="0"/>
              <a:t>Be immersed into Christ (Acts 2:38)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forgive all of your sins (Acts 22:16)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add you to His church (Acts 2:47)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enroll you in heaven (Hebrews 12:23)</a:t>
            </a:r>
          </a:p>
          <a:p>
            <a:pPr>
              <a:lnSpc>
                <a:spcPct val="100000"/>
              </a:lnSpc>
            </a:pPr>
            <a:r>
              <a:rPr lang="en-US" dirty="0"/>
              <a:t>Faithfully and diligently live for Him (2 Peter 1:5-11)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If you’ve strayed, repent and turn away from your sins (Acts 8:22)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If you’ve strayed, confess your sins and ask for forgiveness (1 John 1:9)</a:t>
            </a:r>
          </a:p>
        </p:txBody>
      </p:sp>
    </p:spTree>
    <p:extLst>
      <p:ext uri="{BB962C8B-B14F-4D97-AF65-F5344CB8AC3E}">
        <p14:creationId xmlns:p14="http://schemas.microsoft.com/office/powerpoint/2010/main" val="3645156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944172" cy="5131749"/>
          </a:xfrm>
        </p:spPr>
        <p:txBody>
          <a:bodyPr/>
          <a:lstStyle/>
          <a:p>
            <a:r>
              <a:rPr lang="en-US" dirty="0"/>
              <a:t>The Origin of the Universe = God (2 Pet. 3:4-5; cf. Psa. 33:6, 9)</a:t>
            </a:r>
          </a:p>
          <a:p>
            <a:r>
              <a:rPr lang="en-US" dirty="0"/>
              <a:t>The Origin of Mankind = God (1 Pet. 4:19; cf. Gen. 1:26-27)</a:t>
            </a:r>
          </a:p>
          <a:p>
            <a:r>
              <a:rPr lang="en-US" dirty="0"/>
              <a:t>The Origin of the Bible = God (2 Pet. 1:3,16-21; 1 Pet. 1:10-11; cf. 2 </a:t>
            </a:r>
            <a:r>
              <a:rPr lang="en-US" dirty="0" err="1"/>
              <a:t>Ti</a:t>
            </a:r>
            <a:r>
              <a:rPr lang="en-US" dirty="0"/>
              <a:t>. 3:16-17)</a:t>
            </a:r>
          </a:p>
        </p:txBody>
      </p:sp>
    </p:spTree>
    <p:extLst>
      <p:ext uri="{BB962C8B-B14F-4D97-AF65-F5344CB8AC3E}">
        <p14:creationId xmlns:p14="http://schemas.microsoft.com/office/powerpoint/2010/main" val="347999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944172" cy="5131749"/>
          </a:xfrm>
        </p:spPr>
        <p:txBody>
          <a:bodyPr>
            <a:normAutofit/>
          </a:bodyPr>
          <a:lstStyle/>
          <a:p>
            <a:r>
              <a:rPr lang="en-US" dirty="0"/>
              <a:t>Beginning Before the Foundation of the World (1 Pet. 1:20; cf. Heb. 1:10)</a:t>
            </a:r>
          </a:p>
          <a:p>
            <a:r>
              <a:rPr lang="en-US" dirty="0"/>
              <a:t>The Universal Flood (2 Pet. 2:5; 3:6; cf. Gen. 6-9)</a:t>
            </a:r>
          </a:p>
          <a:p>
            <a:r>
              <a:rPr lang="en-US" dirty="0"/>
              <a:t>The Destruction of Ungodly Cities (2 Pet. 2:6-9; cf. Gen. 18-19)</a:t>
            </a:r>
          </a:p>
          <a:p>
            <a:r>
              <a:rPr lang="en-US" dirty="0"/>
              <a:t>The Coming of Jesus Christ, the Son of God </a:t>
            </a:r>
            <a:r>
              <a:rPr lang="en-US" sz="2600" dirty="0"/>
              <a:t>(2 Pt. 1:16-18; 1 Pt. 1:20; cf. 1 Jn. 4:9)</a:t>
            </a:r>
          </a:p>
          <a:p>
            <a:r>
              <a:rPr lang="en-US" dirty="0"/>
              <a:t>The Sinless Life of Jesus Christ (1 Pet. 2:22; cf. Heb. 4:15)</a:t>
            </a:r>
          </a:p>
          <a:p>
            <a:r>
              <a:rPr lang="en-US" dirty="0"/>
              <a:t>The Suffering &amp; Death of Jesus Christ </a:t>
            </a:r>
            <a:r>
              <a:rPr lang="en-US" sz="2700" dirty="0"/>
              <a:t>(1 Pet. 1:11,19; 2:21-24; 3:18; cf. Heb. 2:9)</a:t>
            </a:r>
          </a:p>
          <a:p>
            <a:r>
              <a:rPr lang="en-US" dirty="0"/>
              <a:t>The Resurrection of Jesus Christ (1 Pet. 1:3, 21; 3:21; cf. Acts 2:30-32)</a:t>
            </a:r>
          </a:p>
          <a:p>
            <a:r>
              <a:rPr lang="en-US" dirty="0"/>
              <a:t>The Ascension of Jesus Christ (1 Pet. 3:22; cf. Acts 1:9-11)</a:t>
            </a:r>
          </a:p>
        </p:txBody>
      </p:sp>
    </p:spTree>
    <p:extLst>
      <p:ext uri="{BB962C8B-B14F-4D97-AF65-F5344CB8AC3E}">
        <p14:creationId xmlns:p14="http://schemas.microsoft.com/office/powerpoint/2010/main" val="44070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 Will Return (2 Pet. 3:10; 1 Pet. 1:7, 13; 4:13; 5:4; cf. John 14:1-3)</a:t>
            </a:r>
          </a:p>
          <a:p>
            <a:r>
              <a:rPr lang="en-US" dirty="0"/>
              <a:t>No Signs, Indication or Warnings of His Coming (2 Pet. 3:10; cf. Mt. 24:36-44)</a:t>
            </a:r>
          </a:p>
          <a:p>
            <a:r>
              <a:rPr lang="en-US" dirty="0"/>
              <a:t>The Earth and Heavens Will Be Burned Up (2 Pet. 3:7, 10-12; cf. 1 John 2:17)</a:t>
            </a:r>
          </a:p>
          <a:p>
            <a:r>
              <a:rPr lang="en-US" dirty="0"/>
              <a:t>The Ungodly Will Be Punished in Hell (2 Pet. 3:7, 9; 2:3-9, 17; cf. 2 Th. 1:8-9)</a:t>
            </a:r>
          </a:p>
          <a:p>
            <a:r>
              <a:rPr lang="en-US" dirty="0"/>
              <a:t>New Dwelling Awaits the Righteous in Heaven (2 Pet. 3:13; 1:11; 1 Pet. 1:4-9; cf. 2 Cor. 5:1)</a:t>
            </a:r>
          </a:p>
        </p:txBody>
      </p:sp>
    </p:spTree>
    <p:extLst>
      <p:ext uri="{BB962C8B-B14F-4D97-AF65-F5344CB8AC3E}">
        <p14:creationId xmlns:p14="http://schemas.microsoft.com/office/powerpoint/2010/main" val="3533758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Sin Has Serious Consequences (2 Pet. 2:13, 15; 1 Pet. 2:25; cf. Rom. 6:23)</a:t>
            </a:r>
          </a:p>
          <a:p>
            <a:r>
              <a:rPr lang="en-US" dirty="0"/>
              <a:t>Christ’s Death Was Planned Before Creation (1 Pet. 1:18-20; cf. Rev. 13:8)</a:t>
            </a:r>
          </a:p>
          <a:p>
            <a:r>
              <a:rPr lang="en-US" dirty="0"/>
              <a:t>Christ’s Sacrificial Death Was for Our Sins (1 Pet. 2:21-24; 3:18; cf. Gal. 1:4)</a:t>
            </a:r>
          </a:p>
          <a:p>
            <a:r>
              <a:rPr lang="en-US" dirty="0"/>
              <a:t>Redemption Only Possible Because of Christ’s Blood (1 Pet. 2:24; 1:2, 19; </a:t>
            </a:r>
            <a:br>
              <a:rPr lang="en-US" dirty="0"/>
            </a:br>
            <a:r>
              <a:rPr lang="en-US" dirty="0"/>
              <a:t>2 Pet. 2:1; cf. Rom. 3:24-26)</a:t>
            </a:r>
          </a:p>
          <a:p>
            <a:r>
              <a:rPr lang="en-US" dirty="0"/>
              <a:t>Redemption Only Possible Because of Christ’s Resurrection (1 Pet. 3:21; 1:3; cf. Rom. 10:9)</a:t>
            </a:r>
          </a:p>
          <a:p>
            <a:r>
              <a:rPr lang="en-US" dirty="0"/>
              <a:t>God Wants All to Be Saved (2 Pet. 3:9, 15; cf. 1 Tim. 2:4)</a:t>
            </a:r>
          </a:p>
        </p:txBody>
      </p:sp>
    </p:spTree>
    <p:extLst>
      <p:ext uri="{BB962C8B-B14F-4D97-AF65-F5344CB8AC3E}">
        <p14:creationId xmlns:p14="http://schemas.microsoft.com/office/powerpoint/2010/main" val="67003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944172" cy="5131749"/>
          </a:xfrm>
        </p:spPr>
        <p:txBody>
          <a:bodyPr>
            <a:normAutofit/>
          </a:bodyPr>
          <a:lstStyle/>
          <a:p>
            <a:r>
              <a:rPr lang="en-US" dirty="0"/>
              <a:t>We Must Put Our Faith in Christ (1 Pet. 1:21; 2 Pet. 1:5; cf. Acts 16:31)</a:t>
            </a:r>
          </a:p>
          <a:p>
            <a:r>
              <a:rPr lang="en-US" dirty="0"/>
              <a:t>We Must Repent of Our Sins (2 Pet. 3:9; cf. Acts 17:30)</a:t>
            </a:r>
          </a:p>
          <a:p>
            <a:r>
              <a:rPr lang="en-US" dirty="0"/>
              <a:t>We Must Be Baptized (Born Again) to Be Saved </a:t>
            </a:r>
            <a:r>
              <a:rPr lang="en-US" sz="2600" dirty="0"/>
              <a:t>(1 Pet. 3:20-21; 1:23; cf. Ac. 2:38)</a:t>
            </a:r>
          </a:p>
          <a:p>
            <a:r>
              <a:rPr lang="en-US" dirty="0"/>
              <a:t>We Must Obey the Gospel of Christ (1 Pet. 1:2, 22; 4:17; cf. Heb. 5:9)</a:t>
            </a:r>
          </a:p>
          <a:p>
            <a:r>
              <a:rPr lang="en-US" dirty="0"/>
              <a:t>We Must Remain Faithful to the Lord (1 Pet. 1:5, 14; 2:6-7; cf. Rev. 2:10)</a:t>
            </a:r>
          </a:p>
          <a:p>
            <a:r>
              <a:rPr lang="en-US" dirty="0"/>
              <a:t>Once Saved, Man Can Fall Away and Be Lost (2 Pet. 2:20-22; 3:17; cf. Gal. 5:4)</a:t>
            </a:r>
          </a:p>
        </p:txBody>
      </p:sp>
    </p:spTree>
    <p:extLst>
      <p:ext uri="{BB962C8B-B14F-4D97-AF65-F5344CB8AC3E}">
        <p14:creationId xmlns:p14="http://schemas.microsoft.com/office/powerpoint/2010/main" val="410675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8" y="1726250"/>
            <a:ext cx="11944172" cy="5131749"/>
          </a:xfrm>
        </p:spPr>
        <p:txBody>
          <a:bodyPr>
            <a:normAutofit/>
          </a:bodyPr>
          <a:lstStyle/>
          <a:p>
            <a:r>
              <a:rPr lang="en-US" sz="2600" dirty="0"/>
              <a:t>Relationship of Wife to Husband (1 Pet. 3:1-6; cf. Col. 3:18)</a:t>
            </a:r>
          </a:p>
          <a:p>
            <a:r>
              <a:rPr lang="en-US" sz="2600" dirty="0"/>
              <a:t>Relationship of Husband to Wife (1 Pet. 3:7; cf. Col. 3:19)</a:t>
            </a:r>
          </a:p>
          <a:p>
            <a:r>
              <a:rPr lang="en-US" sz="2600" dirty="0"/>
              <a:t>Relationship of Servant to Masters (1 Pet. 2:18; cf. Eph. 6:5-9)</a:t>
            </a:r>
          </a:p>
          <a:p>
            <a:r>
              <a:rPr lang="en-US" sz="2600" dirty="0"/>
              <a:t>Relationship of Citizens to Governing Officials (1 Pet. 2:13-17; cf. Rom. 13:1-7)</a:t>
            </a:r>
          </a:p>
          <a:p>
            <a:r>
              <a:rPr lang="en-US" sz="2600" dirty="0"/>
              <a:t>Relationship of Christians to One Another (1 Pet. 1:22; 3:8-9; 4:8-10; cf. Jn. 13:34-35)</a:t>
            </a:r>
          </a:p>
          <a:p>
            <a:r>
              <a:rPr lang="en-US" sz="2600" dirty="0"/>
              <a:t>Relationship of Christians to the World (1 Pet. 2:9-12; 2 Pet. 1:4; 2:20; cf. Rom. 12:2)</a:t>
            </a:r>
          </a:p>
          <a:p>
            <a:r>
              <a:rPr lang="en-US" sz="2600" dirty="0"/>
              <a:t>Relationship of Christians to Enemies (1 Pet. 3:9-11, 13-14, 16; cf. Rom. 12:14-21)</a:t>
            </a:r>
          </a:p>
          <a:p>
            <a:r>
              <a:rPr lang="en-US" sz="2600" dirty="0"/>
              <a:t>Relationship of Christians to False Teachers (2 Pet. 2:1-22; 3:1-9; cf. 1 John 4:1)</a:t>
            </a:r>
          </a:p>
        </p:txBody>
      </p:sp>
    </p:spTree>
    <p:extLst>
      <p:ext uri="{BB962C8B-B14F-4D97-AF65-F5344CB8AC3E}">
        <p14:creationId xmlns:p14="http://schemas.microsoft.com/office/powerpoint/2010/main" val="1505400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Nature of the Church</a:t>
            </a:r>
          </a:p>
          <a:p>
            <a:pPr lvl="1"/>
            <a:r>
              <a:rPr lang="en-US" dirty="0"/>
              <a:t>The church is the house/family of God (1 Pet. 2:5; 4:17; 5:9; cf. 1 Tim. 3:15)</a:t>
            </a:r>
          </a:p>
          <a:p>
            <a:pPr lvl="1"/>
            <a:r>
              <a:rPr lang="en-US" dirty="0"/>
              <a:t>Living stones (1 Pet. 2:5; cf. 1 Cor. 15:58)</a:t>
            </a:r>
          </a:p>
          <a:p>
            <a:pPr lvl="1"/>
            <a:r>
              <a:rPr lang="en-US" dirty="0"/>
              <a:t>The building of God, but not a physical structure (1 Pet. 2:5; cf. Acts 2:41-47)</a:t>
            </a:r>
          </a:p>
          <a:p>
            <a:r>
              <a:rPr lang="en-US" dirty="0"/>
              <a:t>The Composition of the Church</a:t>
            </a:r>
          </a:p>
          <a:p>
            <a:pPr lvl="1"/>
            <a:r>
              <a:rPr lang="en-US" dirty="0"/>
              <a:t>The called-out ones (1 Pet. 2:9; 2 Pet. 1:4; 2:18; cf. Col. 1:13)</a:t>
            </a:r>
          </a:p>
          <a:p>
            <a:pPr lvl="1"/>
            <a:r>
              <a:rPr lang="en-US" dirty="0"/>
              <a:t>God’s elect (1 Pet. 1:2; 2:9; 5:13; cf. Eph. 1:3-4)</a:t>
            </a:r>
          </a:p>
          <a:p>
            <a:pPr lvl="1"/>
            <a:r>
              <a:rPr lang="en-US" dirty="0"/>
              <a:t>God’s own special people (1 Pet. 2:9-10; cf. 1 Cor. 6:19-20)</a:t>
            </a:r>
          </a:p>
          <a:p>
            <a:pPr lvl="1"/>
            <a:r>
              <a:rPr lang="en-US" dirty="0"/>
              <a:t>Those who are saved (1 Pet. 2:10; cf. Eph. 5:23)</a:t>
            </a:r>
          </a:p>
          <a:p>
            <a:pPr lvl="1"/>
            <a:r>
              <a:rPr lang="en-US" dirty="0"/>
              <a:t>Those set apart to Him (1 Pet. 2:9; cf. 1 Cor. 1:2)</a:t>
            </a:r>
          </a:p>
          <a:p>
            <a:pPr lvl="1"/>
            <a:r>
              <a:rPr lang="en-US" dirty="0"/>
              <a:t>Those who have been obedient (1 Pet. 1:2, 14, 22; cf. 1 Cor. 12:13)</a:t>
            </a:r>
          </a:p>
        </p:txBody>
      </p:sp>
    </p:spTree>
    <p:extLst>
      <p:ext uri="{BB962C8B-B14F-4D97-AF65-F5344CB8AC3E}">
        <p14:creationId xmlns:p14="http://schemas.microsoft.com/office/powerpoint/2010/main" val="127880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FEA8-D20E-4B68-B458-2EFDDDBA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Activity of the Church</a:t>
            </a:r>
          </a:p>
          <a:p>
            <a:pPr lvl="1"/>
            <a:r>
              <a:rPr lang="en-US" dirty="0"/>
              <a:t>Proclaim the excellences of God (1 Pet. 2:9; cf. Acts 8:4)</a:t>
            </a:r>
          </a:p>
          <a:p>
            <a:pPr lvl="1"/>
            <a:r>
              <a:rPr lang="en-US" dirty="0"/>
              <a:t>Love &amp; serve one another (1 Pet. 1:22; 3:8-9; 4:8-10; cf. Gal. 6:1-10)</a:t>
            </a:r>
          </a:p>
          <a:p>
            <a:r>
              <a:rPr lang="en-US" dirty="0"/>
              <a:t>The Worship of the Church</a:t>
            </a:r>
          </a:p>
          <a:p>
            <a:pPr lvl="1"/>
            <a:r>
              <a:rPr lang="en-US" dirty="0"/>
              <a:t>All Christians are priests who worship Him (1 Pet. 2:5, 9; cf. Heb. 13:15)</a:t>
            </a:r>
          </a:p>
          <a:p>
            <a:pPr lvl="1"/>
            <a:r>
              <a:rPr lang="en-US" dirty="0"/>
              <a:t>Offer worship acceptable to God (1 Pet. 2:5; cf. John 4:23-24)</a:t>
            </a:r>
          </a:p>
          <a:p>
            <a:r>
              <a:rPr lang="en-US" dirty="0"/>
              <a:t>The Organization of the Church</a:t>
            </a:r>
          </a:p>
          <a:p>
            <a:pPr lvl="1"/>
            <a:r>
              <a:rPr lang="en-US" dirty="0"/>
              <a:t>A plurality of elders (1 Pet. 5:1; cf. Acts 14:23)</a:t>
            </a:r>
          </a:p>
          <a:p>
            <a:pPr lvl="1"/>
            <a:r>
              <a:rPr lang="en-US" dirty="0"/>
              <a:t>Elders overseeing only their local congregation (1 Pet. 5:2; cf. Acts 20:28)</a:t>
            </a:r>
          </a:p>
          <a:p>
            <a:pPr lvl="1"/>
            <a:r>
              <a:rPr lang="en-US" dirty="0"/>
              <a:t>Elders shepherding souls to heaven (1 Pet. 5:2-4; cf. Heb. 13:17)</a:t>
            </a:r>
          </a:p>
        </p:txBody>
      </p:sp>
    </p:spTree>
    <p:extLst>
      <p:ext uri="{BB962C8B-B14F-4D97-AF65-F5344CB8AC3E}">
        <p14:creationId xmlns:p14="http://schemas.microsoft.com/office/powerpoint/2010/main" val="1467442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2177</Words>
  <Application>Microsoft Office PowerPoint</Application>
  <PresentationFormat>Widescreen</PresentationFormat>
  <Paragraphs>117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</cp:revision>
  <dcterms:created xsi:type="dcterms:W3CDTF">2020-08-22T19:34:47Z</dcterms:created>
  <dcterms:modified xsi:type="dcterms:W3CDTF">2020-08-23T12:32:57Z</dcterms:modified>
</cp:coreProperties>
</file>