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778" r:id="rId2"/>
    <p:sldId id="2779" r:id="rId3"/>
    <p:sldId id="2928" r:id="rId4"/>
    <p:sldId id="2934" r:id="rId5"/>
    <p:sldId id="2935" r:id="rId6"/>
    <p:sldId id="2938" r:id="rId7"/>
    <p:sldId id="2939" r:id="rId8"/>
    <p:sldId id="2940" r:id="rId9"/>
    <p:sldId id="2943" r:id="rId10"/>
    <p:sldId id="2947" r:id="rId11"/>
    <p:sldId id="2948" r:id="rId12"/>
    <p:sldId id="2954" r:id="rId13"/>
    <p:sldId id="2969" r:id="rId14"/>
    <p:sldId id="2979" r:id="rId15"/>
    <p:sldId id="2984" r:id="rId16"/>
    <p:sldId id="2990" r:id="rId17"/>
    <p:sldId id="2463" r:id="rId1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5256" autoAdjust="0"/>
  </p:normalViewPr>
  <p:slideViewPr>
    <p:cSldViewPr snapToGrid="0">
      <p:cViewPr varScale="1">
        <p:scale>
          <a:sx n="105" d="100"/>
          <a:sy n="105" d="100"/>
        </p:scale>
        <p:origin x="738" y="126"/>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2261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0784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1639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0450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4002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787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2336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429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4960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370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8556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7138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045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085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6000" b="1" dirty="0"/>
              <a:t>The Chief Shepherd</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1 Pet. 5:1-4</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262979"/>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a:t>
            </a:r>
            <a:r>
              <a:rPr lang="en-US" sz="2400" b="1" u="none" strike="noStrike" baseline="0" dirty="0">
                <a:solidFill>
                  <a:schemeClr val="accent5">
                    <a:lumMod val="40000"/>
                    <a:lumOff val="60000"/>
                  </a:schemeClr>
                </a:solidFill>
                <a:latin typeface="Calibri" panose="020F0502020204030204" pitchFamily="34" charset="0"/>
                <a:cs typeface="Calibri" panose="020F0502020204030204" pitchFamily="34" charset="0"/>
              </a:rPr>
              <a:t>flock of God which is among you</a:t>
            </a:r>
            <a:r>
              <a:rPr lang="en-US" sz="2400" b="1" u="none" strike="noStrike" baseline="0" dirty="0">
                <a:solidFill>
                  <a:schemeClr val="bg1"/>
                </a:solidFill>
                <a:latin typeface="Calibri" panose="020F0502020204030204" pitchFamily="34" charset="0"/>
                <a:cs typeface="Calibri" panose="020F0502020204030204" pitchFamily="34" charset="0"/>
              </a:rPr>
              <a:t>,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a:t>
            </a:r>
            <a:r>
              <a:rPr lang="en-US" sz="2400" b="1" u="none" strike="noStrike" baseline="0" dirty="0">
                <a:solidFill>
                  <a:schemeClr val="accent6">
                    <a:lumMod val="60000"/>
                    <a:lumOff val="40000"/>
                  </a:schemeClr>
                </a:solidFill>
                <a:latin typeface="Calibri" panose="020F0502020204030204" pitchFamily="34" charset="0"/>
                <a:cs typeface="Calibri" panose="020F0502020204030204" pitchFamily="34" charset="0"/>
              </a:rPr>
              <a:t>nor as being lords </a:t>
            </a:r>
            <a:r>
              <a:rPr lang="en-US" sz="2400" b="1" u="none" strike="noStrike" baseline="0" dirty="0">
                <a:solidFill>
                  <a:schemeClr val="bg1"/>
                </a:solidFill>
                <a:latin typeface="Calibri" panose="020F0502020204030204" pitchFamily="34" charset="0"/>
                <a:cs typeface="Calibri" panose="020F0502020204030204" pitchFamily="34" charset="0"/>
              </a:rPr>
              <a:t>over those </a:t>
            </a:r>
            <a:r>
              <a:rPr lang="en-US" sz="2400" b="1" u="none" strike="noStrike" baseline="0" dirty="0">
                <a:solidFill>
                  <a:srgbClr val="FFFF00"/>
                </a:solidFill>
                <a:latin typeface="Calibri" panose="020F0502020204030204" pitchFamily="34" charset="0"/>
                <a:cs typeface="Calibri" panose="020F0502020204030204" pitchFamily="34" charset="0"/>
              </a:rPr>
              <a:t>entrusted </a:t>
            </a:r>
            <a:r>
              <a:rPr lang="en-US" sz="2400" b="1" u="none" strike="noStrike" baseline="0" dirty="0">
                <a:solidFill>
                  <a:schemeClr val="bg1"/>
                </a:solidFill>
                <a:latin typeface="Calibri" panose="020F0502020204030204" pitchFamily="34" charset="0"/>
                <a:cs typeface="Calibri" panose="020F0502020204030204" pitchFamily="34" charset="0"/>
              </a:rPr>
              <a:t>to you, but being </a:t>
            </a:r>
            <a:r>
              <a:rPr lang="en-US" sz="2400" b="1" u="none" strike="noStrike" baseline="0" dirty="0">
                <a:solidFill>
                  <a:srgbClr val="FFFF00"/>
                </a:solidFill>
                <a:latin typeface="Calibri" panose="020F0502020204030204" pitchFamily="34" charset="0"/>
                <a:cs typeface="Calibri" panose="020F0502020204030204" pitchFamily="34" charset="0"/>
              </a:rPr>
              <a:t>examples</a:t>
            </a:r>
            <a:r>
              <a:rPr lang="en-US" sz="2400" b="1" u="none" strike="noStrike" baseline="0" dirty="0">
                <a:solidFill>
                  <a:schemeClr val="bg1"/>
                </a:solidFill>
                <a:latin typeface="Calibri" panose="020F0502020204030204" pitchFamily="34" charset="0"/>
                <a:cs typeface="Calibri" panose="020F0502020204030204" pitchFamily="34" charset="0"/>
              </a:rPr>
              <a:t>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a:t>
            </a:r>
            <a:r>
              <a:rPr lang="en-US" sz="2400" b="1" u="none" strike="noStrike" baseline="0" dirty="0">
                <a:solidFill>
                  <a:srgbClr val="00B0F0"/>
                </a:solidFill>
                <a:latin typeface="Calibri" panose="020F0502020204030204" pitchFamily="34" charset="0"/>
                <a:cs typeface="Calibri" panose="020F0502020204030204" pitchFamily="34" charset="0"/>
              </a:rPr>
              <a:t>Chief Shepherd </a:t>
            </a:r>
            <a:r>
              <a:rPr lang="en-US" sz="2400" b="1" u="none" strike="noStrike" baseline="0" dirty="0">
                <a:solidFill>
                  <a:schemeClr val="bg1"/>
                </a:solidFill>
                <a:latin typeface="Calibri" panose="020F0502020204030204" pitchFamily="34" charset="0"/>
                <a:cs typeface="Calibri" panose="020F0502020204030204" pitchFamily="34" charset="0"/>
              </a:rPr>
              <a:t>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L="342900" indent="-34290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Their authority is limited—</a:t>
            </a:r>
            <a:r>
              <a:rPr lang="en-US" sz="2400" b="1" dirty="0">
                <a:solidFill>
                  <a:schemeClr val="accent5">
                    <a:lumMod val="40000"/>
                    <a:lumOff val="60000"/>
                  </a:schemeClr>
                </a:solidFill>
                <a:latin typeface="Calibri" panose="020F0502020204030204" pitchFamily="34" charset="0"/>
                <a:cs typeface="Calibri" panose="020F0502020204030204" pitchFamily="34" charset="0"/>
              </a:rPr>
              <a:t>the flock among you</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chemeClr val="accent6">
                    <a:lumMod val="60000"/>
                    <a:lumOff val="40000"/>
                  </a:schemeClr>
                </a:solidFill>
                <a:latin typeface="Calibri" panose="020F0502020204030204" pitchFamily="34" charset="0"/>
                <a:cs typeface="Calibri" panose="020F0502020204030204" pitchFamily="34" charset="0"/>
              </a:rPr>
              <a:t>not lords</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rgbClr val="FFFF00"/>
                </a:solidFill>
                <a:latin typeface="Calibri" panose="020F0502020204030204" pitchFamily="34" charset="0"/>
                <a:cs typeface="Calibri" panose="020F0502020204030204" pitchFamily="34" charset="0"/>
              </a:rPr>
              <a:t>entrusted</a:t>
            </a:r>
            <a:r>
              <a:rPr lang="en-US" sz="2400" b="1" dirty="0">
                <a:solidFill>
                  <a:schemeClr val="bg1"/>
                </a:solidFill>
                <a:latin typeface="Calibri" panose="020F0502020204030204" pitchFamily="34" charset="0"/>
                <a:cs typeface="Calibri" panose="020F0502020204030204" pitchFamily="34" charset="0"/>
              </a:rPr>
              <a:t> with His sheep and </a:t>
            </a:r>
            <a:r>
              <a:rPr lang="en-US" sz="2400" b="1" dirty="0">
                <a:solidFill>
                  <a:srgbClr val="FFFF00"/>
                </a:solidFill>
                <a:latin typeface="Calibri" panose="020F0502020204030204" pitchFamily="34" charset="0"/>
                <a:cs typeface="Calibri" panose="020F0502020204030204" pitchFamily="34" charset="0"/>
              </a:rPr>
              <a:t>examples</a:t>
            </a:r>
            <a:r>
              <a:rPr lang="en-US" sz="2400" b="1" dirty="0">
                <a:solidFill>
                  <a:schemeClr val="bg1"/>
                </a:solidFill>
                <a:latin typeface="Calibri" panose="020F0502020204030204" pitchFamily="34" charset="0"/>
                <a:cs typeface="Calibri" panose="020F0502020204030204" pitchFamily="34" charset="0"/>
              </a:rPr>
              <a:t> to the flock</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a </a:t>
            </a:r>
            <a:r>
              <a:rPr lang="en-US" sz="2400" b="1" dirty="0">
                <a:solidFill>
                  <a:srgbClr val="00B0F0"/>
                </a:solidFill>
                <a:latin typeface="Calibri" panose="020F0502020204030204" pitchFamily="34" charset="0"/>
                <a:cs typeface="Calibri" panose="020F0502020204030204" pitchFamily="34" charset="0"/>
              </a:rPr>
              <a:t>Chief Shepherd</a:t>
            </a:r>
            <a:r>
              <a:rPr lang="en-US" sz="2400" b="1" dirty="0">
                <a:solidFill>
                  <a:schemeClr val="bg1"/>
                </a:solidFill>
                <a:latin typeface="Calibri" panose="020F0502020204030204" pitchFamily="34" charset="0"/>
                <a:cs typeface="Calibri" panose="020F0502020204030204" pitchFamily="34" charset="0"/>
              </a:rPr>
              <a:t>—the model for every elder/overseer/shepherd</a:t>
            </a:r>
          </a:p>
        </p:txBody>
      </p:sp>
      <p:sp>
        <p:nvSpPr>
          <p:cNvPr id="4" name="TextBox 3">
            <a:extLst>
              <a:ext uri="{FF2B5EF4-FFF2-40B4-BE49-F238E27FC236}">
                <a16:creationId xmlns:a16="http://schemas.microsoft.com/office/drawing/2014/main" id="{7624BD1A-B5A6-4890-882C-48CAF7833199}"/>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271119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6294031"/>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a:t>
            </a:r>
            <a:r>
              <a:rPr lang="en-US" sz="2400" b="1" u="none" strike="noStrike" baseline="0" dirty="0">
                <a:solidFill>
                  <a:schemeClr val="accent5">
                    <a:lumMod val="40000"/>
                    <a:lumOff val="60000"/>
                  </a:schemeClr>
                </a:solidFill>
                <a:latin typeface="Calibri" panose="020F0502020204030204" pitchFamily="34" charset="0"/>
                <a:cs typeface="Calibri" panose="020F0502020204030204" pitchFamily="34" charset="0"/>
              </a:rPr>
              <a:t>flock of God which is among you</a:t>
            </a:r>
            <a:r>
              <a:rPr lang="en-US" sz="2400" b="1" u="none" strike="noStrike" baseline="0" dirty="0">
                <a:solidFill>
                  <a:schemeClr val="bg1"/>
                </a:solidFill>
                <a:latin typeface="Calibri" panose="020F0502020204030204" pitchFamily="34" charset="0"/>
                <a:cs typeface="Calibri" panose="020F0502020204030204" pitchFamily="34" charset="0"/>
              </a:rPr>
              <a:t>,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a:t>
            </a:r>
            <a:r>
              <a:rPr lang="en-US" sz="2400" b="1" u="none" strike="noStrike" baseline="0" dirty="0">
                <a:solidFill>
                  <a:schemeClr val="accent6">
                    <a:lumMod val="60000"/>
                    <a:lumOff val="40000"/>
                  </a:schemeClr>
                </a:solidFill>
                <a:latin typeface="Calibri" panose="020F0502020204030204" pitchFamily="34" charset="0"/>
                <a:cs typeface="Calibri" panose="020F0502020204030204" pitchFamily="34" charset="0"/>
              </a:rPr>
              <a:t>nor as being lords </a:t>
            </a:r>
            <a:r>
              <a:rPr lang="en-US" sz="2400" b="1" u="none" strike="noStrike" baseline="0" dirty="0">
                <a:solidFill>
                  <a:schemeClr val="bg1"/>
                </a:solidFill>
                <a:latin typeface="Calibri" panose="020F0502020204030204" pitchFamily="34" charset="0"/>
                <a:cs typeface="Calibri" panose="020F0502020204030204" pitchFamily="34" charset="0"/>
              </a:rPr>
              <a:t>over those </a:t>
            </a:r>
            <a:r>
              <a:rPr lang="en-US" sz="2400" b="1" u="none" strike="noStrike" baseline="0" dirty="0">
                <a:solidFill>
                  <a:srgbClr val="FFFF00"/>
                </a:solidFill>
                <a:latin typeface="Calibri" panose="020F0502020204030204" pitchFamily="34" charset="0"/>
                <a:cs typeface="Calibri" panose="020F0502020204030204" pitchFamily="34" charset="0"/>
              </a:rPr>
              <a:t>entrusted </a:t>
            </a:r>
            <a:r>
              <a:rPr lang="en-US" sz="2400" b="1" u="none" strike="noStrike" baseline="0" dirty="0">
                <a:solidFill>
                  <a:schemeClr val="bg1"/>
                </a:solidFill>
                <a:latin typeface="Calibri" panose="020F0502020204030204" pitchFamily="34" charset="0"/>
                <a:cs typeface="Calibri" panose="020F0502020204030204" pitchFamily="34" charset="0"/>
              </a:rPr>
              <a:t>to you, but being </a:t>
            </a:r>
            <a:r>
              <a:rPr lang="en-US" sz="2400" b="1" u="none" strike="noStrike" baseline="0" dirty="0">
                <a:solidFill>
                  <a:srgbClr val="FFFF00"/>
                </a:solidFill>
                <a:latin typeface="Calibri" panose="020F0502020204030204" pitchFamily="34" charset="0"/>
                <a:cs typeface="Calibri" panose="020F0502020204030204" pitchFamily="34" charset="0"/>
              </a:rPr>
              <a:t>examples</a:t>
            </a:r>
            <a:r>
              <a:rPr lang="en-US" sz="2400" b="1" u="none" strike="noStrike" baseline="0" dirty="0">
                <a:solidFill>
                  <a:schemeClr val="bg1"/>
                </a:solidFill>
                <a:latin typeface="Calibri" panose="020F0502020204030204" pitchFamily="34" charset="0"/>
                <a:cs typeface="Calibri" panose="020F0502020204030204" pitchFamily="34" charset="0"/>
              </a:rPr>
              <a:t>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a:t>
            </a:r>
            <a:r>
              <a:rPr lang="en-US" sz="2400" b="1" u="none" strike="noStrike" baseline="0" dirty="0">
                <a:solidFill>
                  <a:srgbClr val="00B0F0"/>
                </a:solidFill>
                <a:latin typeface="Calibri" panose="020F0502020204030204" pitchFamily="34" charset="0"/>
                <a:cs typeface="Calibri" panose="020F0502020204030204" pitchFamily="34" charset="0"/>
              </a:rPr>
              <a:t>Chief Shepherd </a:t>
            </a:r>
            <a:r>
              <a:rPr lang="en-US" sz="2400" b="1" u="none" strike="noStrike" baseline="0" dirty="0">
                <a:solidFill>
                  <a:schemeClr val="bg1"/>
                </a:solidFill>
                <a:latin typeface="Calibri" panose="020F0502020204030204" pitchFamily="34" charset="0"/>
                <a:cs typeface="Calibri" panose="020F0502020204030204" pitchFamily="34" charset="0"/>
              </a:rPr>
              <a:t>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L="342900" indent="-34290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Their authority is limited—</a:t>
            </a:r>
            <a:r>
              <a:rPr lang="en-US" sz="2400" b="1" dirty="0">
                <a:solidFill>
                  <a:schemeClr val="accent5">
                    <a:lumMod val="40000"/>
                    <a:lumOff val="60000"/>
                  </a:schemeClr>
                </a:solidFill>
                <a:latin typeface="Calibri" panose="020F0502020204030204" pitchFamily="34" charset="0"/>
                <a:cs typeface="Calibri" panose="020F0502020204030204" pitchFamily="34" charset="0"/>
              </a:rPr>
              <a:t>the flock among you</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chemeClr val="accent6">
                    <a:lumMod val="60000"/>
                    <a:lumOff val="40000"/>
                  </a:schemeClr>
                </a:solidFill>
                <a:latin typeface="Calibri" panose="020F0502020204030204" pitchFamily="34" charset="0"/>
                <a:cs typeface="Calibri" panose="020F0502020204030204" pitchFamily="34" charset="0"/>
              </a:rPr>
              <a:t>not lords</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rgbClr val="FFFF00"/>
                </a:solidFill>
                <a:latin typeface="Calibri" panose="020F0502020204030204" pitchFamily="34" charset="0"/>
                <a:cs typeface="Calibri" panose="020F0502020204030204" pitchFamily="34" charset="0"/>
              </a:rPr>
              <a:t>entrusted</a:t>
            </a:r>
            <a:r>
              <a:rPr lang="en-US" sz="2400" b="1" dirty="0">
                <a:solidFill>
                  <a:schemeClr val="bg1"/>
                </a:solidFill>
                <a:latin typeface="Calibri" panose="020F0502020204030204" pitchFamily="34" charset="0"/>
                <a:cs typeface="Calibri" panose="020F0502020204030204" pitchFamily="34" charset="0"/>
              </a:rPr>
              <a:t> with His sheep and </a:t>
            </a:r>
            <a:r>
              <a:rPr lang="en-US" sz="2400" b="1" dirty="0">
                <a:solidFill>
                  <a:srgbClr val="FFFF00"/>
                </a:solidFill>
                <a:latin typeface="Calibri" panose="020F0502020204030204" pitchFamily="34" charset="0"/>
                <a:cs typeface="Calibri" panose="020F0502020204030204" pitchFamily="34" charset="0"/>
              </a:rPr>
              <a:t>examples</a:t>
            </a:r>
            <a:r>
              <a:rPr lang="en-US" sz="2400" b="1" dirty="0">
                <a:solidFill>
                  <a:schemeClr val="bg1"/>
                </a:solidFill>
                <a:latin typeface="Calibri" panose="020F0502020204030204" pitchFamily="34" charset="0"/>
                <a:cs typeface="Calibri" panose="020F0502020204030204" pitchFamily="34" charset="0"/>
              </a:rPr>
              <a:t> to the flock</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is a </a:t>
            </a:r>
            <a:r>
              <a:rPr lang="en-US" sz="2400" b="1" dirty="0">
                <a:solidFill>
                  <a:srgbClr val="00B0F0"/>
                </a:solidFill>
                <a:latin typeface="Calibri" panose="020F0502020204030204" pitchFamily="34" charset="0"/>
                <a:cs typeface="Calibri" panose="020F0502020204030204" pitchFamily="34" charset="0"/>
              </a:rPr>
              <a:t>Chief Shepherd</a:t>
            </a:r>
            <a:r>
              <a:rPr lang="en-US" sz="2400" b="1" dirty="0">
                <a:solidFill>
                  <a:schemeClr val="bg1"/>
                </a:solidFill>
                <a:latin typeface="Calibri" panose="020F0502020204030204" pitchFamily="34" charset="0"/>
                <a:cs typeface="Calibri" panose="020F0502020204030204" pitchFamily="34" charset="0"/>
              </a:rPr>
              <a:t>—the model for every elder/overseer/shepherd</a:t>
            </a:r>
          </a:p>
          <a:p>
            <a:pPr marR="0" algn="ctr" rtl="0">
              <a:buClr>
                <a:schemeClr val="bg1"/>
              </a:buClr>
            </a:pPr>
            <a:endParaRPr lang="en-US" sz="1100" b="1" dirty="0">
              <a:solidFill>
                <a:schemeClr val="bg1"/>
              </a:solidFill>
              <a:latin typeface="Calibri" panose="020F0502020204030204" pitchFamily="34" charset="0"/>
              <a:cs typeface="Calibri" panose="020F0502020204030204" pitchFamily="34" charset="0"/>
            </a:endParaRPr>
          </a:p>
          <a:p>
            <a:pPr marR="0" algn="ctr" rtl="0">
              <a:buClr>
                <a:schemeClr val="bg1"/>
              </a:buClr>
            </a:pPr>
            <a:r>
              <a:rPr lang="en-US" sz="3200" b="1" i="1" dirty="0">
                <a:solidFill>
                  <a:srgbClr val="FFFF00"/>
                </a:solidFill>
                <a:latin typeface="Calibri" panose="020F0502020204030204" pitchFamily="34" charset="0"/>
                <a:cs typeface="Calibri" panose="020F0502020204030204" pitchFamily="34" charset="0"/>
              </a:rPr>
              <a:t>Today is an Historic Day at P.B.L—The Ordaining of Another Elder</a:t>
            </a: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624BD1A-B5A6-4890-882C-48CAF7833199}"/>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3944045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tabLst>
                <a:tab pos="7831138" algn="l"/>
              </a:tabLst>
            </a:pPr>
            <a:r>
              <a:rPr lang="en-US" sz="3600" b="1" dirty="0">
                <a:solidFill>
                  <a:srgbClr val="FFFF00"/>
                </a:solidFill>
                <a:latin typeface="Calibri" panose="020F0502020204030204" pitchFamily="34" charset="0"/>
                <a:cs typeface="Calibri" panose="020F0502020204030204" pitchFamily="34" charset="0"/>
              </a:rPr>
              <a:t>God Caring For His People Throughout the Years</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64251"/>
            <a:ext cx="11593731" cy="5770811"/>
          </a:xfrm>
          <a:prstGeom prst="rect">
            <a:avLst/>
          </a:prstGeom>
          <a:noFill/>
        </p:spPr>
        <p:txBody>
          <a:bodyPr wrap="square" rtlCol="0">
            <a:spAutoFit/>
          </a:bodyPr>
          <a:lstStyle/>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God has always taken care of His children</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At the beginning there were the fathers </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In Israel, His flock, there were the priests and prophets</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gave them a king, and gave instructions to him—Deut. 17:18</a:t>
            </a:r>
          </a:p>
          <a:p>
            <a:pPr marL="342900" indent="-342900" algn="just" fontAlgn="base">
              <a:spcAft>
                <a:spcPts val="600"/>
              </a:spcAft>
              <a:buClr>
                <a:schemeClr val="bg1"/>
              </a:buClr>
              <a:buFont typeface="Arial" panose="020B0604020202020204" pitchFamily="34" charset="0"/>
              <a:buChar char="•"/>
            </a:pPr>
            <a:endParaRPr lang="en-US" sz="100" b="1" dirty="0">
              <a:solidFill>
                <a:schemeClr val="bg1"/>
              </a:solidFill>
              <a:latin typeface="Calibri" panose="020F0502020204030204" pitchFamily="34" charset="0"/>
              <a:cs typeface="Calibri" panose="020F0502020204030204" pitchFamily="34" charset="0"/>
            </a:endParaRP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18  "Also it shall be, when he sits on the throne of his kingdom, that he shall write for himself a copy of this law in a book, from the one before the priests, the Levites.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19  And it shall be with him, and he shall read it all the days of his life, that he may learn to fear the LORD his God and be careful to observe all the words of this law and these statutes,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20  that his heart may not be lifted above his brethren, that he may not turn aside from the commandment to the right hand or to the left, and that he may prolong his days in his kingdom, he and his children in the midst of Israel.</a:t>
            </a:r>
          </a:p>
          <a:p>
            <a:pPr algn="just" fontAlgn="base">
              <a:spcAft>
                <a:spcPts val="1800"/>
              </a:spcAft>
              <a:buClr>
                <a:schemeClr val="bg1"/>
              </a:buClr>
            </a:pPr>
            <a:r>
              <a:rPr lang="en-US" sz="2400" b="1" dirty="0">
                <a:solidFill>
                  <a:schemeClr val="bg1"/>
                </a:solidFill>
                <a:latin typeface="Calibri" panose="020F0502020204030204" pitchFamily="34" charset="0"/>
                <a:cs typeface="Calibri" panose="020F0502020204030204" pitchFamily="34" charset="0"/>
              </a:rPr>
              <a:t>							Deut. 17:18</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9850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tabLst>
                <a:tab pos="7831138" algn="l"/>
              </a:tabLst>
            </a:pPr>
            <a:r>
              <a:rPr lang="en-US" sz="3600" b="1" dirty="0">
                <a:solidFill>
                  <a:srgbClr val="FFFF00"/>
                </a:solidFill>
                <a:latin typeface="Calibri" panose="020F0502020204030204" pitchFamily="34" charset="0"/>
                <a:cs typeface="Calibri" panose="020F0502020204030204" pitchFamily="34" charset="0"/>
              </a:rPr>
              <a:t>God Caring For His People Throughout the Years</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64251"/>
            <a:ext cx="11593731" cy="4078039"/>
          </a:xfrm>
          <a:prstGeom prst="rect">
            <a:avLst/>
          </a:prstGeom>
          <a:noFill/>
        </p:spPr>
        <p:txBody>
          <a:bodyPr wrap="square" rtlCol="0">
            <a:spAutoFit/>
          </a:bodyPr>
          <a:lstStyle/>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God has always taken care of His children</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At the beginning there were the fathers </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In Israel, His flock, there were the priests and prophets</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gave them a king, and gave instructions to him—Deut. 17:18</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Locally, in Israel there elders who directed the cities/nation</a:t>
            </a:r>
          </a:p>
          <a:p>
            <a:pPr marL="342900" indent="-342900" algn="just" fontAlgn="base">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 ultimate plan involved one flock</a:t>
            </a:r>
            <a:endParaRPr lang="en-US" sz="2400" b="1" dirty="0">
              <a:solidFill>
                <a:schemeClr val="bg1"/>
              </a:solidFill>
              <a:latin typeface="Calibri" panose="020F0502020204030204" pitchFamily="34" charset="0"/>
              <a:cs typeface="Calibri" panose="020F0502020204030204" pitchFamily="34" charset="0"/>
            </a:endParaRPr>
          </a:p>
          <a:p>
            <a:pPr lvl="1" algn="just" fontAlgn="base">
              <a:spcAft>
                <a:spcPts val="600"/>
              </a:spcAft>
              <a:buClr>
                <a:schemeClr val="bg1"/>
              </a:buClr>
            </a:pPr>
            <a:r>
              <a:rPr lang="en-US" sz="2400" b="1" dirty="0">
                <a:solidFill>
                  <a:schemeClr val="bg1"/>
                </a:solidFill>
                <a:latin typeface="Calibri" panose="020F0502020204030204" pitchFamily="34" charset="0"/>
                <a:cs typeface="Calibri" panose="020F0502020204030204" pitchFamily="34" charset="0"/>
              </a:rPr>
              <a:t>     -  With Jesus as the Chief Shepherd</a:t>
            </a:r>
          </a:p>
          <a:p>
            <a:pPr lvl="1" algn="just" fontAlgn="base">
              <a:spcAft>
                <a:spcPts val="600"/>
              </a:spcAft>
              <a:buClr>
                <a:schemeClr val="bg1"/>
              </a:buClr>
            </a:pPr>
            <a:r>
              <a:rPr lang="en-US" sz="2400" b="1" dirty="0">
                <a:solidFill>
                  <a:schemeClr val="bg1"/>
                </a:solidFill>
                <a:latin typeface="Calibri" panose="020F0502020204030204" pitchFamily="34" charset="0"/>
                <a:cs typeface="Calibri" panose="020F0502020204030204" pitchFamily="34" charset="0"/>
              </a:rPr>
              <a:t>     -  Individual congregations cared for by caring, godly shepherds</a:t>
            </a:r>
          </a:p>
        </p:txBody>
      </p:sp>
    </p:spTree>
    <p:extLst>
      <p:ext uri="{BB962C8B-B14F-4D97-AF65-F5344CB8AC3E}">
        <p14:creationId xmlns:p14="http://schemas.microsoft.com/office/powerpoint/2010/main" val="1157408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64251"/>
            <a:ext cx="11593731" cy="3129062"/>
          </a:xfrm>
          <a:prstGeom prst="rect">
            <a:avLst/>
          </a:prstGeom>
          <a:noFill/>
        </p:spPr>
        <p:txBody>
          <a:bodyPr wrap="square" rtlCol="0">
            <a:spAutoFit/>
          </a:bodyPr>
          <a:lstStyle/>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ancient world understood the nature of shepherds, we do not</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Scriptures give us glimpses of what a true shepherd is</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Shepherds have a rod and a staff—Isa. 40:11</a:t>
            </a:r>
          </a:p>
          <a:p>
            <a:pPr marL="457200" indent="-457200">
              <a:spcAft>
                <a:spcPts val="4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a:p>
            <a:pPr algn="just"/>
            <a:r>
              <a:rPr lang="en-US" sz="2400" b="1" strike="noStrike" baseline="0" dirty="0">
                <a:solidFill>
                  <a:schemeClr val="bg1"/>
                </a:solidFill>
                <a:latin typeface="Calibri" panose="020F0502020204030204" pitchFamily="34" charset="0"/>
                <a:cs typeface="Calibri" panose="020F0502020204030204" pitchFamily="34" charset="0"/>
              </a:rPr>
              <a:t> 11  He will feed His flock like a shepherd; He will gather the lambs with His arm, And carry them in His bosom, And gently lead those who are with young.</a:t>
            </a:r>
          </a:p>
          <a:p>
            <a:pPr algn="just"/>
            <a:r>
              <a:rPr lang="en-US" sz="2400" b="1" dirty="0">
                <a:solidFill>
                  <a:schemeClr val="bg1"/>
                </a:solidFill>
                <a:latin typeface="Calibri" panose="020F0502020204030204" pitchFamily="34" charset="0"/>
                <a:cs typeface="Calibri" panose="020F0502020204030204" pitchFamily="34" charset="0"/>
              </a:rPr>
              <a:t>							Isa. 40:11</a:t>
            </a:r>
          </a:p>
        </p:txBody>
      </p:sp>
      <p:sp>
        <p:nvSpPr>
          <p:cNvPr id="4" name="TextBox 3">
            <a:extLst>
              <a:ext uri="{FF2B5EF4-FFF2-40B4-BE49-F238E27FC236}">
                <a16:creationId xmlns:a16="http://schemas.microsoft.com/office/drawing/2014/main" id="{B822BDAF-E418-4D20-9888-6D6270ECCCB3}"/>
              </a:ext>
            </a:extLst>
          </p:cNvPr>
          <p:cNvSpPr txBox="1"/>
          <p:nvPr/>
        </p:nvSpPr>
        <p:spPr>
          <a:xfrm>
            <a:off x="235033" y="-24607"/>
            <a:ext cx="11702409" cy="646331"/>
          </a:xfrm>
          <a:prstGeom prst="rect">
            <a:avLst/>
          </a:prstGeom>
          <a:noFill/>
        </p:spPr>
        <p:txBody>
          <a:bodyPr wrap="square" rtlCol="0">
            <a:spAutoFit/>
          </a:bodyPr>
          <a:lstStyle/>
          <a:p>
            <a:pPr algn="ctr">
              <a:tabLst>
                <a:tab pos="7831138" algn="l"/>
              </a:tabLst>
            </a:pPr>
            <a:r>
              <a:rPr lang="en-US" sz="3600" b="1" dirty="0">
                <a:solidFill>
                  <a:srgbClr val="FFFF00"/>
                </a:solidFill>
                <a:latin typeface="Calibri" panose="020F0502020204030204" pitchFamily="34" charset="0"/>
                <a:cs typeface="Calibri" panose="020F0502020204030204" pitchFamily="34" charset="0"/>
              </a:rPr>
              <a:t>Understanding the Nature of True Shepherds</a:t>
            </a:r>
          </a:p>
        </p:txBody>
      </p:sp>
    </p:spTree>
    <p:extLst>
      <p:ext uri="{BB962C8B-B14F-4D97-AF65-F5344CB8AC3E}">
        <p14:creationId xmlns:p14="http://schemas.microsoft.com/office/powerpoint/2010/main" val="74470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64251"/>
            <a:ext cx="11593731" cy="5498941"/>
          </a:xfrm>
          <a:prstGeom prst="rect">
            <a:avLst/>
          </a:prstGeom>
          <a:noFill/>
        </p:spPr>
        <p:txBody>
          <a:bodyPr wrap="square" rtlCol="0">
            <a:spAutoFit/>
          </a:bodyPr>
          <a:lstStyle/>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ancient world understood the nature of shepherds, we do not</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Scriptures give us glimpses of what a true shepherd is</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Shepherds have a rod and a staff—Isa. 40:11</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Historically, think about David</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Young David’s sheep when lion and bear came to attack</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His training as shepherd helped him oversee Israel—Psalm 78:70-72</a:t>
            </a:r>
          </a:p>
          <a:p>
            <a:pPr>
              <a:spcAft>
                <a:spcPts val="4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marR="0" algn="just" rtl="0"/>
            <a:r>
              <a:rPr lang="en-US" sz="2400" b="1" strike="noStrike" baseline="0" dirty="0">
                <a:solidFill>
                  <a:schemeClr val="bg1"/>
                </a:solidFill>
                <a:latin typeface="Calibri" panose="020F0502020204030204" pitchFamily="34" charset="0"/>
                <a:cs typeface="Calibri" panose="020F0502020204030204" pitchFamily="34" charset="0"/>
              </a:rPr>
              <a:t>  70  He also chose David His servant, And took him from the sheepfolds; </a:t>
            </a:r>
          </a:p>
          <a:p>
            <a:pPr marR="0" algn="just" rtl="0"/>
            <a:r>
              <a:rPr lang="en-US" sz="2400" b="1" strike="noStrike" baseline="0" dirty="0">
                <a:solidFill>
                  <a:schemeClr val="bg1"/>
                </a:solidFill>
                <a:latin typeface="Calibri" panose="020F0502020204030204" pitchFamily="34" charset="0"/>
                <a:cs typeface="Calibri" panose="020F0502020204030204" pitchFamily="34" charset="0"/>
              </a:rPr>
              <a:t>  71  From following the ewes that had young He brought him, To shepherd Jacob His people, And Israel His inheritance. </a:t>
            </a:r>
          </a:p>
          <a:p>
            <a:pPr marR="0" algn="just" rtl="0"/>
            <a:r>
              <a:rPr lang="en-US" sz="2400" b="1" strike="noStrike" baseline="0" dirty="0">
                <a:solidFill>
                  <a:schemeClr val="bg1"/>
                </a:solidFill>
                <a:latin typeface="Calibri" panose="020F0502020204030204" pitchFamily="34" charset="0"/>
                <a:cs typeface="Calibri" panose="020F0502020204030204" pitchFamily="34" charset="0"/>
              </a:rPr>
              <a:t>  72  So he shepherded them according to the integrity of his heart, And guided them by the skillfulness of his hands. </a:t>
            </a:r>
          </a:p>
          <a:p>
            <a:pPr marR="0" algn="just" rtl="0"/>
            <a:r>
              <a:rPr lang="en-US" sz="2400" b="1" dirty="0">
                <a:solidFill>
                  <a:schemeClr val="bg1"/>
                </a:solidFill>
                <a:latin typeface="Calibri" panose="020F0502020204030204" pitchFamily="34" charset="0"/>
                <a:cs typeface="Calibri" panose="020F0502020204030204" pitchFamily="34" charset="0"/>
              </a:rPr>
              <a:t>							Psa. 78:70-72</a:t>
            </a:r>
          </a:p>
        </p:txBody>
      </p:sp>
      <p:sp>
        <p:nvSpPr>
          <p:cNvPr id="4" name="TextBox 3">
            <a:extLst>
              <a:ext uri="{FF2B5EF4-FFF2-40B4-BE49-F238E27FC236}">
                <a16:creationId xmlns:a16="http://schemas.microsoft.com/office/drawing/2014/main" id="{B822BDAF-E418-4D20-9888-6D6270ECCCB3}"/>
              </a:ext>
            </a:extLst>
          </p:cNvPr>
          <p:cNvSpPr txBox="1"/>
          <p:nvPr/>
        </p:nvSpPr>
        <p:spPr>
          <a:xfrm>
            <a:off x="235033" y="-24607"/>
            <a:ext cx="11702409" cy="646331"/>
          </a:xfrm>
          <a:prstGeom prst="rect">
            <a:avLst/>
          </a:prstGeom>
          <a:noFill/>
        </p:spPr>
        <p:txBody>
          <a:bodyPr wrap="square" rtlCol="0">
            <a:spAutoFit/>
          </a:bodyPr>
          <a:lstStyle/>
          <a:p>
            <a:pPr algn="ctr">
              <a:tabLst>
                <a:tab pos="7831138" algn="l"/>
              </a:tabLst>
            </a:pPr>
            <a:r>
              <a:rPr lang="en-US" sz="3600" b="1" dirty="0">
                <a:solidFill>
                  <a:srgbClr val="FFFF00"/>
                </a:solidFill>
                <a:latin typeface="Calibri" panose="020F0502020204030204" pitchFamily="34" charset="0"/>
                <a:cs typeface="Calibri" panose="020F0502020204030204" pitchFamily="34" charset="0"/>
              </a:rPr>
              <a:t>Understanding the Nature of True Shepherds</a:t>
            </a:r>
          </a:p>
        </p:txBody>
      </p:sp>
    </p:spTree>
    <p:extLst>
      <p:ext uri="{BB962C8B-B14F-4D97-AF65-F5344CB8AC3E}">
        <p14:creationId xmlns:p14="http://schemas.microsoft.com/office/powerpoint/2010/main" val="2584569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64251"/>
            <a:ext cx="11593731" cy="5878532"/>
          </a:xfrm>
          <a:prstGeom prst="rect">
            <a:avLst/>
          </a:prstGeom>
          <a:noFill/>
        </p:spPr>
        <p:txBody>
          <a:bodyPr wrap="square" rtlCol="0">
            <a:spAutoFit/>
          </a:bodyPr>
          <a:lstStyle/>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ancient world understood the nature of shepherds, we do not</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Scriptures give us glimpses of what a true shepherd is</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Shepherds have a rod and a staff—Isa. 40:11</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Historically, think about David</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Young David’s sheep when lion and bear came to attack</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His training as shepherd helped him oversee Israel—Psalm 78:70-72</a:t>
            </a:r>
          </a:p>
          <a:p>
            <a:pPr marL="457200" indent="-457200">
              <a:spcAft>
                <a:spcPts val="4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The Good Shepherd of Psalm 23</a:t>
            </a:r>
          </a:p>
          <a:p>
            <a:pPr>
              <a:spcAft>
                <a:spcPts val="400"/>
              </a:spcAft>
              <a:buClr>
                <a:schemeClr val="bg1"/>
              </a:buClr>
            </a:pPr>
            <a:r>
              <a:rPr lang="en-US" sz="2800" b="1" dirty="0">
                <a:solidFill>
                  <a:schemeClr val="bg1"/>
                </a:solidFill>
                <a:latin typeface="Calibri" panose="020F0502020204030204" pitchFamily="34" charset="0"/>
                <a:cs typeface="Calibri" panose="020F0502020204030204" pitchFamily="34" charset="0"/>
              </a:rPr>
              <a:t>     -  </a:t>
            </a:r>
            <a:r>
              <a:rPr lang="en-US" sz="2400" b="1" dirty="0">
                <a:solidFill>
                  <a:schemeClr val="bg1"/>
                </a:solidFill>
                <a:latin typeface="Calibri" panose="020F0502020204030204" pitchFamily="34" charset="0"/>
                <a:cs typeface="Calibri" panose="020F0502020204030204" pitchFamily="34" charset="0"/>
              </a:rPr>
              <a:t>Sees the needs, supplies the need</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Green pastures and still water</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Restores souls, leading them</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Present in the “valley” with hurting sheep</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Providing feasts and oil in midst of enemy</a:t>
            </a:r>
          </a:p>
          <a:p>
            <a:pPr>
              <a:spcAft>
                <a:spcPts val="400"/>
              </a:spcAft>
              <a:buClr>
                <a:schemeClr val="bg1"/>
              </a:buClr>
            </a:pPr>
            <a:r>
              <a:rPr lang="en-US" sz="2400" b="1" dirty="0">
                <a:solidFill>
                  <a:schemeClr val="bg1"/>
                </a:solidFill>
                <a:latin typeface="Calibri" panose="020F0502020204030204" pitchFamily="34" charset="0"/>
                <a:cs typeface="Calibri" panose="020F0502020204030204" pitchFamily="34" charset="0"/>
              </a:rPr>
              <a:t>      -  Provides dwelling place in the house of Lord, with goodness and mercy</a:t>
            </a:r>
          </a:p>
        </p:txBody>
      </p:sp>
      <p:sp>
        <p:nvSpPr>
          <p:cNvPr id="4" name="TextBox 3">
            <a:extLst>
              <a:ext uri="{FF2B5EF4-FFF2-40B4-BE49-F238E27FC236}">
                <a16:creationId xmlns:a16="http://schemas.microsoft.com/office/drawing/2014/main" id="{B822BDAF-E418-4D20-9888-6D6270ECCCB3}"/>
              </a:ext>
            </a:extLst>
          </p:cNvPr>
          <p:cNvSpPr txBox="1"/>
          <p:nvPr/>
        </p:nvSpPr>
        <p:spPr>
          <a:xfrm>
            <a:off x="235033" y="-24607"/>
            <a:ext cx="11702409" cy="646331"/>
          </a:xfrm>
          <a:prstGeom prst="rect">
            <a:avLst/>
          </a:prstGeom>
          <a:noFill/>
        </p:spPr>
        <p:txBody>
          <a:bodyPr wrap="square" rtlCol="0">
            <a:spAutoFit/>
          </a:bodyPr>
          <a:lstStyle/>
          <a:p>
            <a:pPr algn="ctr">
              <a:tabLst>
                <a:tab pos="7831138" algn="l"/>
              </a:tabLst>
            </a:pPr>
            <a:r>
              <a:rPr lang="en-US" sz="3600" b="1" dirty="0">
                <a:solidFill>
                  <a:srgbClr val="FFFF00"/>
                </a:solidFill>
                <a:latin typeface="Calibri" panose="020F0502020204030204" pitchFamily="34" charset="0"/>
                <a:cs typeface="Calibri" panose="020F0502020204030204" pitchFamily="34" charset="0"/>
              </a:rPr>
              <a:t>Understanding the Nature of True Shepherds</a:t>
            </a:r>
          </a:p>
        </p:txBody>
      </p:sp>
    </p:spTree>
    <p:extLst>
      <p:ext uri="{BB962C8B-B14F-4D97-AF65-F5344CB8AC3E}">
        <p14:creationId xmlns:p14="http://schemas.microsoft.com/office/powerpoint/2010/main" val="2805443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Becoming His Sheep Today</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3046988"/>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elders who are among you I exhort, I who am a fellow elder 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Shepherd the flock of God which is among you, serving as overseers,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Shepherd the flock of God which is among you, serving as overseers,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859BA03-55F1-4AD7-ADC4-1DFB9FFC322C}"/>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245430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7" y="593435"/>
            <a:ext cx="11702409" cy="3785652"/>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Shepherd the flock of God which is among you,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534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3785652"/>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flock of God which is among you,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84329B2-9C65-4ECA-929B-68BD6ED59F06}"/>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218040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4" y="583387"/>
            <a:ext cx="11721934"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83387"/>
            <a:ext cx="11682884" cy="4154984"/>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flock of God which is among you,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R="0" algn="just" rtl="0"/>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42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83603"/>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4154984"/>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a:t>
            </a:r>
            <a:r>
              <a:rPr lang="en-US" sz="2400" b="1" u="none" strike="noStrike" baseline="0" dirty="0">
                <a:solidFill>
                  <a:schemeClr val="accent5">
                    <a:lumMod val="40000"/>
                    <a:lumOff val="60000"/>
                  </a:schemeClr>
                </a:solidFill>
                <a:latin typeface="Calibri" panose="020F0502020204030204" pitchFamily="34" charset="0"/>
                <a:cs typeface="Calibri" panose="020F0502020204030204" pitchFamily="34" charset="0"/>
              </a:rPr>
              <a:t>flock of God which is among you</a:t>
            </a:r>
            <a:r>
              <a:rPr lang="en-US" sz="2400" b="1" u="none" strike="noStrike" baseline="0" dirty="0">
                <a:solidFill>
                  <a:schemeClr val="bg1"/>
                </a:solidFill>
                <a:latin typeface="Calibri" panose="020F0502020204030204" pitchFamily="34" charset="0"/>
                <a:cs typeface="Calibri" panose="020F0502020204030204" pitchFamily="34" charset="0"/>
              </a:rPr>
              <a:t>,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nor as being lords 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L="342900" indent="-34290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Their authority is limited—</a:t>
            </a:r>
            <a:r>
              <a:rPr lang="en-US" sz="2400" b="1" dirty="0">
                <a:solidFill>
                  <a:schemeClr val="accent5">
                    <a:lumMod val="40000"/>
                    <a:lumOff val="60000"/>
                  </a:schemeClr>
                </a:solidFill>
                <a:latin typeface="Calibri" panose="020F0502020204030204" pitchFamily="34" charset="0"/>
                <a:cs typeface="Calibri" panose="020F0502020204030204" pitchFamily="34" charset="0"/>
              </a:rPr>
              <a:t>the flock among you</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5916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4524315"/>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a:t>
            </a:r>
            <a:r>
              <a:rPr lang="en-US" sz="2400" b="1" u="none" strike="noStrike" baseline="0" dirty="0">
                <a:solidFill>
                  <a:schemeClr val="accent5">
                    <a:lumMod val="40000"/>
                    <a:lumOff val="60000"/>
                  </a:schemeClr>
                </a:solidFill>
                <a:latin typeface="Calibri" panose="020F0502020204030204" pitchFamily="34" charset="0"/>
                <a:cs typeface="Calibri" panose="020F0502020204030204" pitchFamily="34" charset="0"/>
              </a:rPr>
              <a:t>flock of God which is among you</a:t>
            </a:r>
            <a:r>
              <a:rPr lang="en-US" sz="2400" b="1" u="none" strike="noStrike" baseline="0" dirty="0">
                <a:solidFill>
                  <a:schemeClr val="bg1"/>
                </a:solidFill>
                <a:latin typeface="Calibri" panose="020F0502020204030204" pitchFamily="34" charset="0"/>
                <a:cs typeface="Calibri" panose="020F0502020204030204" pitchFamily="34" charset="0"/>
              </a:rPr>
              <a:t>,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a:t>
            </a:r>
            <a:r>
              <a:rPr lang="en-US" sz="2400" b="1" u="none" strike="noStrike" baseline="0" dirty="0">
                <a:solidFill>
                  <a:schemeClr val="accent6">
                    <a:lumMod val="60000"/>
                    <a:lumOff val="40000"/>
                  </a:schemeClr>
                </a:solidFill>
                <a:latin typeface="Calibri" panose="020F0502020204030204" pitchFamily="34" charset="0"/>
                <a:cs typeface="Calibri" panose="020F0502020204030204" pitchFamily="34" charset="0"/>
              </a:rPr>
              <a:t>nor as being lords </a:t>
            </a:r>
            <a:r>
              <a:rPr lang="en-US" sz="2400" b="1" u="none" strike="noStrike" baseline="0" dirty="0">
                <a:solidFill>
                  <a:schemeClr val="bg1"/>
                </a:solidFill>
                <a:latin typeface="Calibri" panose="020F0502020204030204" pitchFamily="34" charset="0"/>
                <a:cs typeface="Calibri" panose="020F0502020204030204" pitchFamily="34" charset="0"/>
              </a:rPr>
              <a:t>over those entrusted to you, but being examples 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L="342900" indent="-34290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Their authority is limited—</a:t>
            </a:r>
            <a:r>
              <a:rPr lang="en-US" sz="2400" b="1" dirty="0">
                <a:solidFill>
                  <a:schemeClr val="accent5">
                    <a:lumMod val="40000"/>
                    <a:lumOff val="60000"/>
                  </a:schemeClr>
                </a:solidFill>
                <a:latin typeface="Calibri" panose="020F0502020204030204" pitchFamily="34" charset="0"/>
                <a:cs typeface="Calibri" panose="020F0502020204030204" pitchFamily="34" charset="0"/>
              </a:rPr>
              <a:t>the flock among you</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chemeClr val="accent6">
                    <a:lumMod val="60000"/>
                    <a:lumOff val="40000"/>
                  </a:schemeClr>
                </a:solidFill>
                <a:latin typeface="Calibri" panose="020F0502020204030204" pitchFamily="34" charset="0"/>
                <a:cs typeface="Calibri" panose="020F0502020204030204" pitchFamily="34" charset="0"/>
              </a:rPr>
              <a:t>not lords</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624BD1A-B5A6-4890-882C-48CAF7833199}"/>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1864771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The </a:t>
            </a:r>
            <a:r>
              <a:rPr lang="en-US" sz="2400" b="1" u="none" strike="noStrike" baseline="0" dirty="0">
                <a:solidFill>
                  <a:srgbClr val="FF0000"/>
                </a:solidFill>
                <a:latin typeface="Calibri" panose="020F0502020204030204" pitchFamily="34" charset="0"/>
                <a:cs typeface="Calibri" panose="020F0502020204030204" pitchFamily="34" charset="0"/>
              </a:rPr>
              <a:t>elders</a:t>
            </a:r>
            <a:r>
              <a:rPr lang="en-US" sz="2400" b="1" u="none" strike="noStrike" baseline="0" dirty="0">
                <a:solidFill>
                  <a:schemeClr val="bg1"/>
                </a:solidFill>
                <a:latin typeface="Calibri" panose="020F0502020204030204" pitchFamily="34" charset="0"/>
                <a:cs typeface="Calibri" panose="020F0502020204030204" pitchFamily="34" charset="0"/>
              </a:rPr>
              <a:t> who are among you I exhort, I who am a </a:t>
            </a:r>
            <a:r>
              <a:rPr lang="en-US" sz="2400" b="1" u="none" strike="noStrike" baseline="0" dirty="0">
                <a:solidFill>
                  <a:srgbClr val="FF0000"/>
                </a:solidFill>
                <a:latin typeface="Calibri" panose="020F0502020204030204" pitchFamily="34" charset="0"/>
                <a:cs typeface="Calibri" panose="020F0502020204030204" pitchFamily="34" charset="0"/>
              </a:rPr>
              <a:t>fellow elder </a:t>
            </a:r>
            <a:r>
              <a:rPr lang="en-US" sz="2400" b="1" u="none" strike="noStrike" baseline="0" dirty="0">
                <a:solidFill>
                  <a:schemeClr val="bg1"/>
                </a:solidFill>
                <a:latin typeface="Calibri" panose="020F0502020204030204" pitchFamily="34" charset="0"/>
                <a:cs typeface="Calibri" panose="020F0502020204030204" pitchFamily="34" charset="0"/>
              </a:rPr>
              <a:t>and a witness of the sufferings of Christ, and also a partaker of the glory that will be revealed: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a:t>
            </a:r>
            <a:r>
              <a:rPr lang="en-US" sz="2400" b="1" u="none" strike="noStrike" baseline="0" dirty="0">
                <a:solidFill>
                  <a:schemeClr val="accent4">
                    <a:lumMod val="60000"/>
                    <a:lumOff val="40000"/>
                  </a:schemeClr>
                </a:solidFill>
                <a:latin typeface="Calibri" panose="020F0502020204030204" pitchFamily="34" charset="0"/>
                <a:cs typeface="Calibri" panose="020F0502020204030204" pitchFamily="34" charset="0"/>
              </a:rPr>
              <a:t>Shepherd </a:t>
            </a:r>
            <a:r>
              <a:rPr lang="en-US" sz="2400" b="1" u="none" strike="noStrike" baseline="0" dirty="0">
                <a:solidFill>
                  <a:schemeClr val="bg1"/>
                </a:solidFill>
                <a:latin typeface="Calibri" panose="020F0502020204030204" pitchFamily="34" charset="0"/>
                <a:cs typeface="Calibri" panose="020F0502020204030204" pitchFamily="34" charset="0"/>
              </a:rPr>
              <a:t>the </a:t>
            </a:r>
            <a:r>
              <a:rPr lang="en-US" sz="2400" b="1" u="none" strike="noStrike" baseline="0" dirty="0">
                <a:solidFill>
                  <a:schemeClr val="accent5">
                    <a:lumMod val="40000"/>
                    <a:lumOff val="60000"/>
                  </a:schemeClr>
                </a:solidFill>
                <a:latin typeface="Calibri" panose="020F0502020204030204" pitchFamily="34" charset="0"/>
                <a:cs typeface="Calibri" panose="020F0502020204030204" pitchFamily="34" charset="0"/>
              </a:rPr>
              <a:t>flock of God which is among you</a:t>
            </a:r>
            <a:r>
              <a:rPr lang="en-US" sz="2400" b="1" u="none" strike="noStrike" baseline="0" dirty="0">
                <a:solidFill>
                  <a:schemeClr val="bg1"/>
                </a:solidFill>
                <a:latin typeface="Calibri" panose="020F0502020204030204" pitchFamily="34" charset="0"/>
                <a:cs typeface="Calibri" panose="020F0502020204030204" pitchFamily="34" charset="0"/>
              </a:rPr>
              <a:t>, serving as </a:t>
            </a:r>
            <a:r>
              <a:rPr lang="en-US" sz="2400" b="1" u="none" strike="noStrike" baseline="0" dirty="0">
                <a:solidFill>
                  <a:srgbClr val="FFFF00"/>
                </a:solidFill>
                <a:latin typeface="Calibri" panose="020F0502020204030204" pitchFamily="34" charset="0"/>
                <a:cs typeface="Calibri" panose="020F0502020204030204" pitchFamily="34" charset="0"/>
              </a:rPr>
              <a:t>overseers</a:t>
            </a:r>
            <a:r>
              <a:rPr lang="en-US" sz="2400" b="1" u="none" strike="noStrike" baseline="0" dirty="0">
                <a:solidFill>
                  <a:schemeClr val="bg1"/>
                </a:solidFill>
                <a:latin typeface="Calibri" panose="020F0502020204030204" pitchFamily="34" charset="0"/>
                <a:cs typeface="Calibri" panose="020F0502020204030204" pitchFamily="34" charset="0"/>
              </a:rPr>
              <a:t>, not by compulsion but willingly, not for dishonest gain but eagerly;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a:t>
            </a:r>
            <a:r>
              <a:rPr lang="en-US" sz="2400" b="1" u="none" strike="noStrike" baseline="0" dirty="0">
                <a:solidFill>
                  <a:schemeClr val="accent6">
                    <a:lumMod val="60000"/>
                    <a:lumOff val="40000"/>
                  </a:schemeClr>
                </a:solidFill>
                <a:latin typeface="Calibri" panose="020F0502020204030204" pitchFamily="34" charset="0"/>
                <a:cs typeface="Calibri" panose="020F0502020204030204" pitchFamily="34" charset="0"/>
              </a:rPr>
              <a:t>nor as being lords </a:t>
            </a:r>
            <a:r>
              <a:rPr lang="en-US" sz="2400" b="1" u="none" strike="noStrike" baseline="0" dirty="0">
                <a:solidFill>
                  <a:schemeClr val="bg1"/>
                </a:solidFill>
                <a:latin typeface="Calibri" panose="020F0502020204030204" pitchFamily="34" charset="0"/>
                <a:cs typeface="Calibri" panose="020F0502020204030204" pitchFamily="34" charset="0"/>
              </a:rPr>
              <a:t>over those </a:t>
            </a:r>
            <a:r>
              <a:rPr lang="en-US" sz="2400" b="1" u="none" strike="noStrike" baseline="0" dirty="0">
                <a:solidFill>
                  <a:srgbClr val="FFFF00"/>
                </a:solidFill>
                <a:latin typeface="Calibri" panose="020F0502020204030204" pitchFamily="34" charset="0"/>
                <a:cs typeface="Calibri" panose="020F0502020204030204" pitchFamily="34" charset="0"/>
              </a:rPr>
              <a:t>entrusted</a:t>
            </a:r>
            <a:r>
              <a:rPr lang="en-US" sz="2400" b="1" u="none" strike="noStrike" baseline="0" dirty="0">
                <a:solidFill>
                  <a:schemeClr val="bg1"/>
                </a:solidFill>
                <a:latin typeface="Calibri" panose="020F0502020204030204" pitchFamily="34" charset="0"/>
                <a:cs typeface="Calibri" panose="020F0502020204030204" pitchFamily="34" charset="0"/>
              </a:rPr>
              <a:t> to you, but being </a:t>
            </a:r>
            <a:r>
              <a:rPr lang="en-US" sz="2400" b="1" u="none" strike="noStrike" baseline="0" dirty="0">
                <a:solidFill>
                  <a:srgbClr val="FFFF00"/>
                </a:solidFill>
                <a:latin typeface="Calibri" panose="020F0502020204030204" pitchFamily="34" charset="0"/>
                <a:cs typeface="Calibri" panose="020F0502020204030204" pitchFamily="34" charset="0"/>
              </a:rPr>
              <a:t>examples </a:t>
            </a:r>
            <a:r>
              <a:rPr lang="en-US" sz="2400" b="1" u="none" strike="noStrike" baseline="0" dirty="0">
                <a:solidFill>
                  <a:schemeClr val="bg1"/>
                </a:solidFill>
                <a:latin typeface="Calibri" panose="020F0502020204030204" pitchFamily="34" charset="0"/>
                <a:cs typeface="Calibri" panose="020F0502020204030204" pitchFamily="34" charset="0"/>
              </a:rPr>
              <a:t>to the flock;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and when the Chief Shepherd appears, you will receive the crown of glory that does not fade away.</a:t>
            </a:r>
          </a:p>
          <a:p>
            <a:pPr marR="0" algn="just" rtl="0"/>
            <a:r>
              <a:rPr lang="en-US" sz="2400" b="1" dirty="0">
                <a:solidFill>
                  <a:schemeClr val="bg1"/>
                </a:solidFill>
                <a:latin typeface="Calibri" panose="020F0502020204030204" pitchFamily="34" charset="0"/>
                <a:cs typeface="Calibri" panose="020F0502020204030204" pitchFamily="34" charset="0"/>
              </a:rPr>
              <a:t>							1 Peter 5:1-4</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Peter was an apostle and also a </a:t>
            </a:r>
            <a:r>
              <a:rPr lang="en-US" sz="2400" b="1" dirty="0">
                <a:solidFill>
                  <a:srgbClr val="FF0000"/>
                </a:solidFill>
                <a:latin typeface="Calibri" panose="020F0502020204030204" pitchFamily="34" charset="0"/>
                <a:cs typeface="Calibri" panose="020F0502020204030204" pitchFamily="34" charset="0"/>
              </a:rPr>
              <a:t>fellow-elder</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Three words (six in English) used to describe </a:t>
            </a:r>
            <a:r>
              <a:rPr lang="en-US" sz="2400" b="1" dirty="0">
                <a:solidFill>
                  <a:srgbClr val="FF0000"/>
                </a:solidFill>
                <a:latin typeface="Calibri" panose="020F0502020204030204" pitchFamily="34" charset="0"/>
                <a:cs typeface="Calibri" panose="020F0502020204030204" pitchFamily="34" charset="0"/>
              </a:rPr>
              <a:t>elders</a:t>
            </a: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overseers</a:t>
            </a:r>
            <a:r>
              <a:rPr lang="en-US" sz="2400" b="1" dirty="0">
                <a:solidFill>
                  <a:schemeClr val="bg1"/>
                </a:solidFill>
                <a:latin typeface="Calibri" panose="020F0502020204030204" pitchFamily="34" charset="0"/>
                <a:cs typeface="Calibri" panose="020F0502020204030204" pitchFamily="34" charset="0"/>
              </a:rPr>
              <a:t> and </a:t>
            </a:r>
            <a:r>
              <a:rPr lang="en-US" sz="2400" b="1" dirty="0">
                <a:solidFill>
                  <a:schemeClr val="accent4">
                    <a:lumMod val="60000"/>
                    <a:lumOff val="40000"/>
                  </a:schemeClr>
                </a:solidFill>
                <a:latin typeface="Calibri" panose="020F0502020204030204" pitchFamily="34" charset="0"/>
                <a:cs typeface="Calibri" panose="020F0502020204030204" pitchFamily="34" charset="0"/>
              </a:rPr>
              <a:t>shepherds</a:t>
            </a:r>
            <a:r>
              <a:rPr lang="en-US" sz="2400" b="1" dirty="0">
                <a:solidFill>
                  <a:schemeClr val="bg1"/>
                </a:solidFill>
                <a:latin typeface="Calibri" panose="020F0502020204030204" pitchFamily="34" charset="0"/>
                <a:cs typeface="Calibri" panose="020F0502020204030204" pitchFamily="34" charset="0"/>
              </a:rPr>
              <a:t>—BEPOPS</a:t>
            </a:r>
          </a:p>
          <a:p>
            <a:pPr marL="342900" indent="-34290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Their authority is limited—</a:t>
            </a:r>
            <a:r>
              <a:rPr lang="en-US" sz="2400" b="1" dirty="0">
                <a:solidFill>
                  <a:schemeClr val="accent5">
                    <a:lumMod val="40000"/>
                    <a:lumOff val="60000"/>
                  </a:schemeClr>
                </a:solidFill>
                <a:latin typeface="Calibri" panose="020F0502020204030204" pitchFamily="34" charset="0"/>
                <a:cs typeface="Calibri" panose="020F0502020204030204" pitchFamily="34" charset="0"/>
              </a:rPr>
              <a:t>the flock among you</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chemeClr val="accent6">
                    <a:lumMod val="60000"/>
                    <a:lumOff val="40000"/>
                  </a:schemeClr>
                </a:solidFill>
                <a:latin typeface="Calibri" panose="020F0502020204030204" pitchFamily="34" charset="0"/>
                <a:cs typeface="Calibri" panose="020F0502020204030204" pitchFamily="34" charset="0"/>
              </a:rPr>
              <a:t>not lords</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are </a:t>
            </a:r>
            <a:r>
              <a:rPr lang="en-US" sz="2400" b="1" dirty="0">
                <a:solidFill>
                  <a:srgbClr val="FFFF00"/>
                </a:solidFill>
                <a:latin typeface="Calibri" panose="020F0502020204030204" pitchFamily="34" charset="0"/>
                <a:cs typeface="Calibri" panose="020F0502020204030204" pitchFamily="34" charset="0"/>
              </a:rPr>
              <a:t>entrusted</a:t>
            </a:r>
            <a:r>
              <a:rPr lang="en-US" sz="2400" b="1" dirty="0">
                <a:solidFill>
                  <a:schemeClr val="bg1"/>
                </a:solidFill>
                <a:latin typeface="Calibri" panose="020F0502020204030204" pitchFamily="34" charset="0"/>
                <a:cs typeface="Calibri" panose="020F0502020204030204" pitchFamily="34" charset="0"/>
              </a:rPr>
              <a:t> with His sheep and </a:t>
            </a:r>
            <a:r>
              <a:rPr lang="en-US" sz="2400" b="1" dirty="0">
                <a:solidFill>
                  <a:srgbClr val="FFFF00"/>
                </a:solidFill>
                <a:latin typeface="Calibri" panose="020F0502020204030204" pitchFamily="34" charset="0"/>
                <a:cs typeface="Calibri" panose="020F0502020204030204" pitchFamily="34" charset="0"/>
              </a:rPr>
              <a:t>examples</a:t>
            </a:r>
            <a:r>
              <a:rPr lang="en-US" sz="2400" b="1" dirty="0">
                <a:solidFill>
                  <a:schemeClr val="bg1"/>
                </a:solidFill>
                <a:latin typeface="Calibri" panose="020F0502020204030204" pitchFamily="34" charset="0"/>
                <a:cs typeface="Calibri" panose="020F0502020204030204" pitchFamily="34" charset="0"/>
              </a:rPr>
              <a:t> to the flock</a:t>
            </a:r>
          </a:p>
        </p:txBody>
      </p:sp>
      <p:sp>
        <p:nvSpPr>
          <p:cNvPr id="4" name="TextBox 3">
            <a:extLst>
              <a:ext uri="{FF2B5EF4-FFF2-40B4-BE49-F238E27FC236}">
                <a16:creationId xmlns:a16="http://schemas.microsoft.com/office/drawing/2014/main" id="{7624BD1A-B5A6-4890-882C-48CAF7833199}"/>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Text—1 Pet. 5:1-4</a:t>
            </a:r>
          </a:p>
        </p:txBody>
      </p:sp>
    </p:spTree>
    <p:extLst>
      <p:ext uri="{BB962C8B-B14F-4D97-AF65-F5344CB8AC3E}">
        <p14:creationId xmlns:p14="http://schemas.microsoft.com/office/powerpoint/2010/main" val="69589663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12325</TotalTime>
  <Words>2437</Words>
  <Application>Microsoft Office PowerPoint</Application>
  <PresentationFormat>Widescreen</PresentationFormat>
  <Paragraphs>169</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Cambria</vt:lpstr>
      <vt:lpstr>Office Theme</vt:lpstr>
      <vt:lpstr>The Chief Shepherd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Becoming His Sheep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760</cp:revision>
  <cp:lastPrinted>2020-08-16T12:29:56Z</cp:lastPrinted>
  <dcterms:modified xsi:type="dcterms:W3CDTF">2020-08-16T22:51:58Z</dcterms:modified>
</cp:coreProperties>
</file>