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F11674A-E245-4018-BF58-BD4D01A4D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6DA9230F-7665-4CCB-B6CB-E774834D3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Humbly (12:3</a:t>
            </a:r>
            <a:r>
              <a:rPr lang="en-US" sz="4000" dirty="0"/>
              <a:t>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4F3D31-294F-471F-BE46-413D5790BBC3}"/>
              </a:ext>
            </a:extLst>
          </p:cNvPr>
          <p:cNvSpPr/>
          <p:nvPr/>
        </p:nvSpPr>
        <p:spPr>
          <a:xfrm>
            <a:off x="263761" y="329142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DC857E-D9EF-48FF-B45E-8B31175D7014}"/>
              </a:ext>
            </a:extLst>
          </p:cNvPr>
          <p:cNvSpPr txBox="1">
            <a:spLocks/>
          </p:cNvSpPr>
          <p:nvPr/>
        </p:nvSpPr>
        <p:spPr>
          <a:xfrm>
            <a:off x="263761" y="3291427"/>
            <a:ext cx="11661058" cy="72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Thinking Soberly (12:3</a:t>
            </a:r>
            <a:r>
              <a:rPr lang="en-US" sz="40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2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Responsibly (12:3-8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Think responsibly as a member of the Lord’s body (12:4-5)</a:t>
            </a:r>
          </a:p>
          <a:p>
            <a:pPr lvl="1"/>
            <a:r>
              <a:rPr lang="en-US" dirty="0"/>
              <a:t>The church is the singular (“one”) body of Jesus Christ (Eph. 1:22-23; 4:4)</a:t>
            </a:r>
          </a:p>
          <a:p>
            <a:pPr lvl="1"/>
            <a:r>
              <a:rPr lang="en-US" dirty="0"/>
              <a:t>To be a member of His “one body,” one must be in Christ (and vice versa)</a:t>
            </a:r>
          </a:p>
          <a:p>
            <a:pPr lvl="1"/>
            <a:r>
              <a:rPr lang="en-US" dirty="0"/>
              <a:t>The church, as a body, is made up of many members</a:t>
            </a:r>
          </a:p>
          <a:p>
            <a:pPr lvl="1"/>
            <a:r>
              <a:rPr lang="en-US" dirty="0"/>
              <a:t>Each Christian must see himself as one of the many members of the body</a:t>
            </a:r>
          </a:p>
          <a:p>
            <a:pPr lvl="1"/>
            <a:r>
              <a:rPr lang="en-US" dirty="0"/>
              <a:t>Each Christian must recognize the importance of each member</a:t>
            </a:r>
          </a:p>
          <a:p>
            <a:pPr lvl="1"/>
            <a:r>
              <a:rPr lang="en-US" dirty="0"/>
              <a:t>Each Christian must seek to find their “function” in the body/church</a:t>
            </a:r>
          </a:p>
          <a:p>
            <a:pPr lvl="1"/>
            <a:r>
              <a:rPr lang="en-US" dirty="0"/>
              <a:t>Each Christian must strive to operate within the body as one unit</a:t>
            </a:r>
          </a:p>
          <a:p>
            <a:pPr lvl="1"/>
            <a:r>
              <a:rPr lang="en-US" dirty="0"/>
              <a:t>Each member of the body belongs to all the other members of the body</a:t>
            </a:r>
          </a:p>
        </p:txBody>
      </p:sp>
    </p:spTree>
    <p:extLst>
      <p:ext uri="{BB962C8B-B14F-4D97-AF65-F5344CB8AC3E}">
        <p14:creationId xmlns:p14="http://schemas.microsoft.com/office/powerpoint/2010/main" val="1867486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Responsibly (12:3-8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responsibly regarding God’s blessings and gifts (12:3b, 6-8)</a:t>
            </a:r>
          </a:p>
          <a:p>
            <a:pPr lvl="1"/>
            <a:r>
              <a:rPr lang="en-US" dirty="0"/>
              <a:t>Whatever we have, we owe to God (whether miraculous then or non-miraculous now)</a:t>
            </a:r>
          </a:p>
          <a:p>
            <a:pPr lvl="1"/>
            <a:r>
              <a:rPr lang="en-US" dirty="0"/>
              <a:t>Whatever we have, we must use for God and for His purposes</a:t>
            </a:r>
          </a:p>
          <a:p>
            <a:pPr lvl="1"/>
            <a:r>
              <a:rPr lang="en-US" dirty="0"/>
              <a:t>There are varying “gifts” discussed in this passage: some miraculous, some not</a:t>
            </a:r>
          </a:p>
          <a:p>
            <a:pPr lvl="2"/>
            <a:r>
              <a:rPr lang="en-US" dirty="0"/>
              <a:t>“A measure of faith” (12:3)</a:t>
            </a:r>
          </a:p>
          <a:p>
            <a:pPr lvl="2"/>
            <a:r>
              <a:rPr lang="en-US" dirty="0"/>
              <a:t>Prophecy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prophesy in proportion to our faith</a:t>
            </a:r>
          </a:p>
          <a:p>
            <a:pPr lvl="2"/>
            <a:r>
              <a:rPr lang="en-US" dirty="0"/>
              <a:t>Ministry/Service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 our ministering/serving</a:t>
            </a:r>
          </a:p>
          <a:p>
            <a:pPr lvl="2"/>
            <a:r>
              <a:rPr lang="en-US" dirty="0"/>
              <a:t>Teaches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 his teaching</a:t>
            </a:r>
          </a:p>
          <a:p>
            <a:pPr lvl="2"/>
            <a:r>
              <a:rPr lang="en-US" dirty="0"/>
              <a:t>Exhorts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 his exhortation</a:t>
            </a:r>
          </a:p>
          <a:p>
            <a:pPr lvl="2"/>
            <a:r>
              <a:rPr lang="en-US" dirty="0"/>
              <a:t>Gives/Contributes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with liberality/generosity</a:t>
            </a:r>
          </a:p>
          <a:p>
            <a:pPr lvl="2"/>
            <a:r>
              <a:rPr lang="en-US" dirty="0"/>
              <a:t>Leads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with diligence</a:t>
            </a:r>
          </a:p>
          <a:p>
            <a:pPr lvl="2"/>
            <a:r>
              <a:rPr lang="en-US" dirty="0"/>
              <a:t>Shows mercy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with cheerfulness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F6563-D36B-47A4-AA98-14F5F5EAF7FD}"/>
              </a:ext>
            </a:extLst>
          </p:cNvPr>
          <p:cNvSpPr txBox="1"/>
          <p:nvPr/>
        </p:nvSpPr>
        <p:spPr>
          <a:xfrm>
            <a:off x="7563184" y="4966869"/>
            <a:ext cx="440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All gifts are “different”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All are “gracious gifts” of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All are for the building up of the body of Christ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0D99201-8B4B-43D7-BE1A-087DA1AF7BF1}"/>
              </a:ext>
            </a:extLst>
          </p:cNvPr>
          <p:cNvSpPr/>
          <p:nvPr/>
        </p:nvSpPr>
        <p:spPr>
          <a:xfrm>
            <a:off x="6521570" y="4364966"/>
            <a:ext cx="698739" cy="2372264"/>
          </a:xfrm>
          <a:prstGeom prst="rightBrace">
            <a:avLst>
              <a:gd name="adj1" fmla="val 60185"/>
              <a:gd name="adj2" fmla="val 50000"/>
            </a:avLst>
          </a:prstGeom>
          <a:ln w="47625">
            <a:solidFill>
              <a:schemeClr val="tx1"/>
            </a:solidFill>
          </a:ln>
          <a:effectLst>
            <a:outerShdw blurRad="50800" dist="25400" dir="27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4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283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Thinking Humbly (12:3)</vt:lpstr>
      <vt:lpstr>Thinking Responsibly (12:3-8)</vt:lpstr>
      <vt:lpstr>Thinking Responsibly (12:3-8)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34</cp:revision>
  <dcterms:created xsi:type="dcterms:W3CDTF">2020-07-10T23:12:33Z</dcterms:created>
  <dcterms:modified xsi:type="dcterms:W3CDTF">2020-07-29T22:18:20Z</dcterms:modified>
</cp:coreProperties>
</file>