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985F-C329-418C-B055-11993B8DB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4958B-18AE-415A-A65C-49CB2130B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6148A-EF70-40C9-B11A-33252BB3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53C3-0A03-406A-8CC3-8B7688C1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A3503-5CDE-4828-A20C-83FDA2B3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F11674A-E245-4018-BF58-BD4D01A4D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B532-5627-4A91-822C-EE7B7B9A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A5627-728F-4445-9F9F-694447852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A941E-D407-4D2F-B7B6-3FB6C2F8E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D7822-3085-470D-A763-0482A573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7ADC3-A132-401E-93C3-34EC5A89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6C280-78EE-4777-BFBD-E522117C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0D60-AC00-4E60-B4B3-B2934C82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C96FA-83CD-4D45-8A2D-C4B129707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3F109-7C01-4801-BB6C-F9E3AFB11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ACE7B-0E77-47FB-BEB4-AF8FAC72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A06C8-CDE0-4F48-93E6-748867A6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2B1F1-63F4-4F28-9EEB-4C436DC8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D991-0D45-45EE-9737-69B92AF7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61441-C1EA-44A1-8DA9-A8B4E684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968DA-36AE-41F8-92DD-6AA5CECD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F182-8F8E-472C-B580-5993627E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4347-28B6-4C5D-8A09-BF6022FB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C3A4A-588D-475B-9155-0F58DF9FF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3F4FE-E2B3-4A93-B4C0-A5AD786C4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403E3-B150-4EBB-AE10-4E7DDC6E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E9D81-2DC5-47AE-916B-CCC142C5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B2F48-AA38-45FA-8C46-7A244090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98C6BE-8736-40D0-A829-67C36B14A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6DA9230F-7665-4CCB-B6CB-E774834D3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2019147"/>
            <a:ext cx="11687087" cy="724051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2019147"/>
            <a:ext cx="11661058" cy="724051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687087" cy="4037887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 marL="914400" indent="-228600"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86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005740E-33D9-456E-9BB5-BEC1910DE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A9BA62A-BB42-45A2-B548-97E5AC4C2E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1250028"/>
            <a:ext cx="11687087" cy="1099882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250028"/>
            <a:ext cx="11661058" cy="1099882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428568"/>
            <a:ext cx="11687087" cy="4429432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57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3D37-005F-4D2D-AD97-F9EA42D2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52D2D-08D2-46CF-82BF-2E837AC93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A0AC-2E63-435D-BD58-6138C731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29F3C-0FCA-4A20-BA25-47F8E9A1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7FCC-437F-47D5-9EAC-71416CF8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4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358F-3D79-465E-B2D2-DE7EDD26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64FC-A087-4A60-A724-50968A2B9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BBFB-5446-424F-BBD9-481C7CDC4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29AF0-C651-4E8B-86FA-66BF495E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0838C-4D0C-4189-BDAA-041E8C4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CCBC2-7818-44F8-ADB7-4C50767D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5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02C0-DAEC-4064-9B39-B4DD069F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EB241-836E-4DBF-9334-5B6288DC7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E8835-0ADD-4F47-AD6A-2D1A71813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DCDA7-B3DC-4FA4-897A-4E0A7CBF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D924B-C7E0-4205-AB8E-CFC7813AC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28796-F8D8-4AC1-B0D9-B7253136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813B5-5829-48D0-93A8-6B70E891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D9D8A-01D2-46DF-84C4-7FB69938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1039-054F-4228-A2AE-556561D2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C04C5-E827-4B86-A0A2-6C47BD44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E0F5E-DD51-48E3-8CC2-A6C8627D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E7584-B7D8-47DA-8209-4EAF0B2E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A7F3E-C341-4DA5-986A-F4F0422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23EDF-B908-419E-8FB0-EA16BDD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D6456-B5A9-4593-B53C-42DE8103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A474B-0041-45AA-8A9B-5BB3D18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2730-C467-423A-9FAD-17CEACE3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2BE69-70A3-45ED-AD62-58539B526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947F-D7C3-4B60-BB9D-A6D1D3E11AF5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8ABA-2588-4B03-A200-6D4A288F1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FC5DC-202F-4A7F-A2C8-5B6A70826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9134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7EF4E95-0954-4F16-B7C0-8F6CEC038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19748" r="16934" b="60629"/>
          <a:stretch/>
        </p:blipFill>
        <p:spPr>
          <a:xfrm>
            <a:off x="534838" y="1354347"/>
            <a:ext cx="9592573" cy="1345722"/>
          </a:xfrm>
          <a:prstGeom prst="rect">
            <a:avLst/>
          </a:prstGeom>
        </p:spPr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DAAD39C-57E7-4C2B-A230-A728E036BF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39371" r="18703" b="41006"/>
          <a:stretch/>
        </p:blipFill>
        <p:spPr>
          <a:xfrm>
            <a:off x="534838" y="2700069"/>
            <a:ext cx="9376913" cy="134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333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Thinking Humbly (12:3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 fontScale="92500"/>
          </a:bodyPr>
          <a:lstStyle/>
          <a:p>
            <a:r>
              <a:rPr lang="en-US" dirty="0"/>
              <a:t>Thinking humbly about self is based upon God’s “grace”</a:t>
            </a:r>
          </a:p>
          <a:p>
            <a:r>
              <a:rPr lang="en-US" dirty="0"/>
              <a:t>Thinking humbly about self is needed of “everyone” (Mt. 18:3-4; 23:12; Jas. 4:7-10)</a:t>
            </a:r>
          </a:p>
          <a:p>
            <a:r>
              <a:rPr lang="en-US" dirty="0"/>
              <a:t>Thinking humbly about self involves balanced thinking</a:t>
            </a:r>
          </a:p>
          <a:p>
            <a:pPr lvl="1"/>
            <a:r>
              <a:rPr lang="en-US" dirty="0"/>
              <a:t>The Greek for “think” (“</a:t>
            </a:r>
            <a:r>
              <a:rPr lang="en-US" dirty="0" err="1"/>
              <a:t>phroneo</a:t>
            </a:r>
            <a:r>
              <a:rPr lang="en-US" dirty="0"/>
              <a:t>”) is found 4 times in different forms</a:t>
            </a:r>
          </a:p>
          <a:p>
            <a:pPr lvl="1"/>
            <a:r>
              <a:rPr lang="en-US" dirty="0"/>
              <a:t>A Christian is “not to think of himself more highly than he ought to think” (present tense verb)</a:t>
            </a:r>
          </a:p>
          <a:p>
            <a:pPr lvl="1"/>
            <a:r>
              <a:rPr lang="en-US" dirty="0"/>
              <a:t>Greek: “</a:t>
            </a:r>
            <a:r>
              <a:rPr lang="en-US" dirty="0" err="1"/>
              <a:t>huperphroneo</a:t>
            </a:r>
            <a:r>
              <a:rPr lang="en-US" dirty="0"/>
              <a:t>” – lit. “to think highly” = “to think too highly of oneself, to be haughty”</a:t>
            </a:r>
          </a:p>
          <a:p>
            <a:pPr lvl="1"/>
            <a:r>
              <a:rPr lang="en-US" dirty="0"/>
              <a:t>To think about or be concerned about self is not wrong (Matt. 22:39; Phil 2:4; Eph. 5:28-29)</a:t>
            </a:r>
          </a:p>
          <a:p>
            <a:pPr lvl="1"/>
            <a:r>
              <a:rPr lang="en-US" dirty="0"/>
              <a:t>Humbly realize that who you are – you owe to God!</a:t>
            </a:r>
          </a:p>
        </p:txBody>
      </p:sp>
    </p:spTree>
    <p:extLst>
      <p:ext uri="{BB962C8B-B14F-4D97-AF65-F5344CB8AC3E}">
        <p14:creationId xmlns:p14="http://schemas.microsoft.com/office/powerpoint/2010/main" val="4026252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Thinking Soberly (12:3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r>
              <a:rPr lang="en-US" dirty="0"/>
              <a:t>The Greek word “</a:t>
            </a:r>
            <a:r>
              <a:rPr lang="en-US" dirty="0" err="1"/>
              <a:t>sophroneo</a:t>
            </a:r>
            <a:r>
              <a:rPr lang="en-US" dirty="0"/>
              <a:t>” literally means “unto sober thinking”</a:t>
            </a:r>
          </a:p>
          <a:p>
            <a:pPr lvl="1"/>
            <a:r>
              <a:rPr lang="en-US" dirty="0"/>
              <a:t>It is sometimes translated “be in the right mind” and other times “be sober”</a:t>
            </a:r>
          </a:p>
          <a:p>
            <a:r>
              <a:rPr lang="en-US" dirty="0"/>
              <a:t>The emphasis is “to be of sound mind, to be reasonable, sensible, to keep the proper measure, not going beyond the set boundaries”</a:t>
            </a:r>
          </a:p>
          <a:p>
            <a:r>
              <a:rPr lang="en-US" dirty="0"/>
              <a:t>Present tense verb emphasizes continual behavior</a:t>
            </a:r>
          </a:p>
          <a:p>
            <a:r>
              <a:rPr lang="en-US" dirty="0"/>
              <a:t>A Christian needs to possess sober judgment &amp; a mind that is self-controlled</a:t>
            </a:r>
          </a:p>
        </p:txBody>
      </p:sp>
    </p:spTree>
    <p:extLst>
      <p:ext uri="{BB962C8B-B14F-4D97-AF65-F5344CB8AC3E}">
        <p14:creationId xmlns:p14="http://schemas.microsoft.com/office/powerpoint/2010/main" val="38440833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Thinking Responsibly (12:3-8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r>
              <a:rPr lang="en-US" dirty="0"/>
              <a:t>Think responsibly as a member of the Lord’s body (12:4-5)</a:t>
            </a:r>
          </a:p>
          <a:p>
            <a:pPr lvl="1"/>
            <a:r>
              <a:rPr lang="en-US" dirty="0"/>
              <a:t>The church is the singular (“one”) body of Jesus Christ (Eph. 1:22-23; 4:4)</a:t>
            </a:r>
          </a:p>
          <a:p>
            <a:pPr lvl="1"/>
            <a:r>
              <a:rPr lang="en-US" dirty="0"/>
              <a:t>To be a member of His “one body,” one must be in Christ (and vice versa)</a:t>
            </a:r>
          </a:p>
          <a:p>
            <a:pPr lvl="1"/>
            <a:r>
              <a:rPr lang="en-US" dirty="0"/>
              <a:t>The church, as a body, is made up of many members</a:t>
            </a:r>
          </a:p>
          <a:p>
            <a:pPr lvl="1"/>
            <a:r>
              <a:rPr lang="en-US" dirty="0"/>
              <a:t>Each Christian must see himself as one of the many members of the body</a:t>
            </a:r>
          </a:p>
          <a:p>
            <a:pPr lvl="1"/>
            <a:r>
              <a:rPr lang="en-US" dirty="0"/>
              <a:t>Each Christian must recognize the importance of each member</a:t>
            </a:r>
          </a:p>
          <a:p>
            <a:pPr lvl="1"/>
            <a:r>
              <a:rPr lang="en-US" dirty="0"/>
              <a:t>Each Christian must seek to find their “function” in the body/church</a:t>
            </a:r>
          </a:p>
          <a:p>
            <a:pPr lvl="1"/>
            <a:r>
              <a:rPr lang="en-US" dirty="0"/>
              <a:t>Each Christian must strive to operate within the body as one unit</a:t>
            </a:r>
          </a:p>
          <a:p>
            <a:pPr lvl="1"/>
            <a:r>
              <a:rPr lang="en-US" dirty="0"/>
              <a:t>Each member of the body belongs to all the other members of the body</a:t>
            </a:r>
          </a:p>
        </p:txBody>
      </p:sp>
    </p:spTree>
    <p:extLst>
      <p:ext uri="{BB962C8B-B14F-4D97-AF65-F5344CB8AC3E}">
        <p14:creationId xmlns:p14="http://schemas.microsoft.com/office/powerpoint/2010/main" val="1867486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Thinking Responsibly (12:3-8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Think responsibly regarding God’s blessings and gifts (12:3b, 6-8)</a:t>
            </a:r>
          </a:p>
          <a:p>
            <a:pPr lvl="1"/>
            <a:r>
              <a:rPr lang="en-US" dirty="0"/>
              <a:t>Whatever we have, we owe to God (whether miraculous then or non-miraculous now)</a:t>
            </a:r>
          </a:p>
          <a:p>
            <a:pPr lvl="1"/>
            <a:r>
              <a:rPr lang="en-US" dirty="0"/>
              <a:t>Whatever we have, we must use for God and for His purposes</a:t>
            </a:r>
          </a:p>
          <a:p>
            <a:pPr lvl="1"/>
            <a:r>
              <a:rPr lang="en-US" dirty="0"/>
              <a:t>There are varying “gifts” discussed in this passage: some miraculous, some not</a:t>
            </a:r>
          </a:p>
          <a:p>
            <a:pPr lvl="2"/>
            <a:r>
              <a:rPr lang="en-US" dirty="0"/>
              <a:t>“A measure of faith” (12:3)</a:t>
            </a:r>
          </a:p>
          <a:p>
            <a:pPr lvl="2"/>
            <a:r>
              <a:rPr lang="en-US" dirty="0"/>
              <a:t>Prophecy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prophesy in proportion to our faith</a:t>
            </a:r>
          </a:p>
          <a:p>
            <a:pPr lvl="2"/>
            <a:r>
              <a:rPr lang="en-US" dirty="0"/>
              <a:t>Ministry/Service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in our ministering/serving</a:t>
            </a:r>
          </a:p>
          <a:p>
            <a:pPr lvl="2"/>
            <a:r>
              <a:rPr lang="en-US" dirty="0"/>
              <a:t>Teaches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in his teaching</a:t>
            </a:r>
          </a:p>
          <a:p>
            <a:pPr lvl="2"/>
            <a:r>
              <a:rPr lang="en-US" dirty="0"/>
              <a:t>Exhorts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in his exhortation</a:t>
            </a:r>
          </a:p>
          <a:p>
            <a:pPr lvl="2"/>
            <a:r>
              <a:rPr lang="en-US" dirty="0"/>
              <a:t>Gives/Contributes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with liberality/generosity</a:t>
            </a:r>
          </a:p>
          <a:p>
            <a:pPr lvl="2"/>
            <a:r>
              <a:rPr lang="en-US" dirty="0"/>
              <a:t>Leads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with diligence</a:t>
            </a:r>
          </a:p>
          <a:p>
            <a:pPr lvl="2"/>
            <a:r>
              <a:rPr lang="en-US" dirty="0"/>
              <a:t>Shows mercy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with cheerfulness 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F6563-D36B-47A4-AA98-14F5F5EAF7FD}"/>
              </a:ext>
            </a:extLst>
          </p:cNvPr>
          <p:cNvSpPr txBox="1"/>
          <p:nvPr/>
        </p:nvSpPr>
        <p:spPr>
          <a:xfrm>
            <a:off x="7563184" y="4966869"/>
            <a:ext cx="4403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50800" dist="50800" dir="2700000" algn="ctr" rotWithShape="0">
                    <a:schemeClr val="bg1"/>
                  </a:outerShdw>
                </a:effectLst>
              </a:rPr>
              <a:t>All gifts are “different”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50800" dist="50800" dir="2700000" algn="ctr" rotWithShape="0">
                    <a:schemeClr val="bg1"/>
                  </a:outerShdw>
                </a:effectLst>
              </a:rPr>
              <a:t>All are “gracious gifts” of God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50800" dist="50800" dir="2700000" algn="ctr" rotWithShape="0">
                    <a:schemeClr val="bg1"/>
                  </a:outerShdw>
                </a:effectLst>
              </a:rPr>
              <a:t>All are for the building up of the body of Christ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80D99201-8B4B-43D7-BE1A-087DA1AF7BF1}"/>
              </a:ext>
            </a:extLst>
          </p:cNvPr>
          <p:cNvSpPr/>
          <p:nvPr/>
        </p:nvSpPr>
        <p:spPr>
          <a:xfrm>
            <a:off x="6521570" y="4364966"/>
            <a:ext cx="698739" cy="2372264"/>
          </a:xfrm>
          <a:prstGeom prst="rightBrace">
            <a:avLst>
              <a:gd name="adj1" fmla="val 60185"/>
              <a:gd name="adj2" fmla="val 50000"/>
            </a:avLst>
          </a:prstGeom>
          <a:ln w="47625">
            <a:solidFill>
              <a:schemeClr val="tx1"/>
            </a:solidFill>
          </a:ln>
          <a:effectLst>
            <a:outerShdw blurRad="50800" dist="25400" dir="27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846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500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Thinking Humbly (12:3)</vt:lpstr>
      <vt:lpstr>Thinking Soberly (12:3)</vt:lpstr>
      <vt:lpstr>Thinking Responsibly (12:3-8)</vt:lpstr>
      <vt:lpstr>Thinking Responsibly (12:3-8)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32</cp:revision>
  <dcterms:created xsi:type="dcterms:W3CDTF">2020-07-10T23:12:33Z</dcterms:created>
  <dcterms:modified xsi:type="dcterms:W3CDTF">2020-07-26T12:45:17Z</dcterms:modified>
</cp:coreProperties>
</file>