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92" d="100"/>
          <a:sy n="92" d="100"/>
        </p:scale>
        <p:origin x="108" y="444"/>
      </p:cViewPr>
      <p:guideLst/>
    </p:cSldViewPr>
  </p:slideViewPr>
  <p:outlineViewPr>
    <p:cViewPr>
      <p:scale>
        <a:sx n="33" d="100"/>
        <a:sy n="33" d="100"/>
      </p:scale>
      <p:origin x="0" y="-11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030E3E8-786A-46F6-82FD-AE0724C83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391E42-D799-4002-BDFB-FEFDBC88B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D4B2C8E2-DFCA-4995-9A1E-7D1F0D250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201914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019147"/>
            <a:ext cx="11661058" cy="724051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687087" cy="4037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05740E-33D9-456E-9BB5-BEC1910DE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033340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Dedicating My Life to My God (12:1)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r>
              <a:rPr lang="en-US" dirty="0"/>
              <a:t>It involves a personal appeal</a:t>
            </a:r>
          </a:p>
          <a:p>
            <a:pPr lvl="1"/>
            <a:r>
              <a:rPr lang="en-US" dirty="0"/>
              <a:t>English: “beseech” (KJV, NKJV, ASV), “urge” (NASB), “appeal” (ESV)</a:t>
            </a:r>
          </a:p>
          <a:p>
            <a:pPr lvl="1"/>
            <a:r>
              <a:rPr lang="en-US" dirty="0"/>
              <a:t>Greek: “</a:t>
            </a:r>
            <a:r>
              <a:rPr lang="en-US" dirty="0" err="1"/>
              <a:t>parakaleo</a:t>
            </a:r>
            <a:r>
              <a:rPr lang="en-US" dirty="0"/>
              <a:t>” = lit. “to call to one’s side,” hence, “to call to one’s aid”</a:t>
            </a:r>
          </a:p>
          <a:p>
            <a:pPr lvl="1"/>
            <a:r>
              <a:rPr lang="en-US" dirty="0"/>
              <a:t>Personally calling/encouraging someone to do something to produce a certain effect</a:t>
            </a:r>
          </a:p>
          <a:p>
            <a:r>
              <a:rPr lang="en-US" dirty="0"/>
              <a:t>It is grounded upon “the mercies of God”</a:t>
            </a:r>
          </a:p>
          <a:p>
            <a:pPr lvl="1"/>
            <a:r>
              <a:rPr lang="en-US" dirty="0"/>
              <a:t>Greek: “pity, compassion, deep feeling arising from someone’s difficulty or misfortune”</a:t>
            </a:r>
          </a:p>
          <a:p>
            <a:pPr lvl="1"/>
            <a:r>
              <a:rPr lang="en-US" dirty="0"/>
              <a:t>Not the most common word for “mercy” (only found 5 times in Greek NT; 2 Cor. 1:3)</a:t>
            </a:r>
          </a:p>
          <a:p>
            <a:pPr lvl="1"/>
            <a:r>
              <a:rPr lang="en-US" dirty="0"/>
              <a:t>“By” = the divine mercies are the motivation that seize and drive one’s will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2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Dedicating My Life to My God (12:1)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demands personal sacrifice</a:t>
            </a:r>
          </a:p>
          <a:p>
            <a:pPr lvl="1"/>
            <a:r>
              <a:rPr lang="en-US" dirty="0"/>
              <a:t>Personal sacrifice requires one to “present” the sacrifice</a:t>
            </a:r>
          </a:p>
          <a:p>
            <a:pPr lvl="2"/>
            <a:r>
              <a:rPr lang="en-US" dirty="0"/>
              <a:t>Greek word literally means, “to place beside, to stand close beside”</a:t>
            </a:r>
          </a:p>
          <a:p>
            <a:pPr lvl="2"/>
            <a:r>
              <a:rPr lang="en-US" dirty="0"/>
              <a:t>The verb is a technical term in the language of sacrifice: offer, bring, present (cf. 1 Pet. 2:5, 9)</a:t>
            </a:r>
          </a:p>
          <a:p>
            <a:pPr lvl="2"/>
            <a:r>
              <a:rPr lang="en-US" dirty="0"/>
              <a:t>The aorist tense indicates a “once for all” decisive dedication </a:t>
            </a:r>
          </a:p>
          <a:p>
            <a:pPr lvl="2"/>
            <a:r>
              <a:rPr lang="en-US" dirty="0"/>
              <a:t>Same word in Luke 2:22 and Romans 6:13, 16, 19</a:t>
            </a:r>
          </a:p>
          <a:p>
            <a:pPr lvl="1"/>
            <a:r>
              <a:rPr lang="en-US" dirty="0"/>
              <a:t>Personal sacrifice requires one’s “body”</a:t>
            </a:r>
          </a:p>
          <a:p>
            <a:pPr lvl="2"/>
            <a:r>
              <a:rPr lang="en-US" dirty="0"/>
              <a:t>One’s body is “not his own,” for he has been “bought at a price” (1 Cor. 6:19-20)</a:t>
            </a:r>
          </a:p>
          <a:p>
            <a:pPr lvl="2"/>
            <a:r>
              <a:rPr lang="en-US" dirty="0"/>
              <a:t>The body is the instrument by which </a:t>
            </a:r>
            <a:r>
              <a:rPr lang="en-US" i="1" dirty="0"/>
              <a:t>all </a:t>
            </a:r>
            <a:r>
              <a:rPr lang="en-US" dirty="0"/>
              <a:t>human service is rendered to God</a:t>
            </a:r>
          </a:p>
          <a:p>
            <a:pPr lvl="2"/>
            <a:r>
              <a:rPr lang="en-US" dirty="0"/>
              <a:t>This involves “your whole being” – since you are “owned” by God </a:t>
            </a:r>
          </a:p>
          <a:p>
            <a:pPr lvl="2"/>
            <a:r>
              <a:rPr lang="en-US" dirty="0"/>
              <a:t>We will give an answer for the things done in the body, good or bad (2 Cor. 5:10)</a:t>
            </a:r>
          </a:p>
        </p:txBody>
      </p:sp>
    </p:spTree>
    <p:extLst>
      <p:ext uri="{BB962C8B-B14F-4D97-AF65-F5344CB8AC3E}">
        <p14:creationId xmlns:p14="http://schemas.microsoft.com/office/powerpoint/2010/main" val="16726093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Dedicating My Life to My God (12:1)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demands personal sacrifice</a:t>
            </a:r>
          </a:p>
          <a:p>
            <a:pPr lvl="1"/>
            <a:r>
              <a:rPr lang="en-US" dirty="0"/>
              <a:t>Personal sacrifice requires one “present” the sacrifice</a:t>
            </a:r>
          </a:p>
          <a:p>
            <a:pPr lvl="1"/>
            <a:r>
              <a:rPr lang="en-US" dirty="0"/>
              <a:t>Personal sacrifice requires one’s “body”</a:t>
            </a:r>
          </a:p>
          <a:p>
            <a:pPr lvl="1"/>
            <a:r>
              <a:rPr lang="en-US" dirty="0"/>
              <a:t>Personal sacrifice requires one as “a living sacrifice”</a:t>
            </a:r>
          </a:p>
          <a:p>
            <a:pPr lvl="2"/>
            <a:r>
              <a:rPr lang="en-US" dirty="0"/>
              <a:t>The sacrifice is “living” (a present tense verb)</a:t>
            </a:r>
          </a:p>
          <a:p>
            <a:pPr lvl="2"/>
            <a:r>
              <a:rPr lang="en-US" dirty="0"/>
              <a:t>The living sacrifice stands in contrast to those which were killed</a:t>
            </a:r>
          </a:p>
          <a:p>
            <a:pPr lvl="2"/>
            <a:r>
              <a:rPr lang="en-US" dirty="0"/>
              <a:t>The emphasis is upon constant dedication (cf. Rom. 6:11)</a:t>
            </a:r>
          </a:p>
        </p:txBody>
      </p:sp>
    </p:spTree>
    <p:extLst>
      <p:ext uri="{BB962C8B-B14F-4D97-AF65-F5344CB8AC3E}">
        <p14:creationId xmlns:p14="http://schemas.microsoft.com/office/powerpoint/2010/main" val="8817865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Dedicating My Life to My God (12:1)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demands holy living</a:t>
            </a:r>
          </a:p>
          <a:p>
            <a:pPr lvl="1"/>
            <a:r>
              <a:rPr lang="en-US" dirty="0"/>
              <a:t>Greek: “</a:t>
            </a:r>
            <a:r>
              <a:rPr lang="en-US" dirty="0" err="1"/>
              <a:t>Hagios</a:t>
            </a:r>
            <a:r>
              <a:rPr lang="en-US" dirty="0"/>
              <a:t>” means “set apart from profane or daily use and dedicated to the service of God”</a:t>
            </a:r>
          </a:p>
          <a:p>
            <a:pPr lvl="1"/>
            <a:r>
              <a:rPr lang="en-US" dirty="0"/>
              <a:t>Fundamentally signifies “separated” (same root word for “sanctification” &amp; “saints”)</a:t>
            </a:r>
          </a:p>
          <a:p>
            <a:r>
              <a:rPr lang="en-US" dirty="0"/>
              <a:t>It demands living a life “acceptable to God”</a:t>
            </a:r>
          </a:p>
          <a:p>
            <a:pPr lvl="1"/>
            <a:r>
              <a:rPr lang="en-US" dirty="0"/>
              <a:t>The intent of my life should be to be “well-pleasing” to God</a:t>
            </a:r>
          </a:p>
          <a:p>
            <a:pPr lvl="1"/>
            <a:r>
              <a:rPr lang="en-US" dirty="0"/>
              <a:t>The intent of my life should not be to “please” self or to “please” others</a:t>
            </a:r>
          </a:p>
        </p:txBody>
      </p:sp>
    </p:spTree>
    <p:extLst>
      <p:ext uri="{BB962C8B-B14F-4D97-AF65-F5344CB8AC3E}">
        <p14:creationId xmlns:p14="http://schemas.microsoft.com/office/powerpoint/2010/main" val="11997363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Dedicating My Life to My God (12:1)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truly a “reasonable service”</a:t>
            </a:r>
          </a:p>
          <a:p>
            <a:pPr lvl="1"/>
            <a:r>
              <a:rPr lang="en-US" dirty="0"/>
              <a:t>The word “reasonable” is from the Greek word “</a:t>
            </a:r>
            <a:r>
              <a:rPr lang="en-US" dirty="0" err="1"/>
              <a:t>logikos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Pertaining to the </a:t>
            </a:r>
            <a:r>
              <a:rPr lang="en-US"/>
              <a:t>reasoning faculty; reasonable; </a:t>
            </a:r>
            <a:r>
              <a:rPr lang="en-US" dirty="0"/>
              <a:t>rational</a:t>
            </a:r>
          </a:p>
          <a:p>
            <a:pPr lvl="2"/>
            <a:r>
              <a:rPr lang="en-US" dirty="0"/>
              <a:t>Using our bodies is characterized by conscious, intelligent, consecrated devotion to God’s service</a:t>
            </a:r>
          </a:p>
          <a:p>
            <a:pPr lvl="1"/>
            <a:r>
              <a:rPr lang="en-US" dirty="0"/>
              <a:t>The word “service” is from the Greek word “</a:t>
            </a:r>
            <a:r>
              <a:rPr lang="en-US" dirty="0" err="1"/>
              <a:t>latreia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The word is found 5 times in the Greek NT, and 4 times it is translated “service”</a:t>
            </a:r>
          </a:p>
          <a:p>
            <a:pPr lvl="2"/>
            <a:r>
              <a:rPr lang="en-US" dirty="0"/>
              <a:t>The word emphasizes rendering religious service, carrying out religious duties</a:t>
            </a:r>
          </a:p>
          <a:p>
            <a:pPr lvl="1"/>
            <a:r>
              <a:rPr lang="en-US" dirty="0"/>
              <a:t>The emphasis seems to be on service to God which befits the reason (logos)</a:t>
            </a:r>
          </a:p>
          <a:p>
            <a:pPr lvl="2"/>
            <a:r>
              <a:rPr lang="en-US" dirty="0"/>
              <a:t>The service which rationally corresponds to the faith you possess</a:t>
            </a:r>
          </a:p>
          <a:p>
            <a:r>
              <a:rPr lang="en-US" dirty="0"/>
              <a:t>Offering self to God is the only reasonable/logical response to His mercies</a:t>
            </a:r>
          </a:p>
        </p:txBody>
      </p:sp>
    </p:spTree>
    <p:extLst>
      <p:ext uri="{BB962C8B-B14F-4D97-AF65-F5344CB8AC3E}">
        <p14:creationId xmlns:p14="http://schemas.microsoft.com/office/powerpoint/2010/main" val="34956626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620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Dedicating My Life to My God (12:1)</vt:lpstr>
      <vt:lpstr>Dedicating My Life to My God (12:1)</vt:lpstr>
      <vt:lpstr>Dedicating My Life to My God (12:1)</vt:lpstr>
      <vt:lpstr>Dedicating My Life to My God (12:1)</vt:lpstr>
      <vt:lpstr>Dedicating My Life to My God (12:1)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Operator</cp:lastModifiedBy>
  <cp:revision>26</cp:revision>
  <dcterms:created xsi:type="dcterms:W3CDTF">2020-07-10T23:12:33Z</dcterms:created>
  <dcterms:modified xsi:type="dcterms:W3CDTF">2020-07-19T15:17:26Z</dcterms:modified>
</cp:coreProperties>
</file>