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96F1667-FF73-45D2-ACEE-03F65FE19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Theme of the Book of Romans Is JUSTIFICATION </a:t>
            </a:r>
            <a:r>
              <a:rPr lang="en-US" sz="4000" dirty="0"/>
              <a:t>(1:16-17)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primary theme of the book of Romans:</a:t>
            </a:r>
          </a:p>
          <a:p>
            <a:pPr lvl="1"/>
            <a:r>
              <a:rPr lang="en-US" dirty="0"/>
              <a:t>Justification is available to man only through obedient faith in Jesus Christ</a:t>
            </a:r>
          </a:p>
          <a:p>
            <a:pPr lvl="1"/>
            <a:r>
              <a:rPr lang="en-US" dirty="0"/>
              <a:t>The gospel of Christ is God’s plan (and only plan) for all men to obtain salvation from sins and to be accounted righteous in the eyes of God</a:t>
            </a:r>
          </a:p>
          <a:p>
            <a:r>
              <a:rPr lang="en-US" dirty="0"/>
              <a:t>The theme is introduced and emphasized in 1:16-17</a:t>
            </a:r>
          </a:p>
          <a:p>
            <a:r>
              <a:rPr lang="en-US" dirty="0"/>
              <a:t>The gospel reveals God’s righteousness </a:t>
            </a:r>
          </a:p>
          <a:p>
            <a:pPr lvl="1"/>
            <a:r>
              <a:rPr lang="en-US" dirty="0"/>
              <a:t>His Divine pattern by which sinful people are credited as righteous (i.e., made right with God) </a:t>
            </a:r>
          </a:p>
          <a:p>
            <a:pPr lvl="1"/>
            <a:r>
              <a:rPr lang="en-US" dirty="0"/>
              <a:t>Not by human merit or by the law but by the sacrifice of Christ</a:t>
            </a:r>
          </a:p>
        </p:txBody>
      </p:sp>
    </p:spTree>
    <p:extLst>
      <p:ext uri="{BB962C8B-B14F-4D97-AF65-F5344CB8AC3E}">
        <p14:creationId xmlns:p14="http://schemas.microsoft.com/office/powerpoint/2010/main" val="351599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SIN:  The Need for God’s Righteousness</a:t>
            </a:r>
            <a:br>
              <a:rPr lang="en-US" dirty="0"/>
            </a:br>
            <a:r>
              <a:rPr lang="en-US" sz="4000" dirty="0"/>
              <a:t>(1:18-3:23)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mankind is in need of salvation for all are guilty of sin</a:t>
            </a:r>
          </a:p>
          <a:p>
            <a:r>
              <a:rPr lang="en-US" dirty="0"/>
              <a:t>Chapter 1: The sinfulness of the Gentiles (and need of salvation) (1:18-32)</a:t>
            </a:r>
          </a:p>
          <a:p>
            <a:r>
              <a:rPr lang="en-US" dirty="0"/>
              <a:t>Chapter 2: The sinfulness of the Jews (and need of salvation) (2:1-3:8)</a:t>
            </a:r>
          </a:p>
          <a:p>
            <a:r>
              <a:rPr lang="en-US" dirty="0"/>
              <a:t>Chapter 3: The sinfulness of all mankind (and need of salvation) (3:9-23)</a:t>
            </a:r>
          </a:p>
          <a:p>
            <a:r>
              <a:rPr lang="en-US" dirty="0"/>
              <a:t>Man’s desperate need for salvation from sin would only be forthcoming in the gospel of Christ</a:t>
            </a:r>
          </a:p>
        </p:txBody>
      </p:sp>
    </p:spTree>
    <p:extLst>
      <p:ext uri="{BB962C8B-B14F-4D97-AF65-F5344CB8AC3E}">
        <p14:creationId xmlns:p14="http://schemas.microsoft.com/office/powerpoint/2010/main" val="2597687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JUSTIFICATION: The Provision of God’s Righteousness</a:t>
            </a:r>
            <a:br>
              <a:rPr lang="en-US" dirty="0"/>
            </a:br>
            <a:r>
              <a:rPr lang="en-US" sz="4000" dirty="0"/>
              <a:t>(3:21-4:25)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“Justification” is a legal term, in which a person is:</a:t>
            </a:r>
          </a:p>
          <a:p>
            <a:pPr lvl="1"/>
            <a:r>
              <a:rPr lang="en-US" dirty="0"/>
              <a:t>Declared to be just or righteous; Free from guilt</a:t>
            </a:r>
          </a:p>
          <a:p>
            <a:pPr lvl="1"/>
            <a:r>
              <a:rPr lang="en-US" dirty="0"/>
              <a:t>Acquitted (in God’s court) of all charges against him/her</a:t>
            </a:r>
          </a:p>
          <a:p>
            <a:r>
              <a:rPr lang="en-US" dirty="0"/>
              <a:t>Through the cross of Jesus Christ, the merciful God provides the justification from sin that man so desperately needs (3:21-26)</a:t>
            </a:r>
          </a:p>
          <a:p>
            <a:pPr lvl="1"/>
            <a:r>
              <a:rPr lang="en-US" dirty="0"/>
              <a:t>All have sinned and fall short of the glory of God (Rom. 3:23)</a:t>
            </a:r>
          </a:p>
          <a:p>
            <a:pPr lvl="1"/>
            <a:r>
              <a:rPr lang="en-US" dirty="0"/>
              <a:t>The SCOPE of Justification:  FOR ALL (3:21-22)</a:t>
            </a:r>
          </a:p>
          <a:p>
            <a:pPr lvl="1"/>
            <a:r>
              <a:rPr lang="en-US" dirty="0"/>
              <a:t>The SOURCE of Justification:  GOD &amp; HIS GRACE (3:24)</a:t>
            </a:r>
          </a:p>
          <a:p>
            <a:pPr lvl="1"/>
            <a:r>
              <a:rPr lang="en-US" dirty="0"/>
              <a:t>The GROUND of Justification:  CHRIST &amp; HIS CROSS (3:25-26)</a:t>
            </a:r>
          </a:p>
          <a:p>
            <a:pPr lvl="1"/>
            <a:r>
              <a:rPr lang="en-US" dirty="0"/>
              <a:t>The REQUIREMENT of Justification:  MAN’S OBEDIENT FAITH (3:21-5:1)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54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SANCTIFICATION: The Effect of God’s Righteousness</a:t>
            </a:r>
            <a:br>
              <a:rPr lang="en-US" dirty="0"/>
            </a:br>
            <a:r>
              <a:rPr lang="en-US" sz="4000" dirty="0"/>
              <a:t>(5:1-11:36)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Through the gospel of Christ:</a:t>
            </a:r>
          </a:p>
          <a:p>
            <a:r>
              <a:rPr lang="en-US" dirty="0"/>
              <a:t>All men can have freedom from wrath (5:1-11)</a:t>
            </a:r>
          </a:p>
          <a:p>
            <a:r>
              <a:rPr lang="en-US" dirty="0"/>
              <a:t>All men can have freedom from death (5:12-21)</a:t>
            </a:r>
          </a:p>
          <a:p>
            <a:r>
              <a:rPr lang="en-US" dirty="0"/>
              <a:t>All men can have freedom from sin (6:1-23)</a:t>
            </a:r>
          </a:p>
          <a:p>
            <a:r>
              <a:rPr lang="en-US" dirty="0"/>
              <a:t>All men can have freedom from the law (7:1-25)</a:t>
            </a:r>
          </a:p>
          <a:p>
            <a:r>
              <a:rPr lang="en-US" dirty="0"/>
              <a:t>All men can have freedom from condemnation (8:1-39)</a:t>
            </a:r>
          </a:p>
          <a:p>
            <a:r>
              <a:rPr lang="en-US" dirty="0"/>
              <a:t>All men can have freedom from their past (9:1-11:36)</a:t>
            </a:r>
          </a:p>
        </p:txBody>
      </p:sp>
    </p:spTree>
    <p:extLst>
      <p:ext uri="{BB962C8B-B14F-4D97-AF65-F5344CB8AC3E}">
        <p14:creationId xmlns:p14="http://schemas.microsoft.com/office/powerpoint/2010/main" val="1263360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SERVICE: The Fruit of God’s Righteousness</a:t>
            </a:r>
            <a:br>
              <a:rPr lang="en-US" dirty="0"/>
            </a:br>
            <a:r>
              <a:rPr lang="en-US" sz="4000" dirty="0"/>
              <a:t>(12:1-15:13)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provides very practical ways in which “The just shall live by faith”</a:t>
            </a:r>
          </a:p>
          <a:p>
            <a:r>
              <a:rPr lang="en-US" dirty="0"/>
              <a:t>The gospel of Christ has direct application to the lives of God’s people</a:t>
            </a:r>
          </a:p>
          <a:p>
            <a:r>
              <a:rPr lang="en-US" dirty="0"/>
              <a:t>The Christian life is a transformed life, which touches every part of life</a:t>
            </a:r>
          </a:p>
          <a:p>
            <a:pPr lvl="1"/>
            <a:r>
              <a:rPr lang="en-US" dirty="0"/>
              <a:t>A transformed life in our relationship with God (12:1-2).</a:t>
            </a:r>
          </a:p>
          <a:p>
            <a:pPr lvl="1"/>
            <a:r>
              <a:rPr lang="en-US" dirty="0"/>
              <a:t>A transformed life in our relationship with ourselves (12:3-8)</a:t>
            </a:r>
          </a:p>
          <a:p>
            <a:pPr lvl="1"/>
            <a:r>
              <a:rPr lang="en-US" dirty="0"/>
              <a:t>A transformed life in our relationship with our fellow Christians (12:9-13)</a:t>
            </a:r>
          </a:p>
          <a:p>
            <a:pPr lvl="1"/>
            <a:r>
              <a:rPr lang="en-US" dirty="0"/>
              <a:t>A transformed life in our relationship with our enemies (12:14-21)</a:t>
            </a:r>
          </a:p>
          <a:p>
            <a:pPr lvl="1"/>
            <a:r>
              <a:rPr lang="en-US" dirty="0"/>
              <a:t>A transformed life in our relationship with civil authority (13:1-7)</a:t>
            </a:r>
          </a:p>
          <a:p>
            <a:pPr lvl="1"/>
            <a:r>
              <a:rPr lang="en-US" dirty="0"/>
              <a:t>A transformed life in our relationship with our fellow man (13:8-14)</a:t>
            </a:r>
          </a:p>
          <a:p>
            <a:pPr lvl="1"/>
            <a:r>
              <a:rPr lang="en-US" dirty="0"/>
              <a:t>A transformed life in our relationship with weak (and strong) brethren (14:1-15:13)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42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554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 Theme of the Book of Romans Is JUSTIFICATION (1:16-17)</vt:lpstr>
      <vt:lpstr>SIN:  The Need for God’s Righteousness (1:18-3:23)</vt:lpstr>
      <vt:lpstr>JUSTIFICATION: The Provision of God’s Righteousness (3:21-4:25)</vt:lpstr>
      <vt:lpstr>SANCTIFICATION: The Effect of God’s Righteousness (5:1-11:36)</vt:lpstr>
      <vt:lpstr>SERVICE: The Fruit of God’s Righteousness (12:1-15:13)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2020-07-10T23:12:33Z</dcterms:created>
  <dcterms:modified xsi:type="dcterms:W3CDTF">2020-07-12T12:27:00Z</dcterms:modified>
</cp:coreProperties>
</file>