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1"/>
  </p:notesMasterIdLst>
  <p:sldIdLst>
    <p:sldId id="2778" r:id="rId2"/>
    <p:sldId id="2779" r:id="rId3"/>
    <p:sldId id="2895" r:id="rId4"/>
    <p:sldId id="2900" r:id="rId5"/>
    <p:sldId id="2914" r:id="rId6"/>
    <p:sldId id="2920" r:id="rId7"/>
    <p:sldId id="2923" r:id="rId8"/>
    <p:sldId id="2905" r:id="rId9"/>
    <p:sldId id="2463" r:id="rId10"/>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520" userDrawn="1">
          <p15:clr>
            <a:srgbClr val="A4A3A4"/>
          </p15:clr>
        </p15:guide>
        <p15:guide id="2" pos="640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 id="2" name="Dan Jenkins" initials="DJ" lastIdx="1" clrIdx="1">
    <p:extLst>
      <p:ext uri="{19B8F6BF-5375-455C-9EA6-DF929625EA0E}">
        <p15:presenceInfo xmlns:p15="http://schemas.microsoft.com/office/powerpoint/2012/main" userId="0cbe366903348d3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04" autoAdjust="0"/>
    <p:restoredTop sz="95256" autoAdjust="0"/>
  </p:normalViewPr>
  <p:slideViewPr>
    <p:cSldViewPr snapToGrid="0">
      <p:cViewPr varScale="1">
        <p:scale>
          <a:sx n="105" d="100"/>
          <a:sy n="105" d="100"/>
        </p:scale>
        <p:origin x="738" y="126"/>
      </p:cViewPr>
      <p:guideLst>
        <p:guide orient="horz" pos="2520"/>
        <p:guide pos="640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200" d="100"/>
        <a:sy n="200" d="100"/>
      </p:scale>
      <p:origin x="0" y="-1042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11163" y="698500"/>
            <a:ext cx="6202362" cy="34893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11163" y="698500"/>
            <a:ext cx="6200775" cy="34893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96479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817049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051269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3080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885188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370368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953083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090261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78137" y="4306678"/>
            <a:ext cx="5425085"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96" name="Google Shape;96;p4: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78183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0" y="810238"/>
            <a:ext cx="12192000" cy="1027797"/>
          </a:xfrm>
          <a:prstGeom prst="rect">
            <a:avLst/>
          </a:prstGeom>
          <a:noFill/>
          <a:ln>
            <a:noFill/>
          </a:ln>
        </p:spPr>
        <p:txBody>
          <a:bodyPr spcFirstLastPara="1" wrap="square" lIns="91425" tIns="45700" rIns="91425" bIns="45700" anchor="ctr" anchorCtr="0">
            <a:noAutofit/>
          </a:bodyPr>
          <a:lstStyle/>
          <a:p>
            <a:pPr lvl="0" rtl="0">
              <a:lnSpc>
                <a:spcPct val="90000"/>
              </a:lnSpc>
              <a:spcBef>
                <a:spcPts val="0"/>
              </a:spcBef>
              <a:spcAft>
                <a:spcPts val="0"/>
              </a:spcAft>
              <a:buClr>
                <a:schemeClr val="lt1"/>
              </a:buClr>
              <a:buSzPts val="7000"/>
              <a:buFont typeface="Cambria"/>
              <a:buNone/>
            </a:pPr>
            <a:r>
              <a:rPr lang="en-US" sz="6000" b="1" dirty="0"/>
              <a:t>Starting in the Wrong Place</a:t>
            </a:r>
            <a:br>
              <a:rPr lang="en-US" sz="6000" b="1" dirty="0"/>
            </a:br>
            <a:r>
              <a:rPr lang="en-US" sz="6000" b="1" dirty="0"/>
              <a:t>to Find the Answers</a:t>
            </a:r>
            <a:endParaRPr sz="60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algn="r" rtl="0">
              <a:lnSpc>
                <a:spcPct val="90000"/>
              </a:lnSpc>
              <a:spcBef>
                <a:spcPts val="0"/>
              </a:spcBef>
              <a:spcAft>
                <a:spcPts val="0"/>
              </a:spcAft>
              <a:buClr>
                <a:schemeClr val="lt1"/>
              </a:buClr>
              <a:buSzPts val="3000"/>
              <a:buNone/>
            </a:pPr>
            <a:r>
              <a:rPr lang="en-US" sz="3200" dirty="0"/>
              <a:t>Hebrews 1:1-3</a:t>
            </a:r>
            <a:endParaRPr sz="3200" dirty="0"/>
          </a:p>
        </p:txBody>
      </p:sp>
    </p:spTree>
    <p:extLst>
      <p:ext uri="{BB962C8B-B14F-4D97-AF65-F5344CB8AC3E}">
        <p14:creationId xmlns:p14="http://schemas.microsoft.com/office/powerpoint/2010/main" val="3007840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Text—Heb. 1:1-3    </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593731" cy="3847207"/>
          </a:xfrm>
          <a:prstGeom prst="rect">
            <a:avLst/>
          </a:prstGeom>
          <a:noFill/>
        </p:spPr>
        <p:txBody>
          <a:bodyPr wrap="square" rtlCol="0">
            <a:spAutoFit/>
          </a:bodyPr>
          <a:lstStyle/>
          <a:p>
            <a:pPr algn="just"/>
            <a:r>
              <a:rPr lang="en-US" sz="2800" b="1" dirty="0">
                <a:solidFill>
                  <a:schemeClr val="bg1"/>
                </a:solidFill>
                <a:latin typeface="Calibri" panose="020F0502020204030204" pitchFamily="34" charset="0"/>
                <a:cs typeface="Calibri" panose="020F0502020204030204" pitchFamily="34" charset="0"/>
              </a:rPr>
              <a:t>1  </a:t>
            </a:r>
            <a:r>
              <a:rPr lang="en-US" sz="2800" b="1" dirty="0">
                <a:solidFill>
                  <a:srgbClr val="FFFF00"/>
                </a:solidFill>
                <a:latin typeface="Calibri" panose="020F0502020204030204" pitchFamily="34" charset="0"/>
                <a:cs typeface="Calibri" panose="020F0502020204030204" pitchFamily="34" charset="0"/>
              </a:rPr>
              <a:t>God,</a:t>
            </a:r>
            <a:r>
              <a:rPr lang="en-US" sz="2800" b="1" dirty="0">
                <a:solidFill>
                  <a:schemeClr val="bg1"/>
                </a:solidFill>
                <a:latin typeface="Calibri" panose="020F0502020204030204" pitchFamily="34" charset="0"/>
                <a:cs typeface="Calibri" panose="020F0502020204030204" pitchFamily="34" charset="0"/>
              </a:rPr>
              <a:t> who at various times and in various ways spoke in time past to the fathers by the prophets, </a:t>
            </a:r>
          </a:p>
          <a:p>
            <a:pPr algn="just">
              <a:spcAft>
                <a:spcPts val="1200"/>
              </a:spcAft>
              <a:tabLst>
                <a:tab pos="1654175" algn="l"/>
              </a:tabLst>
            </a:pPr>
            <a:r>
              <a:rPr lang="en-US" sz="2800" b="1" dirty="0">
                <a:solidFill>
                  <a:schemeClr val="bg1"/>
                </a:solidFill>
                <a:latin typeface="Calibri" panose="020F0502020204030204" pitchFamily="34" charset="0"/>
                <a:cs typeface="Calibri" panose="020F0502020204030204" pitchFamily="34" charset="0"/>
              </a:rPr>
              <a:t>  2  </a:t>
            </a:r>
            <a:r>
              <a:rPr lang="en-US" sz="2800" b="1" dirty="0">
                <a:solidFill>
                  <a:srgbClr val="FFFF00"/>
                </a:solidFill>
                <a:latin typeface="Calibri" panose="020F0502020204030204" pitchFamily="34" charset="0"/>
                <a:cs typeface="Calibri" panose="020F0502020204030204" pitchFamily="34" charset="0"/>
              </a:rPr>
              <a:t>has </a:t>
            </a:r>
            <a:r>
              <a:rPr lang="en-US" sz="2800" b="1" dirty="0">
                <a:solidFill>
                  <a:schemeClr val="bg1"/>
                </a:solidFill>
                <a:latin typeface="Calibri" panose="020F0502020204030204" pitchFamily="34" charset="0"/>
                <a:cs typeface="Calibri" panose="020F0502020204030204" pitchFamily="34" charset="0"/>
              </a:rPr>
              <a:t>in these last days </a:t>
            </a:r>
            <a:r>
              <a:rPr lang="en-US" sz="2800" b="1" dirty="0">
                <a:solidFill>
                  <a:srgbClr val="FFFF00"/>
                </a:solidFill>
                <a:latin typeface="Calibri" panose="020F0502020204030204" pitchFamily="34" charset="0"/>
                <a:cs typeface="Calibri" panose="020F0502020204030204" pitchFamily="34" charset="0"/>
              </a:rPr>
              <a:t>spoken </a:t>
            </a:r>
            <a:r>
              <a:rPr lang="en-US" sz="2800" b="1" dirty="0">
                <a:solidFill>
                  <a:schemeClr val="bg1"/>
                </a:solidFill>
                <a:latin typeface="Calibri" panose="020F0502020204030204" pitchFamily="34" charset="0"/>
                <a:cs typeface="Calibri" panose="020F0502020204030204" pitchFamily="34" charset="0"/>
              </a:rPr>
              <a:t>to us by His Son, whom He has appointed heir of all things, through whom also He made the worlds; </a:t>
            </a:r>
          </a:p>
          <a:p>
            <a:pPr algn="just">
              <a:spcAft>
                <a:spcPts val="1200"/>
              </a:spcAft>
              <a:tabLst>
                <a:tab pos="1654175" algn="l"/>
              </a:tabLst>
            </a:pPr>
            <a:r>
              <a:rPr lang="en-US" sz="2800" b="1" dirty="0">
                <a:solidFill>
                  <a:schemeClr val="bg1"/>
                </a:solidFill>
                <a:latin typeface="Calibri" panose="020F0502020204030204" pitchFamily="34" charset="0"/>
                <a:cs typeface="Calibri" panose="020F0502020204030204" pitchFamily="34" charset="0"/>
              </a:rPr>
              <a:t>  3  who being the brightness of His glory and the express image of His person, and upholding all things by the word of His power, when He had by Himself purged our sins, sat down at the right hand of the Majesty on high, </a:t>
            </a:r>
          </a:p>
          <a:p>
            <a:pPr algn="just">
              <a:spcAft>
                <a:spcPts val="1200"/>
              </a:spcAft>
              <a:buClr>
                <a:schemeClr val="bg1"/>
              </a:buClr>
              <a:tabLst>
                <a:tab pos="1654175" algn="l"/>
              </a:tabLst>
            </a:pPr>
            <a:r>
              <a:rPr lang="en-US" sz="2800" b="1" dirty="0">
                <a:solidFill>
                  <a:schemeClr val="bg1"/>
                </a:solidFill>
                <a:latin typeface="Calibri" panose="020F0502020204030204" pitchFamily="34" charset="0"/>
                <a:cs typeface="Calibri" panose="020F0502020204030204" pitchFamily="34" charset="0"/>
              </a:rPr>
              <a:t>								Heb. 1:1-3</a:t>
            </a:r>
          </a:p>
        </p:txBody>
      </p:sp>
    </p:spTree>
    <p:extLst>
      <p:ext uri="{BB962C8B-B14F-4D97-AF65-F5344CB8AC3E}">
        <p14:creationId xmlns:p14="http://schemas.microsoft.com/office/powerpoint/2010/main" val="1393005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Missing the Truth Because of Starting at Wrong Place</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593731" cy="4662815"/>
          </a:xfrm>
          <a:prstGeom prst="rect">
            <a:avLst/>
          </a:prstGeom>
          <a:noFill/>
        </p:spPr>
        <p:txBody>
          <a:bodyPr wrap="square" rtlCol="0">
            <a:spAutoFit/>
          </a:bodyPr>
          <a:lstStyle/>
          <a:p>
            <a:pPr marL="342900" indent="-342900" algn="just" fontAlgn="base">
              <a:spcAft>
                <a:spcPts val="1800"/>
              </a:spcAft>
              <a:buClr>
                <a:schemeClr val="bg1"/>
              </a:buClr>
              <a:buFont typeface="Arial" panose="020B0604020202020204" pitchFamily="34" charset="0"/>
              <a:buChar char="•"/>
            </a:pPr>
            <a:endParaRPr lang="en-US" sz="2400" b="1" dirty="0">
              <a:solidFill>
                <a:schemeClr val="bg1"/>
              </a:solidFill>
              <a:latin typeface="Calibri" panose="020F0502020204030204" pitchFamily="34" charset="0"/>
              <a:cs typeface="Calibri" panose="020F0502020204030204" pitchFamily="34" charset="0"/>
            </a:endParaRPr>
          </a:p>
          <a:p>
            <a:pPr marL="342900" indent="-342900" algn="just" fontAlgn="base">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There is no God for He let me eight year old brother died, kicked by a mule</a:t>
            </a:r>
          </a:p>
          <a:p>
            <a:pPr marL="342900" indent="-342900" algn="just" fontAlgn="base">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There is no God because I cannot understand why there is suffering</a:t>
            </a:r>
          </a:p>
          <a:p>
            <a:pPr marL="342900" indent="-342900" algn="just" fontAlgn="base">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There is no God because I do not believe God would burn anyone eternally</a:t>
            </a:r>
          </a:p>
          <a:p>
            <a:pPr marL="342900" indent="-342900" algn="just" fontAlgn="base">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There is no God because of sinful actions of “Christians”</a:t>
            </a:r>
          </a:p>
          <a:p>
            <a:pPr marL="342900" indent="-342900" algn="just" fontAlgn="base">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There is no God because I read the Bible but do no understand it</a:t>
            </a:r>
          </a:p>
          <a:p>
            <a:pPr marL="342900" indent="-342900" algn="just" fontAlgn="base">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There is no God for God made me this way and then condemns me</a:t>
            </a:r>
          </a:p>
          <a:p>
            <a:pPr marL="342900" indent="-342900" algn="just" fontAlgn="base">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There is no God because I cannot understand why I cannot drink</a:t>
            </a:r>
            <a:endParaRPr lang="en-US" sz="28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97325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Five Beginning Questions to Find the Answers  </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593731" cy="3447098"/>
          </a:xfrm>
          <a:prstGeom prst="rect">
            <a:avLst/>
          </a:prstGeom>
          <a:noFill/>
        </p:spPr>
        <p:txBody>
          <a:bodyPr wrap="square" rtlCol="0">
            <a:spAutoFit/>
          </a:bodyPr>
          <a:lstStyle/>
          <a:p>
            <a:pPr algn="just">
              <a:spcAft>
                <a:spcPts val="1200"/>
              </a:spcAft>
              <a:buClr>
                <a:schemeClr val="bg1"/>
              </a:buClr>
            </a:pPr>
            <a:endParaRPr lang="en-US" sz="2800" b="1" dirty="0">
              <a:solidFill>
                <a:schemeClr val="bg1"/>
              </a:solidFill>
              <a:latin typeface="Calibri" panose="020F0502020204030204" pitchFamily="34" charset="0"/>
              <a:cs typeface="Calibri" panose="020F0502020204030204" pitchFamily="34" charset="0"/>
            </a:endParaRPr>
          </a:p>
          <a:p>
            <a:pPr marL="457200" indent="-45720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Is there a God, a Supreme Ruler of the Universe?</a:t>
            </a:r>
          </a:p>
          <a:p>
            <a:pPr marL="457200" indent="-45720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Has He revealed Himself?</a:t>
            </a:r>
          </a:p>
          <a:p>
            <a:pPr marL="457200" indent="-45720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Has He revealed Himself so I can know He exists?</a:t>
            </a:r>
          </a:p>
          <a:p>
            <a:pPr marL="457200" indent="-45720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Has He revealed Himself to me in a way I can understand His will?</a:t>
            </a:r>
          </a:p>
          <a:p>
            <a:pPr marL="457200" indent="-45720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How has God revealed Himself to me?</a:t>
            </a:r>
          </a:p>
        </p:txBody>
      </p:sp>
    </p:spTree>
    <p:extLst>
      <p:ext uri="{BB962C8B-B14F-4D97-AF65-F5344CB8AC3E}">
        <p14:creationId xmlns:p14="http://schemas.microsoft.com/office/powerpoint/2010/main" val="2237102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Three Ways God Revealed Himself to Me</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593731" cy="3708708"/>
          </a:xfrm>
          <a:prstGeom prst="rect">
            <a:avLst/>
          </a:prstGeom>
          <a:noFill/>
        </p:spPr>
        <p:txBody>
          <a:bodyPr wrap="square" rtlCol="0">
            <a:spAutoFit/>
          </a:bodyPr>
          <a:lstStyle/>
          <a:p>
            <a:pPr marL="457200" indent="-457200" algn="just">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Revealed Himself in the universe around me</a:t>
            </a:r>
            <a:endParaRPr lang="en-US" sz="2400" b="1" dirty="0">
              <a:solidFill>
                <a:schemeClr val="bg1"/>
              </a:solidFill>
              <a:latin typeface="Calibri" panose="020F0502020204030204" pitchFamily="34" charset="0"/>
              <a:cs typeface="Calibri" panose="020F0502020204030204" pitchFamily="34" charset="0"/>
            </a:endParaRPr>
          </a:p>
          <a:p>
            <a:pPr algn="just">
              <a:spcAft>
                <a:spcPts val="6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Psalm 19:1-3; Acts 14:17</a:t>
            </a:r>
          </a:p>
          <a:p>
            <a:pPr algn="just">
              <a:spcAft>
                <a:spcPts val="6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The creation has design—there MUST be a Designer</a:t>
            </a:r>
          </a:p>
          <a:p>
            <a:pPr algn="just">
              <a:spcAft>
                <a:spcPts val="6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The creation has movement—there MUST be a Mover</a:t>
            </a:r>
          </a:p>
          <a:p>
            <a:pPr algn="just">
              <a:spcAft>
                <a:spcPts val="6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The creation has life—there MUST be One who lives and gives life (Acts 17:28)</a:t>
            </a:r>
            <a:endParaRPr lang="en-US" sz="2800" b="1" dirty="0">
              <a:solidFill>
                <a:schemeClr val="bg1"/>
              </a:solidFill>
              <a:latin typeface="Calibri" panose="020F0502020204030204" pitchFamily="34" charset="0"/>
              <a:cs typeface="Calibri" panose="020F0502020204030204" pitchFamily="34" charset="0"/>
            </a:endParaRPr>
          </a:p>
          <a:p>
            <a:pPr marL="457200" indent="-457200" algn="just">
              <a:spcAft>
                <a:spcPts val="6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Revelation in the most ancient book in existence </a:t>
            </a:r>
            <a:endParaRPr lang="en-US" sz="2400" b="1" dirty="0">
              <a:solidFill>
                <a:schemeClr val="bg1"/>
              </a:solidFill>
              <a:latin typeface="Calibri" panose="020F0502020204030204" pitchFamily="34" charset="0"/>
              <a:cs typeface="Calibri" panose="020F0502020204030204" pitchFamily="34" charset="0"/>
            </a:endParaRPr>
          </a:p>
          <a:p>
            <a:pPr algn="just">
              <a:spcAft>
                <a:spcPts val="6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Fulfilled prophecy must be considered—kings, nations, events</a:t>
            </a:r>
          </a:p>
          <a:p>
            <a:pPr algn="just">
              <a:spcAft>
                <a:spcPts val="6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Odds of fulfilling just eight prophecies about Jesus</a:t>
            </a:r>
          </a:p>
        </p:txBody>
      </p:sp>
    </p:spTree>
    <p:extLst>
      <p:ext uri="{BB962C8B-B14F-4D97-AF65-F5344CB8AC3E}">
        <p14:creationId xmlns:p14="http://schemas.microsoft.com/office/powerpoint/2010/main" val="3002023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Odds of Eight Fulfilled Prophecies Fulfilled About Jesus</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593731" cy="5611793"/>
          </a:xfrm>
          <a:prstGeom prst="rect">
            <a:avLst/>
          </a:prstGeom>
          <a:noFill/>
        </p:spPr>
        <p:txBody>
          <a:bodyPr wrap="square" rtlCol="0">
            <a:spAutoFit/>
          </a:bodyPr>
          <a:lstStyle/>
          <a:p>
            <a:pPr algn="just" fontAlgn="base"/>
            <a:r>
              <a:rPr lang="en-US" sz="2400" b="1" dirty="0">
                <a:solidFill>
                  <a:schemeClr val="bg1"/>
                </a:solidFill>
                <a:latin typeface="Calibri" panose="020F0502020204030204" pitchFamily="34" charset="0"/>
                <a:cs typeface="Calibri" panose="020F0502020204030204" pitchFamily="34" charset="0"/>
              </a:rPr>
              <a:t>	Mathematician Peter Stoner (</a:t>
            </a:r>
            <a:r>
              <a:rPr lang="en-US" sz="2400" b="1" i="1" dirty="0">
                <a:solidFill>
                  <a:schemeClr val="bg1"/>
                </a:solidFill>
                <a:latin typeface="Calibri" panose="020F0502020204030204" pitchFamily="34" charset="0"/>
                <a:cs typeface="Calibri" panose="020F0502020204030204" pitchFamily="34" charset="0"/>
              </a:rPr>
              <a:t>Science Speaks</a:t>
            </a:r>
            <a:r>
              <a:rPr lang="en-US" sz="2400" b="1" dirty="0">
                <a:solidFill>
                  <a:schemeClr val="bg1"/>
                </a:solidFill>
                <a:latin typeface="Calibri" panose="020F0502020204030204" pitchFamily="34" charset="0"/>
                <a:cs typeface="Calibri" panose="020F0502020204030204" pitchFamily="34" charset="0"/>
              </a:rPr>
              <a:t>) applies the modern science of probability to just </a:t>
            </a:r>
            <a:r>
              <a:rPr lang="en-US" sz="2400" b="1" dirty="0">
                <a:solidFill>
                  <a:srgbClr val="FFFF00"/>
                </a:solidFill>
                <a:latin typeface="Calibri" panose="020F0502020204030204" pitchFamily="34" charset="0"/>
                <a:cs typeface="Calibri" panose="020F0502020204030204" pitchFamily="34" charset="0"/>
              </a:rPr>
              <a:t>eight prophecies </a:t>
            </a:r>
            <a:r>
              <a:rPr lang="en-US" sz="2400" b="1" dirty="0">
                <a:solidFill>
                  <a:schemeClr val="bg1"/>
                </a:solidFill>
                <a:latin typeface="Calibri" panose="020F0502020204030204" pitchFamily="34" charset="0"/>
                <a:cs typeface="Calibri" panose="020F0502020204030204" pitchFamily="34" charset="0"/>
              </a:rPr>
              <a:t>about life of Jesus  </a:t>
            </a:r>
            <a:r>
              <a:rPr lang="en-US" sz="2400" b="1" dirty="0">
                <a:solidFill>
                  <a:srgbClr val="FFFF00"/>
                </a:solidFill>
                <a:latin typeface="Calibri" panose="020F0502020204030204" pitchFamily="34" charset="0"/>
                <a:cs typeface="Calibri" panose="020F0502020204030204" pitchFamily="34" charset="0"/>
              </a:rPr>
              <a:t>(1. place of birth;  2. a forerunner; 3. coming as king riding on donkey; 4. betrayed by friend and wounded hands; 5. betrayal price exactly 30 pieces of silver; 6. those 30 pieces of silver used to buy potter’s field; crucified with hands and feet pierced; silent  as a lamb during trial). </a:t>
            </a:r>
            <a:r>
              <a:rPr lang="en-US" sz="2400" b="1" dirty="0">
                <a:solidFill>
                  <a:schemeClr val="bg1"/>
                </a:solidFill>
                <a:latin typeface="Calibri" panose="020F0502020204030204" pitchFamily="34" charset="0"/>
                <a:cs typeface="Calibri" panose="020F0502020204030204" pitchFamily="34" charset="0"/>
              </a:rPr>
              <a:t>He says, “The chance that any man might have ...fulfilled all eight prophecies is one in 10 to the 17</a:t>
            </a:r>
            <a:r>
              <a:rPr lang="en-US" sz="2400" b="1" baseline="30000" dirty="0">
                <a:solidFill>
                  <a:schemeClr val="bg1"/>
                </a:solidFill>
                <a:latin typeface="Calibri" panose="020F0502020204030204" pitchFamily="34" charset="0"/>
                <a:cs typeface="Calibri" panose="020F0502020204030204" pitchFamily="34" charset="0"/>
              </a:rPr>
              <a:t>th</a:t>
            </a:r>
            <a:r>
              <a:rPr lang="en-US" sz="2400" b="1" dirty="0">
                <a:solidFill>
                  <a:schemeClr val="bg1"/>
                </a:solidFill>
                <a:latin typeface="Calibri" panose="020F0502020204030204" pitchFamily="34" charset="0"/>
                <a:cs typeface="Calibri" panose="020F0502020204030204" pitchFamily="34" charset="0"/>
              </a:rPr>
              <a:t>. That would be 1 in 100,000,000,000,000,000.” (one hundred quadrillion).</a:t>
            </a:r>
            <a:endParaRPr lang="en-US" sz="400" b="1" dirty="0">
              <a:solidFill>
                <a:schemeClr val="bg1"/>
              </a:solidFill>
              <a:latin typeface="Calibri" panose="020F0502020204030204" pitchFamily="34" charset="0"/>
              <a:cs typeface="Calibri" panose="020F0502020204030204" pitchFamily="34" charset="0"/>
            </a:endParaRPr>
          </a:p>
          <a:p>
            <a:pPr algn="just" fontAlgn="base"/>
            <a:r>
              <a:rPr lang="en-US" sz="600" b="1" dirty="0">
                <a:solidFill>
                  <a:schemeClr val="bg1"/>
                </a:solidFill>
                <a:latin typeface="Calibri" panose="020F0502020204030204" pitchFamily="34" charset="0"/>
                <a:cs typeface="Calibri" panose="020F0502020204030204" pitchFamily="34" charset="0"/>
              </a:rPr>
              <a:t> </a:t>
            </a:r>
          </a:p>
          <a:p>
            <a:pPr marL="342900" indent="-342900" algn="just" fontAlgn="base">
              <a:spcAft>
                <a:spcPts val="5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One hundred quadrillion identical silver dollars cover state of Texas TWO feet deep</a:t>
            </a:r>
          </a:p>
          <a:p>
            <a:pPr marL="342900" indent="-342900" algn="just" fontAlgn="base">
              <a:spcAft>
                <a:spcPts val="5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Place one silver dollar with a special mark, stir the mass thoroughly</a:t>
            </a:r>
          </a:p>
          <a:p>
            <a:pPr marL="342900" indent="-342900" algn="just" fontAlgn="base">
              <a:spcAft>
                <a:spcPts val="5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Blindfold a man tell him to travel as far as he wishes and then pick up one silver dollar</a:t>
            </a:r>
          </a:p>
          <a:p>
            <a:pPr marL="342900" indent="-342900" algn="just" fontAlgn="base">
              <a:spcAft>
                <a:spcPts val="5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What are odds he would ever get the right one?</a:t>
            </a:r>
          </a:p>
          <a:p>
            <a:pPr algn="just" fontAlgn="base">
              <a:buClr>
                <a:schemeClr val="bg1"/>
              </a:buClr>
            </a:pPr>
            <a:endParaRPr lang="en-US" sz="2400" b="1" dirty="0">
              <a:solidFill>
                <a:schemeClr val="bg1"/>
              </a:solidFill>
              <a:latin typeface="Calibri" panose="020F0502020204030204" pitchFamily="34" charset="0"/>
              <a:cs typeface="Calibri" panose="020F0502020204030204" pitchFamily="34" charset="0"/>
            </a:endParaRPr>
          </a:p>
          <a:p>
            <a:pPr marL="342900" indent="-342900" algn="just" fontAlgn="base">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Same odds of only EIGHT prophecies about one man is 1 in 100,000,000,000,000,000</a:t>
            </a:r>
          </a:p>
          <a:p>
            <a:pPr marL="342900" indent="-342900" algn="just" fontAlgn="base">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Think of the odds about all the prophecies about the One man, Jesus</a:t>
            </a:r>
            <a:endParaRPr lang="en-US" sz="28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15723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Odds of Eight Fulfilled Prophecies Fulfilled About Jesus</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593731" cy="5709255"/>
          </a:xfrm>
          <a:prstGeom prst="rect">
            <a:avLst/>
          </a:prstGeom>
          <a:noFill/>
        </p:spPr>
        <p:txBody>
          <a:bodyPr wrap="square" rtlCol="0">
            <a:spAutoFit/>
          </a:bodyPr>
          <a:lstStyle/>
          <a:p>
            <a:pPr algn="just"/>
            <a:r>
              <a:rPr lang="en-US" sz="2300" b="1" dirty="0">
                <a:solidFill>
                  <a:schemeClr val="bg1"/>
                </a:solidFill>
                <a:latin typeface="Calibri" panose="020F0502020204030204" pitchFamily="34" charset="0"/>
                <a:cs typeface="Calibri" panose="020F0502020204030204" pitchFamily="34" charset="0"/>
              </a:rPr>
              <a:t>	If only </a:t>
            </a:r>
            <a:r>
              <a:rPr lang="en-US" sz="2300" b="1" dirty="0">
                <a:solidFill>
                  <a:srgbClr val="FFFF00"/>
                </a:solidFill>
                <a:latin typeface="Calibri" panose="020F0502020204030204" pitchFamily="34" charset="0"/>
                <a:cs typeface="Calibri" panose="020F0502020204030204" pitchFamily="34" charset="0"/>
              </a:rPr>
              <a:t>fifty prophecies </a:t>
            </a:r>
            <a:r>
              <a:rPr lang="en-US" sz="2300" b="1" dirty="0">
                <a:solidFill>
                  <a:schemeClr val="bg1"/>
                </a:solidFill>
                <a:latin typeface="Calibri" panose="020F0502020204030204" pitchFamily="34" charset="0"/>
                <a:cs typeface="Calibri" panose="020F0502020204030204" pitchFamily="34" charset="0"/>
              </a:rPr>
              <a:t>about Jesus had been made, assuming </a:t>
            </a:r>
            <a:r>
              <a:rPr lang="en-US" sz="2300" b="1" dirty="0">
                <a:solidFill>
                  <a:srgbClr val="FFFF00"/>
                </a:solidFill>
                <a:latin typeface="Calibri" panose="020F0502020204030204" pitchFamily="34" charset="0"/>
                <a:cs typeface="Calibri" panose="020F0502020204030204" pitchFamily="34" charset="0"/>
              </a:rPr>
              <a:t>an equal chance </a:t>
            </a:r>
            <a:r>
              <a:rPr lang="en-US" sz="2300" b="1" dirty="0">
                <a:solidFill>
                  <a:schemeClr val="bg1"/>
                </a:solidFill>
                <a:latin typeface="Calibri" panose="020F0502020204030204" pitchFamily="34" charset="0"/>
                <a:cs typeface="Calibri" panose="020F0502020204030204" pitchFamily="34" charset="0"/>
              </a:rPr>
              <a:t>for their happening or not happening, the law of probability against all fifty being fulfilled “is that of the fiftieth power of two to unity; that is the probability is greater than </a:t>
            </a:r>
            <a:r>
              <a:rPr lang="en-US" sz="2300" b="1" i="1" dirty="0">
                <a:solidFill>
                  <a:srgbClr val="FFFF00"/>
                </a:solidFill>
                <a:latin typeface="Calibri" panose="020F0502020204030204" pitchFamily="34" charset="0"/>
                <a:cs typeface="Calibri" panose="020F0502020204030204" pitchFamily="34" charset="0"/>
              </a:rPr>
              <a:t>eleven hundred and twenty-five millions to one</a:t>
            </a:r>
            <a:r>
              <a:rPr lang="en-US" sz="2300" b="1" dirty="0">
                <a:solidFill>
                  <a:srgbClr val="FFFF00"/>
                </a:solidFill>
                <a:latin typeface="Calibri" panose="020F0502020204030204" pitchFamily="34" charset="0"/>
                <a:cs typeface="Calibri" panose="020F0502020204030204" pitchFamily="34" charset="0"/>
              </a:rPr>
              <a:t> </a:t>
            </a:r>
            <a:r>
              <a:rPr lang="en-US" sz="2300" b="1" dirty="0">
                <a:solidFill>
                  <a:schemeClr val="bg1"/>
                </a:solidFill>
                <a:latin typeface="Calibri" panose="020F0502020204030204" pitchFamily="34" charset="0"/>
                <a:cs typeface="Calibri" panose="020F0502020204030204" pitchFamily="34" charset="0"/>
              </a:rPr>
              <a:t>that all of these circumstances do turn up.” Then to assume that the fifty events would happen </a:t>
            </a:r>
            <a:r>
              <a:rPr lang="en-US" sz="2300" b="1" dirty="0">
                <a:solidFill>
                  <a:srgbClr val="FFFF00"/>
                </a:solidFill>
                <a:latin typeface="Calibri" panose="020F0502020204030204" pitchFamily="34" charset="0"/>
                <a:cs typeface="Calibri" panose="020F0502020204030204" pitchFamily="34" charset="0"/>
              </a:rPr>
              <a:t>contemporaneously</a:t>
            </a:r>
            <a:r>
              <a:rPr lang="en-US" sz="2300" b="1" dirty="0">
                <a:solidFill>
                  <a:schemeClr val="bg1"/>
                </a:solidFill>
                <a:latin typeface="Calibri" panose="020F0502020204030204" pitchFamily="34" charset="0"/>
                <a:cs typeface="Calibri" panose="020F0502020204030204" pitchFamily="34" charset="0"/>
              </a:rPr>
              <a:t> surpasses the power of numbers to express correctly the immense improbability of its taking place.</a:t>
            </a:r>
            <a:endParaRPr lang="en-US" sz="2300" dirty="0">
              <a:solidFill>
                <a:schemeClr val="bg1"/>
              </a:solidFill>
              <a:latin typeface="Calibri" panose="020F0502020204030204" pitchFamily="34" charset="0"/>
              <a:cs typeface="Calibri" panose="020F0502020204030204" pitchFamily="34" charset="0"/>
            </a:endParaRPr>
          </a:p>
          <a:p>
            <a:pPr algn="just"/>
            <a:r>
              <a:rPr lang="en-US" sz="700" b="1" dirty="0">
                <a:solidFill>
                  <a:schemeClr val="bg1"/>
                </a:solidFill>
                <a:latin typeface="Calibri" panose="020F0502020204030204" pitchFamily="34" charset="0"/>
                <a:cs typeface="Calibri" panose="020F0502020204030204" pitchFamily="34" charset="0"/>
              </a:rPr>
              <a:t> </a:t>
            </a:r>
            <a:endParaRPr lang="en-US" sz="700" dirty="0">
              <a:solidFill>
                <a:schemeClr val="bg1"/>
              </a:solidFill>
              <a:latin typeface="Calibri" panose="020F0502020204030204" pitchFamily="34" charset="0"/>
              <a:cs typeface="Calibri" panose="020F0502020204030204" pitchFamily="34" charset="0"/>
            </a:endParaRPr>
          </a:p>
          <a:p>
            <a:pPr algn="just"/>
            <a:r>
              <a:rPr lang="en-US" sz="2300" b="1" dirty="0">
                <a:solidFill>
                  <a:schemeClr val="bg1"/>
                </a:solidFill>
                <a:latin typeface="Calibri" panose="020F0502020204030204" pitchFamily="34" charset="0"/>
                <a:cs typeface="Calibri" panose="020F0502020204030204" pitchFamily="34" charset="0"/>
              </a:rPr>
              <a:t>	The previous paragraph deals with the law of probability as regards inanimate objects.  It does not consider the will and acts of free agents for and against God, namely: “passions of multitudes, the ambition of princes, the studies of the wise, the craft of the wicked, the wars, the revolutions, and the varied destinies of nations.”</a:t>
            </a:r>
            <a:endParaRPr lang="en-US" sz="2300" dirty="0">
              <a:solidFill>
                <a:schemeClr val="bg1"/>
              </a:solidFill>
              <a:latin typeface="Calibri" panose="020F0502020204030204" pitchFamily="34" charset="0"/>
              <a:cs typeface="Calibri" panose="020F0502020204030204" pitchFamily="34" charset="0"/>
            </a:endParaRPr>
          </a:p>
          <a:p>
            <a:pPr algn="just"/>
            <a:r>
              <a:rPr lang="en-US" sz="700" b="1" dirty="0">
                <a:solidFill>
                  <a:schemeClr val="bg1"/>
                </a:solidFill>
                <a:latin typeface="Calibri" panose="020F0502020204030204" pitchFamily="34" charset="0"/>
                <a:cs typeface="Calibri" panose="020F0502020204030204" pitchFamily="34" charset="0"/>
              </a:rPr>
              <a:t> </a:t>
            </a:r>
            <a:endParaRPr lang="en-US" sz="700" dirty="0">
              <a:solidFill>
                <a:schemeClr val="bg1"/>
              </a:solidFill>
              <a:latin typeface="Calibri" panose="020F0502020204030204" pitchFamily="34" charset="0"/>
              <a:cs typeface="Calibri" panose="020F0502020204030204" pitchFamily="34" charset="0"/>
            </a:endParaRPr>
          </a:p>
          <a:p>
            <a:pPr algn="just"/>
            <a:r>
              <a:rPr lang="en-US" sz="2300" b="1" dirty="0">
                <a:solidFill>
                  <a:schemeClr val="bg1"/>
                </a:solidFill>
                <a:latin typeface="Calibri" panose="020F0502020204030204" pitchFamily="34" charset="0"/>
                <a:cs typeface="Calibri" panose="020F0502020204030204" pitchFamily="34" charset="0"/>
              </a:rPr>
              <a:t> 	If only one hundred prophecies had been made, the chance that they would happen to one man is less than all the drops of water if the world were completely water.</a:t>
            </a:r>
          </a:p>
          <a:p>
            <a:pPr algn="just"/>
            <a:r>
              <a:rPr lang="en-US" sz="700" dirty="0">
                <a:solidFill>
                  <a:schemeClr val="bg1"/>
                </a:solidFill>
                <a:latin typeface="Calibri" panose="020F0502020204030204" pitchFamily="34" charset="0"/>
                <a:cs typeface="Calibri" panose="020F0502020204030204" pitchFamily="34" charset="0"/>
              </a:rPr>
              <a:t> </a:t>
            </a:r>
          </a:p>
          <a:p>
            <a:pPr algn="just"/>
            <a:r>
              <a:rPr lang="en-US" sz="2300" b="1" dirty="0">
                <a:solidFill>
                  <a:schemeClr val="bg1"/>
                </a:solidFill>
                <a:latin typeface="Calibri" panose="020F0502020204030204" pitchFamily="34" charset="0"/>
                <a:cs typeface="Calibri" panose="020F0502020204030204" pitchFamily="34" charset="0"/>
              </a:rPr>
              <a:t>	But not fifty, nor one hundred, but </a:t>
            </a:r>
            <a:r>
              <a:rPr lang="en-US" sz="2300" b="1" dirty="0">
                <a:solidFill>
                  <a:srgbClr val="FFFF00"/>
                </a:solidFill>
                <a:latin typeface="Calibri" panose="020F0502020204030204" pitchFamily="34" charset="0"/>
                <a:cs typeface="Calibri" panose="020F0502020204030204" pitchFamily="34" charset="0"/>
              </a:rPr>
              <a:t>three hundred thirty-two prophecies </a:t>
            </a:r>
            <a:r>
              <a:rPr lang="en-US" sz="2300" b="1" dirty="0">
                <a:solidFill>
                  <a:schemeClr val="bg1"/>
                </a:solidFill>
                <a:latin typeface="Calibri" panose="020F0502020204030204" pitchFamily="34" charset="0"/>
                <a:cs typeface="Calibri" panose="020F0502020204030204" pitchFamily="34" charset="0"/>
              </a:rPr>
              <a:t>of Christ had been counted.	</a:t>
            </a:r>
            <a:r>
              <a:rPr lang="en-US" sz="2200" b="1" dirty="0">
                <a:solidFill>
                  <a:schemeClr val="bg1"/>
                </a:solidFill>
                <a:latin typeface="Calibri" panose="020F0502020204030204" pitchFamily="34" charset="0"/>
                <a:cs typeface="Calibri" panose="020F0502020204030204" pitchFamily="34" charset="0"/>
              </a:rPr>
              <a:t>			</a:t>
            </a:r>
          </a:p>
          <a:p>
            <a:pPr algn="just"/>
            <a:r>
              <a:rPr lang="en-US" sz="2200" b="1" dirty="0">
                <a:solidFill>
                  <a:schemeClr val="bg1"/>
                </a:solidFill>
                <a:latin typeface="Calibri" panose="020F0502020204030204" pitchFamily="34" charset="0"/>
                <a:cs typeface="Calibri" panose="020F0502020204030204" pitchFamily="34" charset="0"/>
              </a:rPr>
              <a:t>					- Hugo McCord (</a:t>
            </a:r>
            <a:r>
              <a:rPr lang="en-US" sz="2200" b="1" i="1" dirty="0">
                <a:solidFill>
                  <a:schemeClr val="bg1"/>
                </a:solidFill>
                <a:latin typeface="Calibri" panose="020F0502020204030204" pitchFamily="34" charset="0"/>
                <a:cs typeface="Calibri" panose="020F0502020204030204" pitchFamily="34" charset="0"/>
              </a:rPr>
              <a:t>From Heaven or From Men (p. 47-48)</a:t>
            </a:r>
            <a:endParaRPr lang="en-US" sz="22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46919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Three Ways God Revealed Himself to Me</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593731" cy="6001643"/>
          </a:xfrm>
          <a:prstGeom prst="rect">
            <a:avLst/>
          </a:prstGeom>
          <a:noFill/>
        </p:spPr>
        <p:txBody>
          <a:bodyPr wrap="square" rtlCol="0">
            <a:spAutoFit/>
          </a:bodyPr>
          <a:lstStyle/>
          <a:p>
            <a:pPr marL="457200" indent="-457200" algn="just">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Revealed Himself in the universe around me</a:t>
            </a:r>
            <a:endParaRPr lang="en-US" sz="2400" b="1" dirty="0">
              <a:solidFill>
                <a:schemeClr val="bg1"/>
              </a:solidFill>
              <a:latin typeface="Calibri" panose="020F0502020204030204" pitchFamily="34" charset="0"/>
              <a:cs typeface="Calibri" panose="020F0502020204030204" pitchFamily="34" charset="0"/>
            </a:endParaRPr>
          </a:p>
          <a:p>
            <a:pPr algn="just">
              <a:spcAft>
                <a:spcPts val="6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Psalm 19:1-3; Acts 14:17</a:t>
            </a:r>
          </a:p>
          <a:p>
            <a:pPr algn="just">
              <a:spcAft>
                <a:spcPts val="6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The creation has design—there MUST be a Designer</a:t>
            </a:r>
          </a:p>
          <a:p>
            <a:pPr algn="just">
              <a:spcAft>
                <a:spcPts val="6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The creation has movement—there MUST be a Mover</a:t>
            </a:r>
          </a:p>
          <a:p>
            <a:pPr algn="just">
              <a:spcAft>
                <a:spcPts val="6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The creation has life—there MUST be One who lives and gives life (Acts 17:28)</a:t>
            </a:r>
            <a:endParaRPr lang="en-US" sz="2800" b="1" dirty="0">
              <a:solidFill>
                <a:schemeClr val="bg1"/>
              </a:solidFill>
              <a:latin typeface="Calibri" panose="020F0502020204030204" pitchFamily="34" charset="0"/>
              <a:cs typeface="Calibri" panose="020F0502020204030204" pitchFamily="34" charset="0"/>
            </a:endParaRPr>
          </a:p>
          <a:p>
            <a:pPr marL="457200" indent="-457200" algn="just">
              <a:spcAft>
                <a:spcPts val="6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Revelation in the most ancient book in existence </a:t>
            </a:r>
            <a:endParaRPr lang="en-US" sz="2400" b="1" dirty="0">
              <a:solidFill>
                <a:schemeClr val="bg1"/>
              </a:solidFill>
              <a:latin typeface="Calibri" panose="020F0502020204030204" pitchFamily="34" charset="0"/>
              <a:cs typeface="Calibri" panose="020F0502020204030204" pitchFamily="34" charset="0"/>
            </a:endParaRPr>
          </a:p>
          <a:p>
            <a:pPr algn="just">
              <a:spcAft>
                <a:spcPts val="6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Fulfilled prophecy must be considered—kings, nations, events</a:t>
            </a:r>
          </a:p>
          <a:p>
            <a:pPr algn="just">
              <a:spcAft>
                <a:spcPts val="6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Odds of fulfilling just eight prophecies about Jesus</a:t>
            </a:r>
          </a:p>
          <a:p>
            <a:pPr algn="just">
              <a:spcAft>
                <a:spcPts val="6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Odds of fulfilling all prophecies about Jesus</a:t>
            </a:r>
          </a:p>
          <a:p>
            <a:pPr marL="457200" indent="-457200" algn="just">
              <a:spcAft>
                <a:spcPts val="6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Revelation in the life of the man of Nazareth</a:t>
            </a:r>
            <a:endParaRPr lang="en-US" sz="2400" b="1" dirty="0">
              <a:solidFill>
                <a:schemeClr val="bg1"/>
              </a:solidFill>
              <a:latin typeface="Calibri" panose="020F0502020204030204" pitchFamily="34" charset="0"/>
              <a:cs typeface="Calibri" panose="020F0502020204030204" pitchFamily="34" charset="0"/>
            </a:endParaRPr>
          </a:p>
          <a:p>
            <a:pPr algn="just">
              <a:spcAft>
                <a:spcPts val="6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He claimed He was from God</a:t>
            </a:r>
          </a:p>
          <a:p>
            <a:pPr algn="just">
              <a:spcAft>
                <a:spcPts val="6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He proved it with His miracles</a:t>
            </a:r>
          </a:p>
          <a:p>
            <a:pPr algn="just">
              <a:spcAft>
                <a:spcPts val="6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He proved it in His resurrection </a:t>
            </a:r>
          </a:p>
        </p:txBody>
      </p:sp>
    </p:spTree>
    <p:extLst>
      <p:ext uri="{BB962C8B-B14F-4D97-AF65-F5344CB8AC3E}">
        <p14:creationId xmlns:p14="http://schemas.microsoft.com/office/powerpoint/2010/main" val="1957877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509284" y="299702"/>
            <a:ext cx="9377916"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solidFill>
                  <a:srgbClr val="FFFF00"/>
                </a:solidFill>
              </a:rPr>
              <a:t>God Has Spoken, </a:t>
            </a:r>
            <a:br>
              <a:rPr lang="en-US" dirty="0">
                <a:solidFill>
                  <a:srgbClr val="FFFF00"/>
                </a:solidFill>
              </a:rPr>
            </a:br>
            <a:r>
              <a:rPr lang="en-US" dirty="0">
                <a:solidFill>
                  <a:srgbClr val="FFFF00"/>
                </a:solidFill>
              </a:rPr>
              <a:t>Have You Listened</a:t>
            </a:r>
            <a:endParaRPr dirty="0">
              <a:solidFill>
                <a:srgbClr val="FFFF00"/>
              </a:solidFill>
            </a:endParaRPr>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Heb. 11:6</a:t>
            </a:r>
            <a:endParaRPr sz="3200" dirty="0"/>
          </a:p>
          <a:p>
            <a:pPr marL="742950" lvl="1" indent="-285750">
              <a:lnSpc>
                <a:spcPct val="150000"/>
              </a:lnSpc>
              <a:spcBef>
                <a:spcPts val="200"/>
              </a:spcBef>
              <a:buSzPts val="3000"/>
            </a:pPr>
            <a:r>
              <a:rPr lang="en-US" sz="3200" dirty="0">
                <a:solidFill>
                  <a:schemeClr val="lt1"/>
                </a:solidFill>
              </a:rPr>
              <a:t>  Repent 							Acts 17:30</a:t>
            </a:r>
            <a:endParaRPr sz="3200" dirty="0"/>
          </a:p>
          <a:p>
            <a:pPr marL="742950" lvl="1" indent="-285750">
              <a:lnSpc>
                <a:spcPct val="150000"/>
              </a:lnSpc>
              <a:spcBef>
                <a:spcPts val="200"/>
              </a:spcBef>
              <a:buSzPts val="3000"/>
            </a:pPr>
            <a:r>
              <a:rPr lang="en-US" sz="3200" dirty="0">
                <a:solidFill>
                  <a:schemeClr val="lt1"/>
                </a:solidFill>
              </a:rPr>
              <a:t>  Confess Faith in Him					Rom. 10:9</a:t>
            </a:r>
            <a:endParaRPr sz="3200" dirty="0"/>
          </a:p>
          <a:p>
            <a:pPr marL="742950" lvl="1" indent="-285750">
              <a:lnSpc>
                <a:spcPct val="150000"/>
              </a:lnSpc>
              <a:spcBef>
                <a:spcPts val="200"/>
              </a:spcBef>
              <a:buSzPts val="3000"/>
            </a:pPr>
            <a:r>
              <a:rPr lang="en-US" sz="3200" dirty="0">
                <a:solidFill>
                  <a:schemeClr val="lt1"/>
                </a:solidFill>
              </a:rPr>
              <a:t>  Be Baptized Into Him					Gal. 3:27</a:t>
            </a:r>
            <a:endParaRPr lang="en-US" sz="3200" dirty="0"/>
          </a:p>
          <a:p>
            <a:pPr marL="457200" lvl="1" indent="-457200" algn="ctr">
              <a:lnSpc>
                <a:spcPct val="150000"/>
              </a:lnSpc>
              <a:spcBef>
                <a:spcPts val="200"/>
              </a:spcBef>
              <a:buSzPts val="3000"/>
              <a:buNone/>
            </a:pPr>
            <a:r>
              <a:rPr lang="en-US" sz="3200" b="1" i="1" dirty="0">
                <a:solidFill>
                  <a:srgbClr val="FFFF00"/>
                </a:solidFill>
              </a:rPr>
              <a:t>You are Now a Member of His Glorious Church</a:t>
            </a:r>
          </a:p>
          <a:p>
            <a:pPr indent="4763">
              <a:lnSpc>
                <a:spcPct val="150000"/>
              </a:lnSpc>
              <a:spcBef>
                <a:spcPts val="200"/>
              </a:spcBef>
              <a:buSzPts val="3000"/>
            </a:pPr>
            <a:r>
              <a:rPr lang="en-US" sz="3200" dirty="0">
                <a:solidFill>
                  <a:schemeClr val="bg1"/>
                </a:solidFill>
              </a:rPr>
              <a:t>   Now be faithful until you die			Rev. 2:10</a:t>
            </a:r>
            <a:endParaRPr sz="3200" dirty="0">
              <a:solidFill>
                <a:schemeClr val="bg1"/>
              </a:solidFill>
            </a:endParaRPr>
          </a:p>
        </p:txBody>
      </p:sp>
    </p:spTree>
    <p:extLst>
      <p:ext uri="{BB962C8B-B14F-4D97-AF65-F5344CB8AC3E}">
        <p14:creationId xmlns:p14="http://schemas.microsoft.com/office/powerpoint/2010/main" val="3291151652"/>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11772</TotalTime>
  <Words>1122</Words>
  <Application>Microsoft Office PowerPoint</Application>
  <PresentationFormat>Widescreen</PresentationFormat>
  <Paragraphs>79</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Cambria</vt:lpstr>
      <vt:lpstr>Office Theme</vt:lpstr>
      <vt:lpstr>Starting in the Wrong Place to Find the Answers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God Has Spoken,  Have You Listened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736</cp:revision>
  <cp:lastPrinted>2020-03-29T20:52:01Z</cp:lastPrinted>
  <dcterms:modified xsi:type="dcterms:W3CDTF">2020-07-27T00:51:28Z</dcterms:modified>
</cp:coreProperties>
</file>