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778" r:id="rId2"/>
    <p:sldId id="2768" r:id="rId3"/>
    <p:sldId id="2862" r:id="rId4"/>
    <p:sldId id="2869" r:id="rId5"/>
    <p:sldId id="2838" r:id="rId6"/>
    <p:sldId id="2848" r:id="rId7"/>
    <p:sldId id="2843" r:id="rId8"/>
    <p:sldId id="2849" r:id="rId9"/>
    <p:sldId id="2847" r:id="rId10"/>
    <p:sldId id="2852" r:id="rId11"/>
    <p:sldId id="2844" r:id="rId12"/>
    <p:sldId id="2871" r:id="rId13"/>
    <p:sldId id="2846" r:id="rId14"/>
    <p:sldId id="2882" r:id="rId15"/>
    <p:sldId id="2881" r:id="rId16"/>
    <p:sldId id="2463" r:id="rId1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5238" autoAdjust="0"/>
  </p:normalViewPr>
  <p:slideViewPr>
    <p:cSldViewPr snapToGrid="0">
      <p:cViewPr varScale="1">
        <p:scale>
          <a:sx n="110" d="100"/>
          <a:sy n="110" d="100"/>
        </p:scale>
        <p:origin x="540" y="78"/>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6747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688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8121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0795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0159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0116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0960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6851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294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429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2239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015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1454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8047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6000" b="1" dirty="0"/>
              <a:t>God’s View of the Judgment</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Rev. 20:11-15</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Rev. 20:11-15</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5693866"/>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11  Then I saw a great white throne and him who was seated on it. From his presence earth and sky fled away, and no place was found for them. </a:t>
            </a:r>
          </a:p>
          <a:p>
            <a:pPr algn="just"/>
            <a:r>
              <a:rPr lang="en-US" sz="2600" b="1" dirty="0">
                <a:solidFill>
                  <a:schemeClr val="bg1"/>
                </a:solidFill>
                <a:latin typeface="Calibri" panose="020F0502020204030204" pitchFamily="34" charset="0"/>
                <a:cs typeface="Calibri" panose="020F0502020204030204" pitchFamily="34" charset="0"/>
              </a:rPr>
              <a:t>  12  And I </a:t>
            </a:r>
            <a:r>
              <a:rPr lang="en-US" sz="2600" b="1" dirty="0">
                <a:solidFill>
                  <a:srgbClr val="FFFF00"/>
                </a:solidFill>
                <a:latin typeface="Calibri" panose="020F0502020204030204" pitchFamily="34" charset="0"/>
                <a:cs typeface="Calibri" panose="020F0502020204030204" pitchFamily="34" charset="0"/>
              </a:rPr>
              <a:t>saw the dead, great and small, standing before the throne, </a:t>
            </a:r>
            <a:r>
              <a:rPr lang="en-US" sz="2600" b="1" dirty="0">
                <a:solidFill>
                  <a:schemeClr val="bg1"/>
                </a:solidFill>
                <a:latin typeface="Calibri" panose="020F0502020204030204" pitchFamily="34" charset="0"/>
                <a:cs typeface="Calibri" panose="020F0502020204030204" pitchFamily="34" charset="0"/>
              </a:rPr>
              <a:t>and books were opened. Then another book was opened, which is the book of life. And the dead were judged by what was written in the books, according to what they had done. </a:t>
            </a:r>
          </a:p>
          <a:p>
            <a:pPr algn="just"/>
            <a:r>
              <a:rPr lang="en-US" sz="2600" b="1" dirty="0">
                <a:solidFill>
                  <a:schemeClr val="bg1"/>
                </a:solidFill>
                <a:latin typeface="Calibri" panose="020F0502020204030204" pitchFamily="34" charset="0"/>
                <a:cs typeface="Calibri" panose="020F0502020204030204" pitchFamily="34" charset="0"/>
              </a:rPr>
              <a:t>  13  And </a:t>
            </a:r>
            <a:r>
              <a:rPr lang="en-US" sz="2600" b="1" dirty="0">
                <a:solidFill>
                  <a:srgbClr val="FFFF00"/>
                </a:solidFill>
                <a:latin typeface="Calibri" panose="020F0502020204030204" pitchFamily="34" charset="0"/>
                <a:cs typeface="Calibri" panose="020F0502020204030204" pitchFamily="34" charset="0"/>
              </a:rPr>
              <a:t>the sea gave up the dead</a:t>
            </a:r>
            <a:r>
              <a:rPr lang="en-US" sz="2600" b="1" dirty="0">
                <a:solidFill>
                  <a:schemeClr val="bg1"/>
                </a:solidFill>
                <a:latin typeface="Calibri" panose="020F0502020204030204" pitchFamily="34" charset="0"/>
                <a:cs typeface="Calibri" panose="020F0502020204030204" pitchFamily="34" charset="0"/>
              </a:rPr>
              <a:t> who were in it, </a:t>
            </a:r>
            <a:r>
              <a:rPr lang="en-US" sz="2600" b="1" dirty="0">
                <a:solidFill>
                  <a:srgbClr val="FFFF00"/>
                </a:solidFill>
                <a:latin typeface="Calibri" panose="020F0502020204030204" pitchFamily="34" charset="0"/>
                <a:cs typeface="Calibri" panose="020F0502020204030204" pitchFamily="34" charset="0"/>
              </a:rPr>
              <a:t>Death and Hades gave up the dead who were in them</a:t>
            </a:r>
            <a:r>
              <a:rPr lang="en-US" sz="2600" b="1" dirty="0">
                <a:solidFill>
                  <a:schemeClr val="bg1"/>
                </a:solidFill>
                <a:latin typeface="Calibri" panose="020F0502020204030204" pitchFamily="34" charset="0"/>
                <a:cs typeface="Calibri" panose="020F0502020204030204" pitchFamily="34" charset="0"/>
              </a:rPr>
              <a:t>, and </a:t>
            </a:r>
            <a:r>
              <a:rPr lang="en-US" sz="2600" b="1" dirty="0">
                <a:solidFill>
                  <a:srgbClr val="FFFF00"/>
                </a:solidFill>
                <a:latin typeface="Calibri" panose="020F0502020204030204" pitchFamily="34" charset="0"/>
                <a:cs typeface="Calibri" panose="020F0502020204030204" pitchFamily="34" charset="0"/>
              </a:rPr>
              <a:t>they were judged</a:t>
            </a:r>
            <a:r>
              <a:rPr lang="en-US" sz="2600" b="1" dirty="0">
                <a:solidFill>
                  <a:schemeClr val="bg1"/>
                </a:solidFill>
                <a:latin typeface="Calibri" panose="020F0502020204030204" pitchFamily="34" charset="0"/>
                <a:cs typeface="Calibri" panose="020F0502020204030204" pitchFamily="34" charset="0"/>
              </a:rPr>
              <a:t>, each one of them, according to what they had done. </a:t>
            </a:r>
          </a:p>
          <a:p>
            <a:pPr algn="just"/>
            <a:r>
              <a:rPr lang="en-US" sz="2600" b="1" dirty="0">
                <a:solidFill>
                  <a:schemeClr val="bg1"/>
                </a:solidFill>
                <a:latin typeface="Calibri" panose="020F0502020204030204" pitchFamily="34" charset="0"/>
                <a:cs typeface="Calibri" panose="020F0502020204030204" pitchFamily="34" charset="0"/>
              </a:rPr>
              <a:t>  14  Then Death and Hades were thrown into the lake of fire. This is the second death, the lake of fire. </a:t>
            </a:r>
          </a:p>
          <a:p>
            <a:pPr algn="just"/>
            <a:r>
              <a:rPr lang="en-US" sz="2600" b="1" dirty="0">
                <a:solidFill>
                  <a:schemeClr val="bg1"/>
                </a:solidFill>
                <a:latin typeface="Calibri" panose="020F0502020204030204" pitchFamily="34" charset="0"/>
                <a:cs typeface="Calibri" panose="020F0502020204030204" pitchFamily="34" charset="0"/>
              </a:rPr>
              <a:t>  15  And if anyone's name was not found written in the book of life, he was thrown into the lake of fire.</a:t>
            </a:r>
          </a:p>
          <a:p>
            <a:pPr algn="just"/>
            <a:r>
              <a:rPr lang="en-US" sz="2600" b="1" dirty="0">
                <a:solidFill>
                  <a:schemeClr val="bg1"/>
                </a:solidFill>
                <a:latin typeface="Calibri" panose="020F0502020204030204" pitchFamily="34" charset="0"/>
                <a:cs typeface="Calibri" panose="020F0502020204030204" pitchFamily="34" charset="0"/>
              </a:rPr>
              <a:t>							Revelation 20:11-15</a:t>
            </a:r>
          </a:p>
        </p:txBody>
      </p:sp>
    </p:spTree>
    <p:extLst>
      <p:ext uri="{BB962C8B-B14F-4D97-AF65-F5344CB8AC3E}">
        <p14:creationId xmlns:p14="http://schemas.microsoft.com/office/powerpoint/2010/main" val="263124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This Earth Will be Destroyed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Who Has Ever Lived Will be Judged</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Will Be Judged at the Same Time</a:t>
            </a: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Simple Truths About the Final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62130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Matt. 25:31-46</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489364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31  "</a:t>
            </a:r>
            <a:r>
              <a:rPr lang="en-US" sz="2400" b="1" dirty="0">
                <a:solidFill>
                  <a:srgbClr val="FFFF00"/>
                </a:solidFill>
                <a:latin typeface="Calibri" panose="020F0502020204030204" pitchFamily="34" charset="0"/>
                <a:cs typeface="Calibri" panose="020F0502020204030204" pitchFamily="34" charset="0"/>
              </a:rPr>
              <a:t>When the Son of Man comes in His glory</a:t>
            </a:r>
            <a:r>
              <a:rPr lang="en-US" sz="2400" b="1" dirty="0">
                <a:solidFill>
                  <a:schemeClr val="bg1"/>
                </a:solidFill>
                <a:latin typeface="Calibri" panose="020F0502020204030204" pitchFamily="34" charset="0"/>
                <a:cs typeface="Calibri" panose="020F0502020204030204" pitchFamily="34" charset="0"/>
              </a:rPr>
              <a:t>, and all the holy angels with Him, then He will sit on the throne of His glory. </a:t>
            </a:r>
          </a:p>
          <a:p>
            <a:pPr algn="just"/>
            <a:r>
              <a:rPr lang="en-US" sz="2400" b="1" dirty="0">
                <a:solidFill>
                  <a:schemeClr val="bg1"/>
                </a:solidFill>
                <a:latin typeface="Calibri" panose="020F0502020204030204" pitchFamily="34" charset="0"/>
                <a:cs typeface="Calibri" panose="020F0502020204030204" pitchFamily="34" charset="0"/>
              </a:rPr>
              <a:t>  32  </a:t>
            </a:r>
            <a:r>
              <a:rPr lang="en-US" sz="2400" b="1" dirty="0">
                <a:solidFill>
                  <a:srgbClr val="FFFF00"/>
                </a:solidFill>
                <a:latin typeface="Calibri" panose="020F0502020204030204" pitchFamily="34" charset="0"/>
                <a:cs typeface="Calibri" panose="020F0502020204030204" pitchFamily="34" charset="0"/>
              </a:rPr>
              <a:t>All the nations will be gathered before Him</a:t>
            </a:r>
            <a:r>
              <a:rPr lang="en-US" sz="2400" b="1" dirty="0">
                <a:solidFill>
                  <a:schemeClr val="bg1"/>
                </a:solidFill>
                <a:latin typeface="Calibri" panose="020F0502020204030204" pitchFamily="34" charset="0"/>
                <a:cs typeface="Calibri" panose="020F0502020204030204" pitchFamily="34" charset="0"/>
              </a:rPr>
              <a:t>, and He will separate them one from another, as a shepherd divides his sheep from the goats. </a:t>
            </a:r>
          </a:p>
          <a:p>
            <a:pPr algn="just"/>
            <a:r>
              <a:rPr lang="en-US" sz="2400" b="1" dirty="0">
                <a:solidFill>
                  <a:schemeClr val="bg1"/>
                </a:solidFill>
                <a:latin typeface="Calibri" panose="020F0502020204030204" pitchFamily="34" charset="0"/>
                <a:cs typeface="Calibri" panose="020F0502020204030204" pitchFamily="34" charset="0"/>
              </a:rPr>
              <a:t>  33  And He will set the sheep on His right hand, but the goats on the left. </a:t>
            </a:r>
          </a:p>
          <a:p>
            <a:pPr algn="just"/>
            <a:r>
              <a:rPr lang="en-US" sz="2400" b="1" dirty="0">
                <a:solidFill>
                  <a:schemeClr val="bg1"/>
                </a:solidFill>
                <a:latin typeface="Calibri" panose="020F0502020204030204" pitchFamily="34" charset="0"/>
                <a:cs typeface="Calibri" panose="020F0502020204030204" pitchFamily="34" charset="0"/>
              </a:rPr>
              <a:t>  34 </a:t>
            </a:r>
            <a:r>
              <a:rPr lang="en-US" sz="2400" b="1" dirty="0">
                <a:solidFill>
                  <a:srgbClr val="FFFF00"/>
                </a:solidFill>
                <a:latin typeface="Calibri" panose="020F0502020204030204" pitchFamily="34" charset="0"/>
                <a:cs typeface="Calibri" panose="020F0502020204030204" pitchFamily="34" charset="0"/>
              </a:rPr>
              <a:t> Then</a:t>
            </a:r>
            <a:r>
              <a:rPr lang="en-US" sz="2400" b="1" dirty="0">
                <a:solidFill>
                  <a:schemeClr val="bg1"/>
                </a:solidFill>
                <a:latin typeface="Calibri" panose="020F0502020204030204" pitchFamily="34" charset="0"/>
                <a:cs typeface="Calibri" panose="020F0502020204030204" pitchFamily="34" charset="0"/>
              </a:rPr>
              <a:t> the King will say to </a:t>
            </a:r>
            <a:r>
              <a:rPr lang="en-US" sz="2400" b="1" dirty="0">
                <a:solidFill>
                  <a:srgbClr val="FFFF00"/>
                </a:solidFill>
                <a:latin typeface="Calibri" panose="020F0502020204030204" pitchFamily="34" charset="0"/>
                <a:cs typeface="Calibri" panose="020F0502020204030204" pitchFamily="34" charset="0"/>
              </a:rPr>
              <a:t>those on His right hand, 'Come, you blessed of My Father</a:t>
            </a:r>
            <a:r>
              <a:rPr lang="en-US" sz="2400" b="1" dirty="0">
                <a:solidFill>
                  <a:schemeClr val="bg1"/>
                </a:solidFill>
                <a:latin typeface="Calibri" panose="020F0502020204030204" pitchFamily="34" charset="0"/>
                <a:cs typeface="Calibri" panose="020F0502020204030204" pitchFamily="34" charset="0"/>
              </a:rPr>
              <a:t> . . .    </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dirty="0">
                <a:solidFill>
                  <a:schemeClr val="bg1"/>
                </a:solidFill>
                <a:latin typeface="Calibri" panose="020F0502020204030204" pitchFamily="34" charset="0"/>
                <a:cs typeface="Calibri" panose="020F0502020204030204" pitchFamily="34" charset="0"/>
              </a:rPr>
              <a:t>  41  "</a:t>
            </a:r>
            <a:r>
              <a:rPr lang="en-US" sz="2400" b="1" dirty="0">
                <a:solidFill>
                  <a:srgbClr val="FFFF00"/>
                </a:solidFill>
                <a:latin typeface="Calibri" panose="020F0502020204030204" pitchFamily="34" charset="0"/>
                <a:cs typeface="Calibri" panose="020F0502020204030204" pitchFamily="34" charset="0"/>
              </a:rPr>
              <a:t>Then </a:t>
            </a:r>
            <a:r>
              <a:rPr lang="en-US" sz="2400" b="1" dirty="0">
                <a:solidFill>
                  <a:schemeClr val="bg1"/>
                </a:solidFill>
                <a:latin typeface="Calibri" panose="020F0502020204030204" pitchFamily="34" charset="0"/>
                <a:cs typeface="Calibri" panose="020F0502020204030204" pitchFamily="34" charset="0"/>
              </a:rPr>
              <a:t>He will also say to </a:t>
            </a:r>
            <a:r>
              <a:rPr lang="en-US" sz="2400" b="1" dirty="0">
                <a:solidFill>
                  <a:srgbClr val="FFFF00"/>
                </a:solidFill>
                <a:latin typeface="Calibri" panose="020F0502020204030204" pitchFamily="34" charset="0"/>
                <a:cs typeface="Calibri" panose="020F0502020204030204" pitchFamily="34" charset="0"/>
              </a:rPr>
              <a:t>those on the left hand, ‘Depart from Me, you cursed, into the everlasting fire prepared for the devil and his angels:  </a:t>
            </a:r>
            <a:r>
              <a:rPr lang="en-US" sz="2400" b="1" dirty="0">
                <a:solidFill>
                  <a:schemeClr val="bg1"/>
                </a:solidFill>
                <a:latin typeface="Calibri" panose="020F0502020204030204" pitchFamily="34" charset="0"/>
                <a:cs typeface="Calibri" panose="020F0502020204030204" pitchFamily="34" charset="0"/>
              </a:rPr>
              <a:t>. . .</a:t>
            </a:r>
          </a:p>
          <a:p>
            <a:pPr algn="just"/>
            <a:endParaRPr lang="en-US" sz="2400" b="1" dirty="0">
              <a:solidFill>
                <a:srgbClr val="FFFF00"/>
              </a:solidFill>
              <a:latin typeface="Calibri" panose="020F0502020204030204" pitchFamily="34" charset="0"/>
              <a:cs typeface="Calibri" panose="020F0502020204030204" pitchFamily="34" charset="0"/>
            </a:endParaRPr>
          </a:p>
          <a:p>
            <a:pPr algn="just"/>
            <a:r>
              <a:rPr lang="en-US" sz="2400" b="1" dirty="0">
                <a:solidFill>
                  <a:schemeClr val="bg1"/>
                </a:solidFill>
                <a:latin typeface="Calibri" panose="020F0502020204030204" pitchFamily="34" charset="0"/>
                <a:cs typeface="Calibri" panose="020F0502020204030204" pitchFamily="34" charset="0"/>
              </a:rPr>
              <a:t>   46  And these will go away </a:t>
            </a:r>
            <a:r>
              <a:rPr lang="en-US" sz="2400" b="1" dirty="0">
                <a:solidFill>
                  <a:srgbClr val="FFFF00"/>
                </a:solidFill>
                <a:latin typeface="Calibri" panose="020F0502020204030204" pitchFamily="34" charset="0"/>
                <a:cs typeface="Calibri" panose="020F0502020204030204" pitchFamily="34" charset="0"/>
              </a:rPr>
              <a:t>into everlasting punishment</a:t>
            </a:r>
            <a:r>
              <a:rPr lang="en-US" sz="2400" b="1" dirty="0">
                <a:solidFill>
                  <a:schemeClr val="bg1"/>
                </a:solidFill>
                <a:latin typeface="Calibri" panose="020F0502020204030204" pitchFamily="34" charset="0"/>
                <a:cs typeface="Calibri" panose="020F0502020204030204" pitchFamily="34" charset="0"/>
              </a:rPr>
              <a:t>, but the righteous </a:t>
            </a:r>
            <a:r>
              <a:rPr lang="en-US" sz="2400" b="1" dirty="0">
                <a:solidFill>
                  <a:srgbClr val="FFFF00"/>
                </a:solidFill>
                <a:latin typeface="Calibri" panose="020F0502020204030204" pitchFamily="34" charset="0"/>
                <a:cs typeface="Calibri" panose="020F0502020204030204" pitchFamily="34" charset="0"/>
              </a:rPr>
              <a:t>into eternal life</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Matt. 25:31-46</a:t>
            </a:r>
          </a:p>
        </p:txBody>
      </p:sp>
    </p:spTree>
    <p:extLst>
      <p:ext uri="{BB962C8B-B14F-4D97-AF65-F5344CB8AC3E}">
        <p14:creationId xmlns:p14="http://schemas.microsoft.com/office/powerpoint/2010/main" val="334102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This Earth Will be Destroyed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Who Has Ever Lived Will be Judged</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Will Be Judged at the Same Time</a:t>
            </a:r>
            <a:endParaRPr lang="en-US" sz="3400" b="1" dirty="0">
              <a:solidFill>
                <a:srgbClr val="FFFF00"/>
              </a:solidFill>
              <a:latin typeface="Calibri" panose="020F0502020204030204" pitchFamily="34" charset="0"/>
              <a:cs typeface="Calibri" panose="020F0502020204030204" pitchFamily="34" charset="0"/>
            </a:endParaRP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Will be Raised at the Same Time and Judged</a:t>
            </a:r>
          </a:p>
        </p:txBody>
      </p:sp>
      <p:sp>
        <p:nvSpPr>
          <p:cNvPr id="6" name="TextBox 5">
            <a:extLst>
              <a:ext uri="{FF2B5EF4-FFF2-40B4-BE49-F238E27FC236}">
                <a16:creationId xmlns:a16="http://schemas.microsoft.com/office/drawing/2014/main" id="{F9D0F441-A0BF-4D19-A20D-6AC4ECCF4A7A}"/>
              </a:ext>
            </a:extLst>
          </p:cNvPr>
          <p:cNvSpPr txBox="1"/>
          <p:nvPr/>
        </p:nvSpPr>
        <p:spPr>
          <a:xfrm>
            <a:off x="1" y="-24607"/>
            <a:ext cx="12192000"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Simple Truths About the Final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923426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John 5:28-29; 6:44; 12:48</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5293757"/>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28  Do not marvel at this; for </a:t>
            </a:r>
            <a:r>
              <a:rPr lang="en-US" sz="2600" b="1" dirty="0">
                <a:solidFill>
                  <a:srgbClr val="FFFF00"/>
                </a:solidFill>
                <a:latin typeface="Calibri" panose="020F0502020204030204" pitchFamily="34" charset="0"/>
                <a:cs typeface="Calibri" panose="020F0502020204030204" pitchFamily="34" charset="0"/>
              </a:rPr>
              <a:t>the hour is coming </a:t>
            </a:r>
            <a:r>
              <a:rPr lang="en-US" sz="2600" b="1" dirty="0">
                <a:solidFill>
                  <a:schemeClr val="bg1"/>
                </a:solidFill>
                <a:latin typeface="Calibri" panose="020F0502020204030204" pitchFamily="34" charset="0"/>
                <a:cs typeface="Calibri" panose="020F0502020204030204" pitchFamily="34" charset="0"/>
              </a:rPr>
              <a:t>in which </a:t>
            </a:r>
            <a:r>
              <a:rPr lang="en-US" sz="2600" b="1" dirty="0">
                <a:solidFill>
                  <a:srgbClr val="FFFF00"/>
                </a:solidFill>
                <a:latin typeface="Calibri" panose="020F0502020204030204" pitchFamily="34" charset="0"/>
                <a:cs typeface="Calibri" panose="020F0502020204030204" pitchFamily="34" charset="0"/>
              </a:rPr>
              <a:t>all who are in the graves will hear His voice </a:t>
            </a:r>
          </a:p>
          <a:p>
            <a:pPr algn="just"/>
            <a:r>
              <a:rPr lang="en-US" sz="2600" b="1" dirty="0">
                <a:solidFill>
                  <a:srgbClr val="FFFF00"/>
                </a:solidFill>
                <a:latin typeface="Calibri" panose="020F0502020204030204" pitchFamily="34" charset="0"/>
                <a:cs typeface="Calibri" panose="020F0502020204030204" pitchFamily="34" charset="0"/>
              </a:rPr>
              <a:t>   29  and come forth</a:t>
            </a:r>
            <a:r>
              <a:rPr lang="en-US" sz="2600" b="1" dirty="0">
                <a:solidFill>
                  <a:schemeClr val="bg1"/>
                </a:solidFill>
                <a:latin typeface="Calibri" panose="020F0502020204030204" pitchFamily="34" charset="0"/>
                <a:cs typeface="Calibri" panose="020F0502020204030204" pitchFamily="34" charset="0"/>
              </a:rPr>
              <a:t>—those who have </a:t>
            </a:r>
            <a:r>
              <a:rPr lang="en-US" sz="2600" b="1" dirty="0">
                <a:solidFill>
                  <a:srgbClr val="FFFF00"/>
                </a:solidFill>
                <a:latin typeface="Calibri" panose="020F0502020204030204" pitchFamily="34" charset="0"/>
                <a:cs typeface="Calibri" panose="020F0502020204030204" pitchFamily="34" charset="0"/>
              </a:rPr>
              <a:t>done good</a:t>
            </a:r>
            <a:r>
              <a:rPr lang="en-US" sz="2600" b="1" dirty="0">
                <a:solidFill>
                  <a:schemeClr val="bg1"/>
                </a:solidFill>
                <a:latin typeface="Calibri" panose="020F0502020204030204" pitchFamily="34" charset="0"/>
                <a:cs typeface="Calibri" panose="020F0502020204030204" pitchFamily="34" charset="0"/>
              </a:rPr>
              <a:t>, to the resurrection of life, and those who have </a:t>
            </a:r>
            <a:r>
              <a:rPr lang="en-US" sz="2600" b="1" dirty="0">
                <a:solidFill>
                  <a:srgbClr val="FFFF00"/>
                </a:solidFill>
                <a:latin typeface="Calibri" panose="020F0502020204030204" pitchFamily="34" charset="0"/>
                <a:cs typeface="Calibri" panose="020F0502020204030204" pitchFamily="34" charset="0"/>
              </a:rPr>
              <a:t>done evil</a:t>
            </a:r>
            <a:r>
              <a:rPr lang="en-US" sz="2600" b="1" dirty="0">
                <a:solidFill>
                  <a:schemeClr val="bg1"/>
                </a:solidFill>
                <a:latin typeface="Calibri" panose="020F0502020204030204" pitchFamily="34" charset="0"/>
                <a:cs typeface="Calibri" panose="020F0502020204030204" pitchFamily="34" charset="0"/>
              </a:rPr>
              <a:t>, to the resurrection of condemnation.	</a:t>
            </a:r>
          </a:p>
          <a:p>
            <a:pPr algn="just"/>
            <a:r>
              <a:rPr lang="en-US" sz="2600" b="1" dirty="0">
                <a:solidFill>
                  <a:schemeClr val="bg1"/>
                </a:solidFill>
                <a:latin typeface="Calibri" panose="020F0502020204030204" pitchFamily="34" charset="0"/>
                <a:cs typeface="Calibri" panose="020F0502020204030204" pitchFamily="34" charset="0"/>
              </a:rPr>
              <a:t>							John 5:28-29</a:t>
            </a:r>
          </a:p>
          <a:p>
            <a:pPr algn="just"/>
            <a:endParaRPr lang="en-US" sz="2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44  No one can come to Me unless the Father who sent Me draws him; and I will raise him up at </a:t>
            </a:r>
            <a:r>
              <a:rPr lang="en-US" sz="2600" b="1" dirty="0">
                <a:solidFill>
                  <a:srgbClr val="FFFF00"/>
                </a:solidFill>
                <a:latin typeface="Calibri" panose="020F0502020204030204" pitchFamily="34" charset="0"/>
                <a:cs typeface="Calibri" panose="020F0502020204030204" pitchFamily="34" charset="0"/>
              </a:rPr>
              <a:t>the last day</a:t>
            </a:r>
            <a:r>
              <a:rPr lang="en-US" sz="2600" b="1" dirty="0">
                <a:solidFill>
                  <a:schemeClr val="bg1"/>
                </a:solidFill>
                <a:latin typeface="Calibri" panose="020F0502020204030204" pitchFamily="34" charset="0"/>
                <a:cs typeface="Calibri" panose="020F0502020204030204" pitchFamily="34" charset="0"/>
              </a:rPr>
              <a:t>.</a:t>
            </a:r>
          </a:p>
          <a:p>
            <a:pPr algn="just"/>
            <a:r>
              <a:rPr lang="en-US" sz="2600" b="1" dirty="0">
                <a:solidFill>
                  <a:schemeClr val="bg1"/>
                </a:solidFill>
                <a:latin typeface="Calibri" panose="020F0502020204030204" pitchFamily="34" charset="0"/>
                <a:cs typeface="Calibri" panose="020F0502020204030204" pitchFamily="34" charset="0"/>
              </a:rPr>
              <a:t>							John 6:44</a:t>
            </a:r>
          </a:p>
          <a:p>
            <a:pPr algn="just"/>
            <a:endParaRPr lang="en-US" sz="2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48  He who rejects Me, and does not receive My words, has that which judges him—the word that I have spoken will judge him in </a:t>
            </a:r>
            <a:r>
              <a:rPr lang="en-US" sz="2600" b="1" dirty="0">
                <a:solidFill>
                  <a:srgbClr val="FFFF00"/>
                </a:solidFill>
                <a:latin typeface="Calibri" panose="020F0502020204030204" pitchFamily="34" charset="0"/>
                <a:cs typeface="Calibri" panose="020F0502020204030204" pitchFamily="34" charset="0"/>
              </a:rPr>
              <a:t>the last day</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John 12:48</a:t>
            </a:r>
          </a:p>
        </p:txBody>
      </p:sp>
    </p:spTree>
    <p:extLst>
      <p:ext uri="{BB962C8B-B14F-4D97-AF65-F5344CB8AC3E}">
        <p14:creationId xmlns:p14="http://schemas.microsoft.com/office/powerpoint/2010/main" val="1753112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Sin separates everyone from God</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Sin must be dealt with—now!</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Becoming a Christian enters your name in the Book of Life</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Today is the day of salvation; there is no tomorrow</a:t>
            </a:r>
          </a:p>
        </p:txBody>
      </p:sp>
      <p:sp>
        <p:nvSpPr>
          <p:cNvPr id="6" name="TextBox 5">
            <a:extLst>
              <a:ext uri="{FF2B5EF4-FFF2-40B4-BE49-F238E27FC236}">
                <a16:creationId xmlns:a16="http://schemas.microsoft.com/office/drawing/2014/main" id="{F9D0F441-A0BF-4D19-A20D-6AC4ECCF4A7A}"/>
              </a:ext>
            </a:extLst>
          </p:cNvPr>
          <p:cNvSpPr txBox="1"/>
          <p:nvPr/>
        </p:nvSpPr>
        <p:spPr>
          <a:xfrm>
            <a:off x="1" y="-24607"/>
            <a:ext cx="12192000"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Sobering Truths Because of the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302996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00218" y="299702"/>
            <a:ext cx="883920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Preparing for the Judgment</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The Text—Rev. 20:11-15</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6093976"/>
          </a:xfrm>
          <a:prstGeom prst="rect">
            <a:avLst/>
          </a:prstGeom>
          <a:noFill/>
        </p:spPr>
        <p:txBody>
          <a:bodyPr wrap="square" rtlCol="0">
            <a:spAutoFit/>
          </a:bodyPr>
          <a:lstStyle/>
          <a:p>
            <a:pPr algn="just"/>
            <a:endParaRPr lang="en-US" sz="12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11  Then I saw a great white throne and him who was seated on it. From his presence earth and sky fled away, and no place was found for them. </a:t>
            </a:r>
          </a:p>
          <a:p>
            <a:pPr algn="just"/>
            <a:r>
              <a:rPr lang="en-US" sz="2600" b="1" dirty="0">
                <a:solidFill>
                  <a:schemeClr val="bg1"/>
                </a:solidFill>
                <a:latin typeface="Calibri" panose="020F0502020204030204" pitchFamily="34" charset="0"/>
                <a:cs typeface="Calibri" panose="020F0502020204030204" pitchFamily="34" charset="0"/>
              </a:rPr>
              <a:t>  12  And I saw the dead, great and small, standing before the throne, and books were opened. Then another book was opened, which is the book of life. And the dead were judged by what was written in the books, according to what they had done. </a:t>
            </a:r>
          </a:p>
          <a:p>
            <a:pPr algn="just"/>
            <a:r>
              <a:rPr lang="en-US" sz="2600" b="1" dirty="0">
                <a:solidFill>
                  <a:schemeClr val="bg1"/>
                </a:solidFill>
                <a:latin typeface="Calibri" panose="020F0502020204030204" pitchFamily="34" charset="0"/>
                <a:cs typeface="Calibri" panose="020F0502020204030204" pitchFamily="34" charset="0"/>
              </a:rPr>
              <a:t>  13  And the sea gave up the dead who were in it, Death and Hades gave up the dead who were in them, and they were judged, each one of them, according to what they had done. </a:t>
            </a:r>
          </a:p>
          <a:p>
            <a:pPr algn="just"/>
            <a:r>
              <a:rPr lang="en-US" sz="2600" b="1" dirty="0">
                <a:solidFill>
                  <a:schemeClr val="bg1"/>
                </a:solidFill>
                <a:latin typeface="Calibri" panose="020F0502020204030204" pitchFamily="34" charset="0"/>
                <a:cs typeface="Calibri" panose="020F0502020204030204" pitchFamily="34" charset="0"/>
              </a:rPr>
              <a:t>  14  Then Death and Hades were thrown into the lake of fire. This is the second death, the lake of fire. </a:t>
            </a:r>
          </a:p>
          <a:p>
            <a:pPr algn="just"/>
            <a:r>
              <a:rPr lang="en-US" sz="2600" b="1" dirty="0">
                <a:solidFill>
                  <a:schemeClr val="bg1"/>
                </a:solidFill>
                <a:latin typeface="Calibri" panose="020F0502020204030204" pitchFamily="34" charset="0"/>
                <a:cs typeface="Calibri" panose="020F0502020204030204" pitchFamily="34" charset="0"/>
              </a:rPr>
              <a:t>  15  And if anyone's name was not found written in the book of life, he was thrown into the lake of fire.</a:t>
            </a:r>
          </a:p>
          <a:p>
            <a:pPr algn="just"/>
            <a:r>
              <a:rPr lang="en-US" sz="2600" b="1" dirty="0">
                <a:solidFill>
                  <a:schemeClr val="bg1"/>
                </a:solidFill>
                <a:latin typeface="Calibri" panose="020F0502020204030204" pitchFamily="34" charset="0"/>
                <a:cs typeface="Calibri" panose="020F0502020204030204" pitchFamily="34" charset="0"/>
              </a:rPr>
              <a:t>							Revelation 20:11-15</a:t>
            </a:r>
          </a:p>
        </p:txBody>
      </p:sp>
      <p:sp>
        <p:nvSpPr>
          <p:cNvPr id="7" name="TextBox 6">
            <a:extLst>
              <a:ext uri="{FF2B5EF4-FFF2-40B4-BE49-F238E27FC236}">
                <a16:creationId xmlns:a16="http://schemas.microsoft.com/office/drawing/2014/main" id="{23DAA3EC-9C0B-40F5-A7DE-D71DEA40DEDA}"/>
              </a:ext>
            </a:extLst>
          </p:cNvPr>
          <p:cNvSpPr txBox="1"/>
          <p:nvPr/>
        </p:nvSpPr>
        <p:spPr>
          <a:xfrm>
            <a:off x="235033" y="-33844"/>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The Text—Rev. 20:11-15</a:t>
            </a:r>
          </a:p>
        </p:txBody>
      </p:sp>
    </p:spTree>
    <p:extLst>
      <p:ext uri="{BB962C8B-B14F-4D97-AF65-F5344CB8AC3E}">
        <p14:creationId xmlns:p14="http://schemas.microsoft.com/office/powerpoint/2010/main" val="81065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47743" y="621724"/>
            <a:ext cx="11702409" cy="6042892"/>
          </a:xfrm>
          <a:prstGeom prst="rect">
            <a:avLst/>
          </a:prstGeom>
          <a:solidFill>
            <a:schemeClr val="tx1"/>
          </a:solidFill>
        </p:spPr>
        <p:txBody>
          <a:bodyPr wrap="none" tIns="182880" rtlCol="0">
            <a:noAutofit/>
          </a:bodyPr>
          <a:lstStyle/>
          <a:p>
            <a:pPr algn="ctr">
              <a:spcAft>
                <a:spcPts val="600"/>
              </a:spcAft>
              <a:buClr>
                <a:schemeClr val="bg1"/>
              </a:buClr>
            </a:pPr>
            <a:endParaRPr lang="en-US" sz="3600" b="1" dirty="0">
              <a:solidFill>
                <a:srgbClr val="FFFF00"/>
              </a:solidFill>
              <a:latin typeface="Calibri" panose="020F0502020204030204" pitchFamily="34" charset="0"/>
              <a:cs typeface="Calibri" panose="020F0502020204030204" pitchFamily="34" charset="0"/>
            </a:endParaRPr>
          </a:p>
          <a:p>
            <a:pPr algn="just">
              <a:spcAft>
                <a:spcPts val="1800"/>
              </a:spcAft>
              <a:buClr>
                <a:schemeClr val="bg1"/>
              </a:buClr>
            </a:pPr>
            <a:endParaRPr lang="en-US" sz="2600" b="1" dirty="0">
              <a:solidFill>
                <a:srgbClr val="FFFF00"/>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Most Believe We Shall be Judged—Many Wrong Ideas</a:t>
            </a:r>
          </a:p>
        </p:txBody>
      </p:sp>
      <p:sp>
        <p:nvSpPr>
          <p:cNvPr id="4" name="TextBox 3">
            <a:extLst>
              <a:ext uri="{FF2B5EF4-FFF2-40B4-BE49-F238E27FC236}">
                <a16:creationId xmlns:a16="http://schemas.microsoft.com/office/drawing/2014/main" id="{B55BF04D-24FB-4092-A116-9D638EB16F4F}"/>
              </a:ext>
            </a:extLst>
          </p:cNvPr>
          <p:cNvSpPr txBox="1"/>
          <p:nvPr/>
        </p:nvSpPr>
        <p:spPr>
          <a:xfrm rot="20290115">
            <a:off x="8013686" y="1926529"/>
            <a:ext cx="3620539"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Our God Would Never Put Anyone In Hell</a:t>
            </a:r>
          </a:p>
        </p:txBody>
      </p:sp>
      <p:sp>
        <p:nvSpPr>
          <p:cNvPr id="9" name="TextBox 8">
            <a:extLst>
              <a:ext uri="{FF2B5EF4-FFF2-40B4-BE49-F238E27FC236}">
                <a16:creationId xmlns:a16="http://schemas.microsoft.com/office/drawing/2014/main" id="{19C217DB-B7F3-4E88-AAD6-C4C8C0D8AA03}"/>
              </a:ext>
            </a:extLst>
          </p:cNvPr>
          <p:cNvSpPr txBox="1"/>
          <p:nvPr/>
        </p:nvSpPr>
        <p:spPr>
          <a:xfrm rot="20878020">
            <a:off x="2633016" y="5263640"/>
            <a:ext cx="3667068"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There Will Be a Second</a:t>
            </a:r>
          </a:p>
          <a:p>
            <a:pPr algn="ctr"/>
            <a:r>
              <a:rPr lang="en-US" sz="2800" b="1" dirty="0">
                <a:solidFill>
                  <a:srgbClr val="FFFF00"/>
                </a:solidFill>
                <a:latin typeface="Calibri" panose="020F0502020204030204" pitchFamily="34" charset="0"/>
                <a:cs typeface="Calibri" panose="020F0502020204030204" pitchFamily="34" charset="0"/>
              </a:rPr>
              <a:t> Chance to Repent</a:t>
            </a:r>
          </a:p>
        </p:txBody>
      </p:sp>
      <p:sp>
        <p:nvSpPr>
          <p:cNvPr id="11" name="TextBox 10">
            <a:extLst>
              <a:ext uri="{FF2B5EF4-FFF2-40B4-BE49-F238E27FC236}">
                <a16:creationId xmlns:a16="http://schemas.microsoft.com/office/drawing/2014/main" id="{D5402A3B-AD20-4269-92F1-C661435F24CB}"/>
              </a:ext>
            </a:extLst>
          </p:cNvPr>
          <p:cNvSpPr txBox="1"/>
          <p:nvPr/>
        </p:nvSpPr>
        <p:spPr>
          <a:xfrm rot="20130231">
            <a:off x="535910" y="4704280"/>
            <a:ext cx="3369315"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Jesus Returns to </a:t>
            </a:r>
          </a:p>
          <a:p>
            <a:pPr algn="ctr"/>
            <a:r>
              <a:rPr lang="en-US" sz="2800" b="1" dirty="0">
                <a:solidFill>
                  <a:srgbClr val="FFFF00"/>
                </a:solidFill>
                <a:latin typeface="Calibri" panose="020F0502020204030204" pitchFamily="34" charset="0"/>
                <a:cs typeface="Calibri" panose="020F0502020204030204" pitchFamily="34" charset="0"/>
              </a:rPr>
              <a:t>Jerusalem to Reign</a:t>
            </a:r>
          </a:p>
        </p:txBody>
      </p:sp>
      <p:sp>
        <p:nvSpPr>
          <p:cNvPr id="13" name="TextBox 12">
            <a:extLst>
              <a:ext uri="{FF2B5EF4-FFF2-40B4-BE49-F238E27FC236}">
                <a16:creationId xmlns:a16="http://schemas.microsoft.com/office/drawing/2014/main" id="{65BC66C6-5F93-4876-9CBD-5626A740E851}"/>
              </a:ext>
            </a:extLst>
          </p:cNvPr>
          <p:cNvSpPr txBox="1"/>
          <p:nvPr/>
        </p:nvSpPr>
        <p:spPr>
          <a:xfrm rot="1466174">
            <a:off x="6434644" y="5026347"/>
            <a:ext cx="2949500"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Seven Years</a:t>
            </a:r>
          </a:p>
          <a:p>
            <a:pPr algn="ctr"/>
            <a:r>
              <a:rPr lang="en-US" sz="2800" b="1" dirty="0">
                <a:solidFill>
                  <a:srgbClr val="FFFF00"/>
                </a:solidFill>
                <a:latin typeface="Calibri" panose="020F0502020204030204" pitchFamily="34" charset="0"/>
                <a:cs typeface="Calibri" panose="020F0502020204030204" pitchFamily="34" charset="0"/>
              </a:rPr>
              <a:t>of Tribulation</a:t>
            </a:r>
          </a:p>
        </p:txBody>
      </p:sp>
      <p:sp>
        <p:nvSpPr>
          <p:cNvPr id="15" name="TextBox 14">
            <a:extLst>
              <a:ext uri="{FF2B5EF4-FFF2-40B4-BE49-F238E27FC236}">
                <a16:creationId xmlns:a16="http://schemas.microsoft.com/office/drawing/2014/main" id="{5C13D37E-8028-4FF4-A048-9632414DDD23}"/>
              </a:ext>
            </a:extLst>
          </p:cNvPr>
          <p:cNvSpPr txBox="1"/>
          <p:nvPr/>
        </p:nvSpPr>
        <p:spPr>
          <a:xfrm rot="20046305">
            <a:off x="688109" y="1356221"/>
            <a:ext cx="2078181" cy="523220"/>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The Rapture</a:t>
            </a:r>
          </a:p>
        </p:txBody>
      </p:sp>
      <p:sp>
        <p:nvSpPr>
          <p:cNvPr id="17" name="TextBox 16">
            <a:extLst>
              <a:ext uri="{FF2B5EF4-FFF2-40B4-BE49-F238E27FC236}">
                <a16:creationId xmlns:a16="http://schemas.microsoft.com/office/drawing/2014/main" id="{7D7CB195-8C0D-4DC5-AB59-2EAF67EDC31D}"/>
              </a:ext>
            </a:extLst>
          </p:cNvPr>
          <p:cNvSpPr txBox="1"/>
          <p:nvPr/>
        </p:nvSpPr>
        <p:spPr>
          <a:xfrm rot="1086693">
            <a:off x="1261074" y="2482949"/>
            <a:ext cx="3455725" cy="1384995"/>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Righteous Raised,</a:t>
            </a:r>
          </a:p>
          <a:p>
            <a:pPr algn="ctr"/>
            <a:r>
              <a:rPr lang="en-US" sz="2800" b="1" dirty="0">
                <a:solidFill>
                  <a:srgbClr val="FFFF00"/>
                </a:solidFill>
                <a:latin typeface="Calibri" panose="020F0502020204030204" pitchFamily="34" charset="0"/>
                <a:cs typeface="Calibri" panose="020F0502020204030204" pitchFamily="34" charset="0"/>
              </a:rPr>
              <a:t>Unrighteous Raised </a:t>
            </a:r>
          </a:p>
          <a:p>
            <a:pPr algn="ctr"/>
            <a:r>
              <a:rPr lang="en-US" sz="2800" b="1" dirty="0">
                <a:solidFill>
                  <a:srgbClr val="FFFF00"/>
                </a:solidFill>
                <a:latin typeface="Calibri" panose="020F0502020204030204" pitchFamily="34" charset="0"/>
                <a:cs typeface="Calibri" panose="020F0502020204030204" pitchFamily="34" charset="0"/>
              </a:rPr>
              <a:t>1,000 years later</a:t>
            </a:r>
          </a:p>
        </p:txBody>
      </p:sp>
      <p:sp>
        <p:nvSpPr>
          <p:cNvPr id="19" name="TextBox 18">
            <a:extLst>
              <a:ext uri="{FF2B5EF4-FFF2-40B4-BE49-F238E27FC236}">
                <a16:creationId xmlns:a16="http://schemas.microsoft.com/office/drawing/2014/main" id="{1AB9E74C-FFB3-4607-8357-B0161C6F4E72}"/>
              </a:ext>
            </a:extLst>
          </p:cNvPr>
          <p:cNvSpPr txBox="1"/>
          <p:nvPr/>
        </p:nvSpPr>
        <p:spPr>
          <a:xfrm rot="1703733">
            <a:off x="8590821" y="4458558"/>
            <a:ext cx="3480375"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We Can Know When</a:t>
            </a:r>
          </a:p>
          <a:p>
            <a:pPr algn="ctr"/>
            <a:r>
              <a:rPr lang="en-US" sz="2800" b="1" dirty="0">
                <a:solidFill>
                  <a:srgbClr val="FFFF00"/>
                </a:solidFill>
                <a:latin typeface="Calibri" panose="020F0502020204030204" pitchFamily="34" charset="0"/>
                <a:cs typeface="Calibri" panose="020F0502020204030204" pitchFamily="34" charset="0"/>
              </a:rPr>
              <a:t>the End is Near</a:t>
            </a:r>
          </a:p>
        </p:txBody>
      </p:sp>
      <p:sp>
        <p:nvSpPr>
          <p:cNvPr id="23" name="TextBox 22">
            <a:extLst>
              <a:ext uri="{FF2B5EF4-FFF2-40B4-BE49-F238E27FC236}">
                <a16:creationId xmlns:a16="http://schemas.microsoft.com/office/drawing/2014/main" id="{DC6305E9-7603-499B-82A3-6EBE8503A3C2}"/>
              </a:ext>
            </a:extLst>
          </p:cNvPr>
          <p:cNvSpPr txBox="1"/>
          <p:nvPr/>
        </p:nvSpPr>
        <p:spPr>
          <a:xfrm rot="633389">
            <a:off x="4891539" y="1145351"/>
            <a:ext cx="2817091" cy="1815882"/>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Jesus Will Return Pre-Tribulation, Mid-Tribulation</a:t>
            </a:r>
          </a:p>
          <a:p>
            <a:pPr algn="ctr"/>
            <a:r>
              <a:rPr lang="en-US" sz="2800" b="1" dirty="0">
                <a:solidFill>
                  <a:srgbClr val="FFFF00"/>
                </a:solidFill>
                <a:latin typeface="Calibri" panose="020F0502020204030204" pitchFamily="34" charset="0"/>
                <a:cs typeface="Calibri" panose="020F0502020204030204" pitchFamily="34" charset="0"/>
              </a:rPr>
              <a:t>Post-Tribulation</a:t>
            </a:r>
          </a:p>
        </p:txBody>
      </p:sp>
      <p:sp>
        <p:nvSpPr>
          <p:cNvPr id="25" name="TextBox 24">
            <a:extLst>
              <a:ext uri="{FF2B5EF4-FFF2-40B4-BE49-F238E27FC236}">
                <a16:creationId xmlns:a16="http://schemas.microsoft.com/office/drawing/2014/main" id="{98845A6D-7E43-4450-A942-E11C0F969EFA}"/>
              </a:ext>
            </a:extLst>
          </p:cNvPr>
          <p:cNvSpPr txBox="1"/>
          <p:nvPr/>
        </p:nvSpPr>
        <p:spPr>
          <a:xfrm>
            <a:off x="5104551" y="3477157"/>
            <a:ext cx="2705600" cy="954107"/>
          </a:xfrm>
          <a:prstGeom prst="rect">
            <a:avLst/>
          </a:prstGeom>
          <a:noFill/>
        </p:spPr>
        <p:txBody>
          <a:bodyPr wrap="square" rtlCol="0">
            <a:spAutoFit/>
          </a:bodyPr>
          <a:lstStyle/>
          <a:p>
            <a:pPr algn="ctr"/>
            <a:r>
              <a:rPr lang="en-US" sz="2800" b="1" dirty="0">
                <a:solidFill>
                  <a:srgbClr val="FFFF00"/>
                </a:solidFill>
                <a:latin typeface="Calibri" panose="020F0502020204030204" pitchFamily="34" charset="0"/>
                <a:cs typeface="Calibri" panose="020F0502020204030204" pitchFamily="34" charset="0"/>
              </a:rPr>
              <a:t>Heaven Will Be on The Earth</a:t>
            </a:r>
          </a:p>
        </p:txBody>
      </p:sp>
    </p:spTree>
    <p:extLst>
      <p:ext uri="{BB962C8B-B14F-4D97-AF65-F5344CB8AC3E}">
        <p14:creationId xmlns:p14="http://schemas.microsoft.com/office/powerpoint/2010/main" val="3556364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This Earth Will be Destroyed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Who Has Ever Lived Will be Judged</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Will Be Judged at the Same Time</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Will be Raised at the Same Time and Judged</a:t>
            </a: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Simple Truths About the Final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0991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Return—Matt. 25:31ff</a:t>
            </a: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There Will Be a Final Judgment at His Return</a:t>
            </a:r>
          </a:p>
        </p:txBody>
      </p:sp>
    </p:spTree>
    <p:extLst>
      <p:ext uri="{BB962C8B-B14F-4D97-AF65-F5344CB8AC3E}">
        <p14:creationId xmlns:p14="http://schemas.microsoft.com/office/powerpoint/2010/main" val="31246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Matt. 25:31-46</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489364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31  "</a:t>
            </a:r>
            <a:r>
              <a:rPr lang="en-US" sz="2400" b="1" dirty="0">
                <a:solidFill>
                  <a:srgbClr val="FFFF00"/>
                </a:solidFill>
                <a:latin typeface="Calibri" panose="020F0502020204030204" pitchFamily="34" charset="0"/>
                <a:cs typeface="Calibri" panose="020F0502020204030204" pitchFamily="34" charset="0"/>
              </a:rPr>
              <a:t>When the Son of Man comes in His glory</a:t>
            </a:r>
            <a:r>
              <a:rPr lang="en-US" sz="2400" b="1" dirty="0">
                <a:solidFill>
                  <a:schemeClr val="bg1"/>
                </a:solidFill>
                <a:latin typeface="Calibri" panose="020F0502020204030204" pitchFamily="34" charset="0"/>
                <a:cs typeface="Calibri" panose="020F0502020204030204" pitchFamily="34" charset="0"/>
              </a:rPr>
              <a:t>, and all the holy angels with Him, then He will sit on the throne of His glory. </a:t>
            </a:r>
          </a:p>
          <a:p>
            <a:pPr algn="just"/>
            <a:r>
              <a:rPr lang="en-US" sz="2400" b="1" dirty="0">
                <a:solidFill>
                  <a:schemeClr val="bg1"/>
                </a:solidFill>
                <a:latin typeface="Calibri" panose="020F0502020204030204" pitchFamily="34" charset="0"/>
                <a:cs typeface="Calibri" panose="020F0502020204030204" pitchFamily="34" charset="0"/>
              </a:rPr>
              <a:t>  32  </a:t>
            </a:r>
            <a:r>
              <a:rPr lang="en-US" sz="2400" b="1" dirty="0">
                <a:solidFill>
                  <a:srgbClr val="FFFF00"/>
                </a:solidFill>
                <a:latin typeface="Calibri" panose="020F0502020204030204" pitchFamily="34" charset="0"/>
                <a:cs typeface="Calibri" panose="020F0502020204030204" pitchFamily="34" charset="0"/>
              </a:rPr>
              <a:t>All the nations will be gathered before Him</a:t>
            </a:r>
            <a:r>
              <a:rPr lang="en-US" sz="2400" b="1" dirty="0">
                <a:solidFill>
                  <a:schemeClr val="bg1"/>
                </a:solidFill>
                <a:latin typeface="Calibri" panose="020F0502020204030204" pitchFamily="34" charset="0"/>
                <a:cs typeface="Calibri" panose="020F0502020204030204" pitchFamily="34" charset="0"/>
              </a:rPr>
              <a:t>, and He will separate them one from another, as a shepherd divides his sheep from the goats. </a:t>
            </a:r>
          </a:p>
          <a:p>
            <a:pPr algn="just"/>
            <a:r>
              <a:rPr lang="en-US" sz="2400" b="1" dirty="0">
                <a:solidFill>
                  <a:schemeClr val="bg1"/>
                </a:solidFill>
                <a:latin typeface="Calibri" panose="020F0502020204030204" pitchFamily="34" charset="0"/>
                <a:cs typeface="Calibri" panose="020F0502020204030204" pitchFamily="34" charset="0"/>
              </a:rPr>
              <a:t>  33  And He will set the sheep on His right hand, but the goats on the left. </a:t>
            </a:r>
          </a:p>
          <a:p>
            <a:pPr algn="just"/>
            <a:r>
              <a:rPr lang="en-US" sz="2400" b="1" dirty="0">
                <a:solidFill>
                  <a:schemeClr val="bg1"/>
                </a:solidFill>
                <a:latin typeface="Calibri" panose="020F0502020204030204" pitchFamily="34" charset="0"/>
                <a:cs typeface="Calibri" panose="020F0502020204030204" pitchFamily="34" charset="0"/>
              </a:rPr>
              <a:t>  34 </a:t>
            </a:r>
            <a:r>
              <a:rPr lang="en-US" sz="2400" b="1" dirty="0">
                <a:solidFill>
                  <a:srgbClr val="FFFF00"/>
                </a:solidFill>
                <a:latin typeface="Calibri" panose="020F0502020204030204" pitchFamily="34" charset="0"/>
                <a:cs typeface="Calibri" panose="020F0502020204030204" pitchFamily="34" charset="0"/>
              </a:rPr>
              <a:t> Then</a:t>
            </a:r>
            <a:r>
              <a:rPr lang="en-US" sz="2400" b="1" dirty="0">
                <a:solidFill>
                  <a:schemeClr val="bg1"/>
                </a:solidFill>
                <a:latin typeface="Calibri" panose="020F0502020204030204" pitchFamily="34" charset="0"/>
                <a:cs typeface="Calibri" panose="020F0502020204030204" pitchFamily="34" charset="0"/>
              </a:rPr>
              <a:t> the King will say to </a:t>
            </a:r>
            <a:r>
              <a:rPr lang="en-US" sz="2400" b="1" dirty="0">
                <a:solidFill>
                  <a:srgbClr val="FFFF00"/>
                </a:solidFill>
                <a:latin typeface="Calibri" panose="020F0502020204030204" pitchFamily="34" charset="0"/>
                <a:cs typeface="Calibri" panose="020F0502020204030204" pitchFamily="34" charset="0"/>
              </a:rPr>
              <a:t>those on His right hand, 'Come, you blessed of My Father</a:t>
            </a:r>
            <a:r>
              <a:rPr lang="en-US" sz="2400" b="1" dirty="0">
                <a:solidFill>
                  <a:schemeClr val="bg1"/>
                </a:solidFill>
                <a:latin typeface="Calibri" panose="020F0502020204030204" pitchFamily="34" charset="0"/>
                <a:cs typeface="Calibri" panose="020F0502020204030204" pitchFamily="34" charset="0"/>
              </a:rPr>
              <a:t> . . .    </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dirty="0">
                <a:solidFill>
                  <a:schemeClr val="bg1"/>
                </a:solidFill>
                <a:latin typeface="Calibri" panose="020F0502020204030204" pitchFamily="34" charset="0"/>
                <a:cs typeface="Calibri" panose="020F0502020204030204" pitchFamily="34" charset="0"/>
              </a:rPr>
              <a:t>  41  "</a:t>
            </a:r>
            <a:r>
              <a:rPr lang="en-US" sz="2400" b="1" dirty="0">
                <a:solidFill>
                  <a:srgbClr val="FFFF00"/>
                </a:solidFill>
                <a:latin typeface="Calibri" panose="020F0502020204030204" pitchFamily="34" charset="0"/>
                <a:cs typeface="Calibri" panose="020F0502020204030204" pitchFamily="34" charset="0"/>
              </a:rPr>
              <a:t>Then </a:t>
            </a:r>
            <a:r>
              <a:rPr lang="en-US" sz="2400" b="1" dirty="0">
                <a:solidFill>
                  <a:schemeClr val="bg1"/>
                </a:solidFill>
                <a:latin typeface="Calibri" panose="020F0502020204030204" pitchFamily="34" charset="0"/>
                <a:cs typeface="Calibri" panose="020F0502020204030204" pitchFamily="34" charset="0"/>
              </a:rPr>
              <a:t>He will also say to </a:t>
            </a:r>
            <a:r>
              <a:rPr lang="en-US" sz="2400" b="1" dirty="0">
                <a:solidFill>
                  <a:srgbClr val="FFFF00"/>
                </a:solidFill>
                <a:latin typeface="Calibri" panose="020F0502020204030204" pitchFamily="34" charset="0"/>
                <a:cs typeface="Calibri" panose="020F0502020204030204" pitchFamily="34" charset="0"/>
              </a:rPr>
              <a:t>those on the left hand, ‘Depart from Me, you cursed, into the everlasting fire prepared for the devil and his angels:  </a:t>
            </a:r>
            <a:r>
              <a:rPr lang="en-US" sz="2400" b="1" dirty="0">
                <a:solidFill>
                  <a:schemeClr val="bg1"/>
                </a:solidFill>
                <a:latin typeface="Calibri" panose="020F0502020204030204" pitchFamily="34" charset="0"/>
                <a:cs typeface="Calibri" panose="020F0502020204030204" pitchFamily="34" charset="0"/>
              </a:rPr>
              <a:t>. . .</a:t>
            </a:r>
          </a:p>
          <a:p>
            <a:pPr algn="just"/>
            <a:endParaRPr lang="en-US" sz="2400" b="1" dirty="0">
              <a:solidFill>
                <a:srgbClr val="FFFF00"/>
              </a:solidFill>
              <a:latin typeface="Calibri" panose="020F0502020204030204" pitchFamily="34" charset="0"/>
              <a:cs typeface="Calibri" panose="020F0502020204030204" pitchFamily="34" charset="0"/>
            </a:endParaRPr>
          </a:p>
          <a:p>
            <a:pPr algn="just"/>
            <a:r>
              <a:rPr lang="en-US" sz="2400" b="1" dirty="0">
                <a:solidFill>
                  <a:schemeClr val="bg1"/>
                </a:solidFill>
                <a:latin typeface="Calibri" panose="020F0502020204030204" pitchFamily="34" charset="0"/>
                <a:cs typeface="Calibri" panose="020F0502020204030204" pitchFamily="34" charset="0"/>
              </a:rPr>
              <a:t>   46  And these will go away </a:t>
            </a:r>
            <a:r>
              <a:rPr lang="en-US" sz="2400" b="1" dirty="0">
                <a:solidFill>
                  <a:srgbClr val="FFFF00"/>
                </a:solidFill>
                <a:latin typeface="Calibri" panose="020F0502020204030204" pitchFamily="34" charset="0"/>
                <a:cs typeface="Calibri" panose="020F0502020204030204" pitchFamily="34" charset="0"/>
              </a:rPr>
              <a:t>into everlasting punishment</a:t>
            </a:r>
            <a:r>
              <a:rPr lang="en-US" sz="2400" b="1" dirty="0">
                <a:solidFill>
                  <a:schemeClr val="bg1"/>
                </a:solidFill>
                <a:latin typeface="Calibri" panose="020F0502020204030204" pitchFamily="34" charset="0"/>
                <a:cs typeface="Calibri" panose="020F0502020204030204" pitchFamily="34" charset="0"/>
              </a:rPr>
              <a:t>, but the righteous </a:t>
            </a:r>
            <a:r>
              <a:rPr lang="en-US" sz="2400" b="1" dirty="0">
                <a:solidFill>
                  <a:srgbClr val="FFFF00"/>
                </a:solidFill>
                <a:latin typeface="Calibri" panose="020F0502020204030204" pitchFamily="34" charset="0"/>
                <a:cs typeface="Calibri" panose="020F0502020204030204" pitchFamily="34" charset="0"/>
              </a:rPr>
              <a:t>into eternal life</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Matt. 25:31-46</a:t>
            </a:r>
          </a:p>
        </p:txBody>
      </p:sp>
    </p:spTree>
    <p:extLst>
      <p:ext uri="{BB962C8B-B14F-4D97-AF65-F5344CB8AC3E}">
        <p14:creationId xmlns:p14="http://schemas.microsoft.com/office/powerpoint/2010/main" val="3772048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This Earth Will be Destroyed at His Return—2 Pet. 3:3-10</a:t>
            </a: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Simple Truths About the Final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449468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r">
              <a:spcAft>
                <a:spcPts val="600"/>
              </a:spcAft>
              <a:buClr>
                <a:schemeClr val="bg1"/>
              </a:buClr>
            </a:pPr>
            <a:endParaRPr lang="en-US" sz="26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r>
              <a:rPr lang="en-US" sz="3600" b="1" dirty="0">
                <a:solidFill>
                  <a:srgbClr val="FFFF00"/>
                </a:solidFill>
                <a:latin typeface="Calibri" panose="020F0502020204030204" pitchFamily="34" charset="0"/>
                <a:cs typeface="Calibri" panose="020F0502020204030204" pitchFamily="34" charset="0"/>
              </a:rPr>
              <a:t>2 Peter 3:3-10</a:t>
            </a:r>
          </a:p>
        </p:txBody>
      </p:sp>
      <p:sp>
        <p:nvSpPr>
          <p:cNvPr id="2" name="TextBox 1">
            <a:extLst>
              <a:ext uri="{FF2B5EF4-FFF2-40B4-BE49-F238E27FC236}">
                <a16:creationId xmlns:a16="http://schemas.microsoft.com/office/drawing/2014/main" id="{5F15FAFA-5DC7-49CF-8D05-6F38B532426A}"/>
              </a:ext>
            </a:extLst>
          </p:cNvPr>
          <p:cNvSpPr txBox="1"/>
          <p:nvPr/>
        </p:nvSpPr>
        <p:spPr>
          <a:xfrm>
            <a:off x="254558" y="621723"/>
            <a:ext cx="11682884" cy="6001643"/>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3  knowing this first: that scoffers will come in the last days…, </a:t>
            </a:r>
          </a:p>
          <a:p>
            <a:pPr algn="just"/>
            <a:r>
              <a:rPr lang="en-US" sz="2400" b="1" dirty="0">
                <a:solidFill>
                  <a:schemeClr val="bg1"/>
                </a:solidFill>
                <a:latin typeface="Calibri" panose="020F0502020204030204" pitchFamily="34" charset="0"/>
                <a:cs typeface="Calibri" panose="020F0502020204030204" pitchFamily="34" charset="0"/>
              </a:rPr>
              <a:t>  4  and saying, "Where is the promise of </a:t>
            </a:r>
            <a:r>
              <a:rPr lang="en-US" sz="2400" b="1" dirty="0">
                <a:solidFill>
                  <a:srgbClr val="FFFF00"/>
                </a:solidFill>
                <a:latin typeface="Calibri" panose="020F0502020204030204" pitchFamily="34" charset="0"/>
                <a:cs typeface="Calibri" panose="020F0502020204030204" pitchFamily="34" charset="0"/>
              </a:rPr>
              <a:t>His coming</a:t>
            </a:r>
            <a:r>
              <a:rPr lang="en-US" sz="2400" b="1" dirty="0">
                <a:solidFill>
                  <a:schemeClr val="bg1"/>
                </a:solidFill>
                <a:latin typeface="Calibri" panose="020F0502020204030204" pitchFamily="34" charset="0"/>
                <a:cs typeface="Calibri" panose="020F0502020204030204" pitchFamily="34" charset="0"/>
              </a:rPr>
              <a:t>? For since the fathers fell asleep, all things continue as they were from the beginning of creation." </a:t>
            </a:r>
          </a:p>
          <a:p>
            <a:pPr algn="just"/>
            <a:r>
              <a:rPr lang="en-US" sz="2400" b="1" dirty="0">
                <a:solidFill>
                  <a:schemeClr val="bg1"/>
                </a:solidFill>
                <a:latin typeface="Calibri" panose="020F0502020204030204" pitchFamily="34" charset="0"/>
                <a:cs typeface="Calibri" panose="020F0502020204030204" pitchFamily="34" charset="0"/>
              </a:rPr>
              <a:t>  5  For this they willfully forget: that by the word of God </a:t>
            </a:r>
            <a:r>
              <a:rPr lang="en-US" sz="2400" b="1" dirty="0">
                <a:solidFill>
                  <a:srgbClr val="FFFF00"/>
                </a:solidFill>
                <a:latin typeface="Calibri" panose="020F0502020204030204" pitchFamily="34" charset="0"/>
                <a:cs typeface="Calibri" panose="020F0502020204030204" pitchFamily="34" charset="0"/>
              </a:rPr>
              <a:t>the heavens were of old</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rgbClr val="FFFF00"/>
                </a:solidFill>
                <a:latin typeface="Calibri" panose="020F0502020204030204" pitchFamily="34" charset="0"/>
                <a:cs typeface="Calibri" panose="020F0502020204030204" pitchFamily="34" charset="0"/>
              </a:rPr>
              <a:t>the earth </a:t>
            </a:r>
            <a:r>
              <a:rPr lang="en-US" sz="2400" b="1" dirty="0">
                <a:solidFill>
                  <a:schemeClr val="bg1"/>
                </a:solidFill>
                <a:latin typeface="Calibri" panose="020F0502020204030204" pitchFamily="34" charset="0"/>
                <a:cs typeface="Calibri" panose="020F0502020204030204" pitchFamily="34" charset="0"/>
              </a:rPr>
              <a:t>standing out of water and in the water, </a:t>
            </a:r>
          </a:p>
          <a:p>
            <a:pPr algn="just"/>
            <a:r>
              <a:rPr lang="en-US" sz="2400" b="1" dirty="0">
                <a:solidFill>
                  <a:schemeClr val="bg1"/>
                </a:solidFill>
                <a:latin typeface="Calibri" panose="020F0502020204030204" pitchFamily="34" charset="0"/>
                <a:cs typeface="Calibri" panose="020F0502020204030204" pitchFamily="34" charset="0"/>
              </a:rPr>
              <a:t>  6  by which the world that then existed perished, being flooded with water. </a:t>
            </a:r>
          </a:p>
          <a:p>
            <a:pPr algn="just"/>
            <a:r>
              <a:rPr lang="en-US" sz="2400" b="1" dirty="0">
                <a:solidFill>
                  <a:schemeClr val="bg1"/>
                </a:solidFill>
                <a:latin typeface="Calibri" panose="020F0502020204030204" pitchFamily="34" charset="0"/>
                <a:cs typeface="Calibri" panose="020F0502020204030204" pitchFamily="34" charset="0"/>
              </a:rPr>
              <a:t>  7  But </a:t>
            </a:r>
            <a:r>
              <a:rPr lang="en-US" sz="2400" b="1" dirty="0">
                <a:solidFill>
                  <a:srgbClr val="FFFF00"/>
                </a:solidFill>
                <a:latin typeface="Calibri" panose="020F0502020204030204" pitchFamily="34" charset="0"/>
                <a:cs typeface="Calibri" panose="020F0502020204030204" pitchFamily="34" charset="0"/>
              </a:rPr>
              <a:t>the heavens and the earth which are now </a:t>
            </a:r>
            <a:r>
              <a:rPr lang="en-US" sz="2400" b="1" dirty="0">
                <a:solidFill>
                  <a:schemeClr val="bg1"/>
                </a:solidFill>
                <a:latin typeface="Calibri" panose="020F0502020204030204" pitchFamily="34" charset="0"/>
                <a:cs typeface="Calibri" panose="020F0502020204030204" pitchFamily="34" charset="0"/>
              </a:rPr>
              <a:t>preserved by the same word, are reserved for fire until the day of judgment and perdition of ungodly men. </a:t>
            </a:r>
          </a:p>
          <a:p>
            <a:pPr algn="just"/>
            <a:r>
              <a:rPr lang="en-US" sz="2400" b="1" dirty="0">
                <a:solidFill>
                  <a:schemeClr val="bg1"/>
                </a:solidFill>
                <a:latin typeface="Calibri" panose="020F0502020204030204" pitchFamily="34" charset="0"/>
                <a:cs typeface="Calibri" panose="020F0502020204030204" pitchFamily="34" charset="0"/>
              </a:rPr>
              <a:t>  8  But, beloved, do not forget this one thing, that with the Lord one day is as a thousand years, and a thousand years as one day. </a:t>
            </a:r>
          </a:p>
          <a:p>
            <a:pPr algn="just"/>
            <a:r>
              <a:rPr lang="en-US" sz="2400" b="1" dirty="0">
                <a:solidFill>
                  <a:schemeClr val="bg1"/>
                </a:solidFill>
                <a:latin typeface="Calibri" panose="020F0502020204030204" pitchFamily="34" charset="0"/>
                <a:cs typeface="Calibri" panose="020F0502020204030204" pitchFamily="34" charset="0"/>
              </a:rPr>
              <a:t>  9  The Lord is not slack concerning His promise, as some count slackness, but is longsuffering toward us, not willing that any should perish but that all should come to repentance. </a:t>
            </a:r>
          </a:p>
          <a:p>
            <a:pPr algn="just"/>
            <a:r>
              <a:rPr lang="en-US" sz="2400" b="1" dirty="0">
                <a:solidFill>
                  <a:schemeClr val="bg1"/>
                </a:solidFill>
                <a:latin typeface="Calibri" panose="020F0502020204030204" pitchFamily="34" charset="0"/>
                <a:cs typeface="Calibri" panose="020F0502020204030204" pitchFamily="34" charset="0"/>
              </a:rPr>
              <a:t>  10  But </a:t>
            </a:r>
            <a:r>
              <a:rPr lang="en-US" sz="2400" b="1" dirty="0">
                <a:solidFill>
                  <a:srgbClr val="FFFF00"/>
                </a:solidFill>
                <a:latin typeface="Calibri" panose="020F0502020204030204" pitchFamily="34" charset="0"/>
                <a:cs typeface="Calibri" panose="020F0502020204030204" pitchFamily="34" charset="0"/>
              </a:rPr>
              <a:t>the day of the Lord will come as a thief in the night</a:t>
            </a:r>
            <a:r>
              <a:rPr lang="en-US" sz="2400" b="1" dirty="0">
                <a:solidFill>
                  <a:schemeClr val="bg1"/>
                </a:solidFill>
                <a:latin typeface="Calibri" panose="020F0502020204030204" pitchFamily="34" charset="0"/>
                <a:cs typeface="Calibri" panose="020F0502020204030204" pitchFamily="34" charset="0"/>
              </a:rPr>
              <a:t>, in which </a:t>
            </a:r>
            <a:r>
              <a:rPr lang="en-US" sz="2400" b="1" dirty="0">
                <a:solidFill>
                  <a:srgbClr val="FFFF00"/>
                </a:solidFill>
                <a:latin typeface="Calibri" panose="020F0502020204030204" pitchFamily="34" charset="0"/>
                <a:cs typeface="Calibri" panose="020F0502020204030204" pitchFamily="34" charset="0"/>
              </a:rPr>
              <a:t>the heavens will pass away</a:t>
            </a:r>
            <a:r>
              <a:rPr lang="en-US" sz="2400" b="1" dirty="0">
                <a:solidFill>
                  <a:schemeClr val="bg1"/>
                </a:solidFill>
                <a:latin typeface="Calibri" panose="020F0502020204030204" pitchFamily="34" charset="0"/>
                <a:cs typeface="Calibri" panose="020F0502020204030204" pitchFamily="34" charset="0"/>
              </a:rPr>
              <a:t> with a great noise, and the </a:t>
            </a:r>
            <a:r>
              <a:rPr lang="en-US" sz="2400" b="1" dirty="0">
                <a:solidFill>
                  <a:srgbClr val="FFFF00"/>
                </a:solidFill>
                <a:latin typeface="Calibri" panose="020F0502020204030204" pitchFamily="34" charset="0"/>
                <a:cs typeface="Calibri" panose="020F0502020204030204" pitchFamily="34" charset="0"/>
              </a:rPr>
              <a:t>elements will melt </a:t>
            </a:r>
            <a:r>
              <a:rPr lang="en-US" sz="2400" b="1" dirty="0">
                <a:solidFill>
                  <a:schemeClr val="bg1"/>
                </a:solidFill>
                <a:latin typeface="Calibri" panose="020F0502020204030204" pitchFamily="34" charset="0"/>
                <a:cs typeface="Calibri" panose="020F0502020204030204" pitchFamily="34" charset="0"/>
              </a:rPr>
              <a:t>with fervent heat; </a:t>
            </a:r>
            <a:r>
              <a:rPr lang="en-US" sz="2400" b="1" dirty="0">
                <a:solidFill>
                  <a:srgbClr val="FFFF00"/>
                </a:solidFill>
                <a:latin typeface="Calibri" panose="020F0502020204030204" pitchFamily="34" charset="0"/>
                <a:cs typeface="Calibri" panose="020F0502020204030204" pitchFamily="34" charset="0"/>
              </a:rPr>
              <a:t>both the earth and the work</a:t>
            </a:r>
            <a:r>
              <a:rPr lang="en-US" sz="2400" b="1" dirty="0">
                <a:solidFill>
                  <a:schemeClr val="bg1"/>
                </a:solidFill>
                <a:latin typeface="Calibri" panose="020F0502020204030204" pitchFamily="34" charset="0"/>
                <a:cs typeface="Calibri" panose="020F0502020204030204" pitchFamily="34" charset="0"/>
              </a:rPr>
              <a:t>s that are in it </a:t>
            </a:r>
            <a:r>
              <a:rPr lang="en-US" sz="2400" b="1" dirty="0">
                <a:solidFill>
                  <a:srgbClr val="FFFF00"/>
                </a:solidFill>
                <a:latin typeface="Calibri" panose="020F0502020204030204" pitchFamily="34" charset="0"/>
                <a:cs typeface="Calibri" panose="020F0502020204030204" pitchFamily="34" charset="0"/>
              </a:rPr>
              <a:t>will be burned up</a:t>
            </a:r>
            <a:r>
              <a:rPr lang="en-US" sz="2400" b="1"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60359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There Will Be a Final Judgment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This Earth Will be Destroyed at His Return</a:t>
            </a:r>
          </a:p>
          <a:p>
            <a:pPr marL="342900" indent="-342900" algn="just">
              <a:spcAft>
                <a:spcPts val="1800"/>
              </a:spcAft>
              <a:buClr>
                <a:schemeClr val="bg1"/>
              </a:buClr>
              <a:buFont typeface="Arial" panose="020B0604020202020204" pitchFamily="34" charset="0"/>
              <a:buChar char="•"/>
            </a:pPr>
            <a:r>
              <a:rPr lang="en-US" sz="3400" b="1" dirty="0">
                <a:solidFill>
                  <a:schemeClr val="bg1"/>
                </a:solidFill>
                <a:latin typeface="Calibri" panose="020F0502020204030204" pitchFamily="34" charset="0"/>
                <a:cs typeface="Calibri" panose="020F0502020204030204" pitchFamily="34" charset="0"/>
              </a:rPr>
              <a:t> Every Person Who Has Ever Lived Will be Judged</a:t>
            </a: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Simple Truths About the Final Judgment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67103378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11162</TotalTime>
  <Words>1692</Words>
  <Application>Microsoft Office PowerPoint</Application>
  <PresentationFormat>Widescreen</PresentationFormat>
  <Paragraphs>126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Office Theme</vt:lpstr>
      <vt:lpstr>God’s View of the Judgment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Preparing for the Judgment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716</cp:revision>
  <cp:lastPrinted>2020-03-29T20:52:01Z</cp:lastPrinted>
  <dcterms:modified xsi:type="dcterms:W3CDTF">2020-07-13T14:05:34Z</dcterms:modified>
</cp:coreProperties>
</file>