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778" r:id="rId2"/>
    <p:sldId id="2768" r:id="rId3"/>
    <p:sldId id="2853" r:id="rId4"/>
    <p:sldId id="2858" r:id="rId5"/>
    <p:sldId id="2864" r:id="rId6"/>
    <p:sldId id="2870" r:id="rId7"/>
    <p:sldId id="2463" r:id="rId8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5238" autoAdjust="0"/>
  </p:normalViewPr>
  <p:slideViewPr>
    <p:cSldViewPr snapToGrid="0">
      <p:cViewPr varScale="1">
        <p:scale>
          <a:sx n="72" d="100"/>
          <a:sy n="72" d="100"/>
        </p:scale>
        <p:origin x="750" y="72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104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0960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7225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2787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1848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7346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4800" b="1" dirty="0"/>
              <a:t>Seeing the Opportunity</a:t>
            </a:r>
            <a:br>
              <a:rPr lang="en-US" sz="4800" b="1" dirty="0"/>
            </a:br>
            <a:r>
              <a:rPr lang="en-US" sz="4800" b="1" dirty="0"/>
              <a:t>to Change All Men</a:t>
            </a:r>
            <a:endParaRPr sz="48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Rom.  10:13-17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 algn="r">
              <a:spcAft>
                <a:spcPts val="600"/>
              </a:spcAft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Text—Romans 10:13-17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15FAFA-5DC7-49CF-8D05-6F38B532426A}"/>
              </a:ext>
            </a:extLst>
          </p:cNvPr>
          <p:cNvSpPr txBox="1"/>
          <p:nvPr/>
        </p:nvSpPr>
        <p:spPr>
          <a:xfrm>
            <a:off x="254558" y="621723"/>
            <a:ext cx="1168288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Clr>
                <a:schemeClr val="bg1"/>
              </a:buClr>
              <a:tabLst>
                <a:tab pos="11547475" algn="l"/>
              </a:tabLst>
            </a:pPr>
            <a:endParaRPr lang="en-US" sz="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For there is no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distinction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between Jew and Greek, for the same Lord over all is rich to all who call upon Him.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For "Whoever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calls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the name of the Lord shall be saved."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How then shall they call on Him in whom they have not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believed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And how shall they believe in Him of whom they have not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heard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And how shall they hear without a 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preacher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And how shall they preach unless they are</a:t>
            </a:r>
            <a:r>
              <a:rPr 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sent</a:t>
            </a: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 As it is written: "How beautiful are the feet of those who preach the gospel of peace, who bring glad tidings of good things!"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But they have not all obeyed the gospel. For Isaiah says, "Lord, who has believe our report?" </a:t>
            </a:r>
          </a:p>
          <a:p>
            <a:pPr algn="just">
              <a:spcAft>
                <a:spcPts val="600"/>
              </a:spcAft>
            </a:pPr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17  So then faith comes by hearing, and hearing by the word of God. </a:t>
            </a:r>
          </a:p>
        </p:txBody>
      </p:sp>
    </p:spTree>
    <p:extLst>
      <p:ext uri="{BB962C8B-B14F-4D97-AF65-F5344CB8AC3E}">
        <p14:creationId xmlns:p14="http://schemas.microsoft.com/office/powerpoint/2010/main" val="81065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 algn="r">
              <a:spcAft>
                <a:spcPts val="600"/>
              </a:spcAft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Background of the Text—Romans 10:13-17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15FAFA-5DC7-49CF-8D05-6F38B532426A}"/>
              </a:ext>
            </a:extLst>
          </p:cNvPr>
          <p:cNvSpPr txBox="1"/>
          <p:nvPr/>
        </p:nvSpPr>
        <p:spPr>
          <a:xfrm>
            <a:off x="254558" y="621723"/>
            <a:ext cx="11682884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algn="just">
              <a:spcAft>
                <a:spcPts val="1800"/>
              </a:spcAft>
              <a:buClr>
                <a:schemeClr val="bg1"/>
              </a:buClr>
            </a:pPr>
            <a:endParaRPr lang="en-US" sz="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saw the opportunity before the world began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saw the opportunity to help all men change to be like Him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 change was to come about because by a man’s own choice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chose evil, we will become a bondservant of sin, a child of Satan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 choose good, we will become a bondservant, a child of God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God’s plan is to use you to help every man have chance to choose good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Rom. 10:13-17 = sent, teaching, hearing, believing calling on Lord = salvation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emphasis today is seen by looking at our opportunity to save other</a:t>
            </a:r>
          </a:p>
        </p:txBody>
      </p:sp>
    </p:spTree>
    <p:extLst>
      <p:ext uri="{BB962C8B-B14F-4D97-AF65-F5344CB8AC3E}">
        <p14:creationId xmlns:p14="http://schemas.microsoft.com/office/powerpoint/2010/main" val="2899169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 algn="r">
              <a:spcAft>
                <a:spcPts val="600"/>
              </a:spcAft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We Have Opportunity—A Look at Paul’s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15FAFA-5DC7-49CF-8D05-6F38B532426A}"/>
              </a:ext>
            </a:extLst>
          </p:cNvPr>
          <p:cNvSpPr txBox="1"/>
          <p:nvPr/>
        </p:nvSpPr>
        <p:spPr>
          <a:xfrm>
            <a:off x="254558" y="621723"/>
            <a:ext cx="11682884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algn="just">
              <a:spcAft>
                <a:spcPts val="1800"/>
              </a:spcAft>
              <a:buClr>
                <a:schemeClr val="bg1"/>
              </a:buClr>
            </a:pPr>
            <a:endParaRPr lang="en-US" sz="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 your Bible and let’s look at Paul’s life in Acts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Ananias and Paul—Acts 9:11-18; 22:12-16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Saul/Paul’s opportunity in Damascus—Acts 9:20*-22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in three years in Arabia—Gal. 1:17;  cf. Acts 20:18-20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in Antioch—Acts 11:26, 30</a:t>
            </a:r>
          </a:p>
          <a:p>
            <a:pPr marL="461963" indent="-342900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on first journey in Cyprus—Acts 13:5-7</a:t>
            </a:r>
          </a:p>
          <a:p>
            <a:pPr marL="119063" lvl="5" algn="just">
              <a:spcAft>
                <a:spcPts val="6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In synagogues and throughout the island of Cyprus</a:t>
            </a:r>
          </a:p>
          <a:p>
            <a:pPr marL="119063" lvl="5" algn="just">
              <a:spcAft>
                <a:spcPts val="6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In teaching Sergius Paulus</a:t>
            </a:r>
          </a:p>
          <a:p>
            <a:pPr marL="119063" lvl="5" algn="just">
              <a:spcAft>
                <a:spcPts val="6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 In dealing with Elymas, Bar-Jesus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831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 algn="r">
              <a:spcAft>
                <a:spcPts val="600"/>
              </a:spcAft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We Have Opportunity—A Look at Paul’s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15FAFA-5DC7-49CF-8D05-6F38B532426A}"/>
              </a:ext>
            </a:extLst>
          </p:cNvPr>
          <p:cNvSpPr txBox="1"/>
          <p:nvPr/>
        </p:nvSpPr>
        <p:spPr>
          <a:xfrm>
            <a:off x="254558" y="621723"/>
            <a:ext cx="116828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algn="just">
              <a:spcAft>
                <a:spcPts val="1800"/>
              </a:spcAft>
              <a:buClr>
                <a:schemeClr val="bg1"/>
              </a:buClr>
            </a:pPr>
            <a:endParaRPr lang="en-US" sz="5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in Antioch of Pisidia—Acts 13:14ff, 46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in Iconium—Acts 14:3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in Lystra—Acts 14:13-14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with Timothy—1 Tim. 1:2; 3:11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to help Timothy grow—Acts 16:1-5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opportunity in Philippi—Lydia (16:11-14) &amp; jailor (16:25-34)</a:t>
            </a:r>
          </a:p>
          <a:p>
            <a:pPr marL="461963" indent="-342900" algn="just">
              <a:spcAft>
                <a:spcPts val="1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custom on his journeys seen in Thessalonica—Acts 17:2-5</a:t>
            </a: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35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pPr algn="r">
              <a:spcAft>
                <a:spcPts val="600"/>
              </a:spcAft>
              <a:buClr>
                <a:schemeClr val="bg1"/>
              </a:buClr>
            </a:pPr>
            <a:endParaRPr 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We Have Opportunity—A Look at Paul’s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15FAFA-5DC7-49CF-8D05-6F38B532426A}"/>
              </a:ext>
            </a:extLst>
          </p:cNvPr>
          <p:cNvSpPr txBox="1"/>
          <p:nvPr/>
        </p:nvSpPr>
        <p:spPr>
          <a:xfrm>
            <a:off x="254558" y="621723"/>
            <a:ext cx="11682884" cy="5945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9063" algn="just">
              <a:spcAft>
                <a:spcPts val="1800"/>
              </a:spcAft>
              <a:buClr>
                <a:schemeClr val="bg1"/>
              </a:buClr>
            </a:pPr>
            <a:endParaRPr lang="en-US" sz="1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just">
              <a:spcAft>
                <a:spcPts val="1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in Athens—three places—Acts 17:16-17, 23*</a:t>
            </a:r>
          </a:p>
          <a:p>
            <a:pPr marL="461963" indent="-342900" algn="just">
              <a:spcAft>
                <a:spcPts val="1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in Corinth— “his landlords” &amp; at work—Acts 18:3</a:t>
            </a:r>
          </a:p>
          <a:p>
            <a:pPr marL="461963" indent="-342900" algn="just">
              <a:spcAft>
                <a:spcPts val="1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indirect, unseen opportunity with Apollos—Acts 18:24-28</a:t>
            </a:r>
          </a:p>
          <a:p>
            <a:pPr marL="461963" indent="-342900" algn="just">
              <a:spcAft>
                <a:spcPts val="1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on Festus, Felix, Agrippa and Bernice—Acts 24-26</a:t>
            </a:r>
          </a:p>
          <a:p>
            <a:pPr marL="461963" indent="-342900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in Rome</a:t>
            </a:r>
          </a:p>
          <a:p>
            <a:pPr marL="119063" algn="just">
              <a:spcAft>
                <a:spcPts val="1200"/>
              </a:spcAft>
              <a:buClr>
                <a:schemeClr val="bg1"/>
              </a:buClr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 On the Praetorian guards—Phil. 1:13</a:t>
            </a:r>
          </a:p>
          <a:p>
            <a:pPr marL="119063" algn="just">
              <a:spcAft>
                <a:spcPts val="12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On Onesimus—Phile. 10</a:t>
            </a:r>
          </a:p>
          <a:p>
            <a:pPr marL="119063" algn="just">
              <a:spcAft>
                <a:spcPts val="12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On Nero’s family—Phil. 4:22</a:t>
            </a:r>
          </a:p>
          <a:p>
            <a:pPr marL="119063" algn="just">
              <a:spcAft>
                <a:spcPts val="1200"/>
              </a:spcAft>
              <a:buClr>
                <a:schemeClr val="bg1"/>
              </a:buClr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-  On Nero—Acts 25:8-11; 27:24</a:t>
            </a:r>
          </a:p>
          <a:p>
            <a:pPr marL="461963" indent="-342900" algn="just">
              <a:spcAft>
                <a:spcPts val="1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opportunity to influence you</a:t>
            </a:r>
          </a:p>
        </p:txBody>
      </p:sp>
    </p:spTree>
    <p:extLst>
      <p:ext uri="{BB962C8B-B14F-4D97-AF65-F5344CB8AC3E}">
        <p14:creationId xmlns:p14="http://schemas.microsoft.com/office/powerpoint/2010/main" val="70480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743200" y="299702"/>
            <a:ext cx="8996218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sz="4200" dirty="0">
                <a:solidFill>
                  <a:srgbClr val="FFFF00"/>
                </a:solidFill>
              </a:rPr>
              <a:t>Your Opportunity to Change Today</a:t>
            </a:r>
            <a:endParaRPr sz="4200"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10767</TotalTime>
  <Words>692</Words>
  <Application>Microsoft Office PowerPoint</Application>
  <PresentationFormat>Widescreen</PresentationFormat>
  <Paragraphs>64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Office Theme</vt:lpstr>
      <vt:lpstr>Seeing the Opportunity to Change All Men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Your Opportunity to Change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712</cp:revision>
  <cp:lastPrinted>2020-06-21T14:10:32Z</cp:lastPrinted>
  <dcterms:modified xsi:type="dcterms:W3CDTF">2020-06-21T19:09:39Z</dcterms:modified>
</cp:coreProperties>
</file>