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C81D-294F-47E7-92EA-9EB929410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78B00-72D3-4BC6-AC8B-C2B03200D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20445-9111-481E-9CF8-5D740031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2F47C-A951-4480-8FA2-A141AC9A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47B6-B75B-4FF6-8765-5D156924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spectacles, sunglasses, goggles, drawing&#10;&#10;Description automatically generated">
            <a:extLst>
              <a:ext uri="{FF2B5EF4-FFF2-40B4-BE49-F238E27FC236}">
                <a16:creationId xmlns:a16="http://schemas.microsoft.com/office/drawing/2014/main" id="{9C93F624-34B5-43CB-914D-E7213BA663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2153E-8E9E-4738-B393-69FA596CC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E5190-CDB3-4166-B9A2-59ACB1A6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245CE-51D8-4827-84DD-33C9F162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7E8B8-DC41-40E8-BC66-A3C6138B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B205A-EE24-46AA-B09D-BE59CBD8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5798C-B36B-4E92-A6D5-CF1DF151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FC2BF-3C37-41B9-ABA8-9CA87242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6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8286-DBCA-4F89-9200-9A9F5B8A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A0650-A17E-4AC1-AAB0-BFA9C224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2A88A-6A77-4B84-8AEE-0E5282F9D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89368-26FB-4DAC-87C3-97B603F6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4598-CCC7-4787-B346-DD6DADF6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A77E5-771F-42CA-9C49-00EBADCE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2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6DDC-DC18-4B6B-9C84-A1257AF00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9D1CD1-8F7B-4816-80C2-AE000D7B4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4F587-4785-42F3-89D4-DA25A4FB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6CF5E-85CB-4BA1-B5FE-7C1D61BE3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796AD-12FC-481E-9880-C8C509E3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7F038-DBBF-4E71-A979-3EF17397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5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9B0C-FDD8-48AC-865D-A48C35FB3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3D27A-70ED-408D-B116-CE1D69EE7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DFB1C-25ED-4F10-B90D-05814249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8F801-8305-4384-8ABC-BDCC6FC3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86387-6B46-4076-8682-F2410E9D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6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E1E83C-22AE-4E48-8EFD-7E0B00853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1C5E3-AD43-48B2-B440-5051576F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107C0-A994-4403-B552-5A76697A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7D510-3B16-4CDB-B737-9E8AADF2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61E3B-9AF3-4267-9EE8-0E991F7A1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4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5EAAF9-43BC-4AC2-892D-AFCA01D15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1203-DC81-4DA3-827E-2945EE1D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05" y="2124728"/>
            <a:ext cx="11758301" cy="473327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618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sunglasses&#10;&#10;Description automatically generated">
            <a:extLst>
              <a:ext uri="{FF2B5EF4-FFF2-40B4-BE49-F238E27FC236}">
                <a16:creationId xmlns:a16="http://schemas.microsoft.com/office/drawing/2014/main" id="{34888F60-2347-4877-8DD7-87C4B06A6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1203-DC81-4DA3-827E-2945EE1D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05" y="2124728"/>
            <a:ext cx="11758301" cy="473327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430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72CA51-B2EA-48A3-968B-96AB4428B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1203-DC81-4DA3-827E-2945EE1D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05" y="2124728"/>
            <a:ext cx="11758301" cy="473327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02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sunglasses&#10;&#10;Description automatically generated">
            <a:extLst>
              <a:ext uri="{FF2B5EF4-FFF2-40B4-BE49-F238E27FC236}">
                <a16:creationId xmlns:a16="http://schemas.microsoft.com/office/drawing/2014/main" id="{25F89249-46C0-4440-9CD2-CB580ED641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1203-DC81-4DA3-827E-2945EE1D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05" y="2124728"/>
            <a:ext cx="11758301" cy="473327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89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F0C192F-CFA1-4960-B83A-772DE3607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F1203-DC81-4DA3-827E-2945EE1D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05" y="2124728"/>
            <a:ext cx="11758301" cy="473327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010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47311-4631-4FAE-82B3-A61C3C95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34A85-47E0-4B8C-A9A6-BCB8727B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CFB7E-05F8-435A-B0F0-B3E3652E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55B9B-D799-4AEC-804C-CAD728E96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7366-2B9C-48F2-AE6D-7D2BBFD1C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40BF-A288-4988-8971-BF1F7A8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812A6-4C31-4B64-BB77-CE03A4924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19F04-C872-4BA2-B9F5-4BD18903D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B70B-2DFB-4D9C-AB27-876D6A0FB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26EF0-4120-487C-871A-D7ABC436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14636-7D37-4555-B7D3-C10C30C4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2AE8-7CE4-40F7-94E4-CB2B6E46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34289-679C-4E24-909F-4F4C356C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69D15-22CC-4F2F-9916-9D70898E2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14792-335B-49E0-AB32-CB00F8B45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7D416C-AD25-4390-A95C-1838B1699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6086-3F4E-42DE-BBF5-1A2C69F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44506-6273-4DE2-8EB2-E6C3AC93F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BACD5-76B4-488D-8166-9893E0A0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FFE99-2308-4371-A177-CC7A4243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0AEA06-03A7-45B9-8FBC-1C0B9AED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44DE9-1264-40EC-B2C7-0752861CC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6CA9-4FBB-48B0-BDFF-90844D5522F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97FB3-AB5A-4E5B-AB68-EBC14BF37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7A6F7-FE99-4490-8ABD-2631C3919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7FE5-04BF-477A-82E7-13776739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0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AC272-BC82-45F4-B8F4-DF6CEB87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does not endorse merely “waiting around” for an opportunity </a:t>
            </a:r>
            <a:endParaRPr lang="en-US" sz="4000" dirty="0"/>
          </a:p>
          <a:p>
            <a:pPr lvl="1"/>
            <a:r>
              <a:rPr lang="en-US" dirty="0"/>
              <a:t>The N.T. word for “opportunity” is a word for “time”</a:t>
            </a:r>
            <a:endParaRPr lang="en-US" sz="3600" dirty="0"/>
          </a:p>
          <a:p>
            <a:pPr lvl="1"/>
            <a:r>
              <a:rPr lang="en-US" dirty="0"/>
              <a:t>The word indicates “as we have occasion at any time”</a:t>
            </a:r>
            <a:endParaRPr lang="en-US" sz="3600" dirty="0"/>
          </a:p>
          <a:p>
            <a:pPr lvl="1"/>
            <a:r>
              <a:rPr lang="en-US" dirty="0"/>
              <a:t>The Bible warns of the foolishness of squandering opportunity/time (Acts 24:25)</a:t>
            </a:r>
            <a:endParaRPr lang="en-US" sz="3600" dirty="0"/>
          </a:p>
          <a:p>
            <a:pPr lvl="1"/>
            <a:r>
              <a:rPr lang="en-US" dirty="0"/>
              <a:t>The Bible teaches to make the most of opportunity/time (Col. 4:5; Eph. 5:16)</a:t>
            </a:r>
            <a:endParaRPr lang="en-US" sz="3600" dirty="0"/>
          </a:p>
          <a:p>
            <a:r>
              <a:rPr lang="en-US" dirty="0"/>
              <a:t>The Bible urges us to recognize the opportunity/time that we “have”</a:t>
            </a:r>
            <a:endParaRPr lang="en-US" sz="4000" dirty="0"/>
          </a:p>
          <a:p>
            <a:pPr lvl="1"/>
            <a:r>
              <a:rPr lang="en-US" dirty="0"/>
              <a:t>Some opportunities need to be sought out (John 4:35)</a:t>
            </a:r>
            <a:endParaRPr lang="en-US" sz="3600" dirty="0"/>
          </a:p>
          <a:p>
            <a:pPr lvl="1"/>
            <a:r>
              <a:rPr lang="en-US" dirty="0"/>
              <a:t>Some opportunities need to be stirred up (Esth. 5:1-2)</a:t>
            </a:r>
            <a:endParaRPr lang="en-US" sz="3600" dirty="0"/>
          </a:p>
          <a:p>
            <a:pPr lvl="1"/>
            <a:r>
              <a:rPr lang="en-US" dirty="0"/>
              <a:t>All opportunities need to be seized (Acts 18:26)</a:t>
            </a:r>
            <a:endParaRPr lang="en-US" sz="3600" dirty="0"/>
          </a:p>
          <a:p>
            <a:r>
              <a:rPr lang="en-US" dirty="0"/>
              <a:t>The Bible teaches that all of us are accountable for how we use the opportunity/time that we “have” from God (1 Cor. 4:2; Eph. 5:16; John 9:4)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291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AC272-BC82-45F4-B8F4-DF6CEB87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05" y="2124728"/>
            <a:ext cx="11875095" cy="4733272"/>
          </a:xfrm>
        </p:spPr>
        <p:txBody>
          <a:bodyPr>
            <a:normAutofit/>
          </a:bodyPr>
          <a:lstStyle/>
          <a:p>
            <a:r>
              <a:rPr lang="en-US" dirty="0"/>
              <a:t>All people</a:t>
            </a:r>
            <a:endParaRPr lang="en-US" sz="4000" dirty="0"/>
          </a:p>
          <a:p>
            <a:pPr lvl="1"/>
            <a:r>
              <a:rPr lang="en-US" dirty="0"/>
              <a:t>All “races,” all ethnicities, all religions, all classes, all careers, all political persuasions </a:t>
            </a:r>
            <a:endParaRPr lang="en-US" sz="3600" dirty="0"/>
          </a:p>
          <a:p>
            <a:r>
              <a:rPr lang="en-US" dirty="0"/>
              <a:t>Especially our church family</a:t>
            </a:r>
            <a:endParaRPr lang="en-US" sz="4000" dirty="0"/>
          </a:p>
          <a:p>
            <a:pPr lvl="1"/>
            <a:r>
              <a:rPr lang="en-US" dirty="0"/>
              <a:t>All “races,” all ethnicities, all ages, all classes, all careers, all personalities, all maturities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95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AC272-BC82-45F4-B8F4-DF6CEB87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“Let us”</a:t>
            </a:r>
            <a:endParaRPr lang="en-US" sz="4000" dirty="0"/>
          </a:p>
          <a:p>
            <a:pPr lvl="1"/>
            <a:r>
              <a:rPr lang="en-US" dirty="0"/>
              <a:t>There is a universal and equal responsibility of every Christian – “we…us” (6:9-10)</a:t>
            </a:r>
            <a:endParaRPr lang="en-US" sz="3600" dirty="0"/>
          </a:p>
          <a:p>
            <a:pPr lvl="1"/>
            <a:r>
              <a:rPr lang="en-US" dirty="0"/>
              <a:t>There is an urging to action in this expression </a:t>
            </a:r>
            <a:endParaRPr lang="en-US" sz="3600" dirty="0"/>
          </a:p>
          <a:p>
            <a:r>
              <a:rPr lang="en-US" dirty="0"/>
              <a:t>“Work”</a:t>
            </a:r>
            <a:endParaRPr lang="en-US" sz="4000" dirty="0"/>
          </a:p>
          <a:p>
            <a:pPr lvl="1"/>
            <a:r>
              <a:rPr lang="en-US" dirty="0"/>
              <a:t>The present tense verb means to “to accomplish something through work”</a:t>
            </a:r>
            <a:endParaRPr lang="en-US" sz="3600" dirty="0"/>
          </a:p>
          <a:p>
            <a:pPr lvl="1"/>
            <a:r>
              <a:rPr lang="en-US" dirty="0"/>
              <a:t>The focus is not necessarily on “my” work but on the result of the work</a:t>
            </a:r>
          </a:p>
          <a:p>
            <a:r>
              <a:rPr lang="en-US" dirty="0"/>
              <a:t>“That which is good”</a:t>
            </a:r>
            <a:endParaRPr lang="en-US" sz="4000" dirty="0"/>
          </a:p>
          <a:p>
            <a:pPr lvl="1"/>
            <a:r>
              <a:rPr lang="en-US" dirty="0"/>
              <a:t>“That which is beneficial or helpful…meeting a high standard of worth and merit”</a:t>
            </a:r>
            <a:endParaRPr lang="en-US" sz="3600" dirty="0"/>
          </a:p>
          <a:p>
            <a:pPr lvl="1"/>
            <a:r>
              <a:rPr lang="en-US" dirty="0"/>
              <a:t>Not good “for me” but good for the recipient</a:t>
            </a:r>
            <a:endParaRPr lang="en-US" sz="3600" dirty="0"/>
          </a:p>
          <a:p>
            <a:r>
              <a:rPr lang="en-US" dirty="0"/>
              <a:t>Opportunity + Ability = Responsibility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486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AC272-BC82-45F4-B8F4-DF6CEB87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recipient: “Good”</a:t>
            </a:r>
            <a:endParaRPr lang="en-US" sz="4000" dirty="0"/>
          </a:p>
          <a:p>
            <a:r>
              <a:rPr lang="en-US" dirty="0"/>
              <a:t>For me: “Reap what I sow” (6:7-8)</a:t>
            </a:r>
            <a:endParaRPr lang="en-US" sz="4000" dirty="0"/>
          </a:p>
          <a:p>
            <a:pPr lvl="1"/>
            <a:r>
              <a:rPr lang="en-US" dirty="0"/>
              <a:t>If I sow to satisfy my own flesh = reap corruption</a:t>
            </a:r>
            <a:endParaRPr lang="en-US" sz="3600" dirty="0"/>
          </a:p>
          <a:p>
            <a:pPr lvl="1"/>
            <a:r>
              <a:rPr lang="en-US" dirty="0"/>
              <a:t>If I sow to satisfy the Spirit of God = reap everlasting life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68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CAC272-BC82-45F4-B8F4-DF6CEB87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Believe Jesus is God’s Son – Acts 16:31</a:t>
            </a:r>
          </a:p>
          <a:p>
            <a:r>
              <a:rPr lang="en-US" dirty="0"/>
              <a:t>Repent of your sins and turn to God – Acts 3:19</a:t>
            </a:r>
          </a:p>
          <a:p>
            <a:r>
              <a:rPr lang="en-US" dirty="0"/>
              <a:t>Confess your faith in Jesus Christ – Acts 8:37-39</a:t>
            </a:r>
          </a:p>
          <a:p>
            <a:r>
              <a:rPr lang="en-US" dirty="0"/>
              <a:t>Be immersed into Christ – Acts 22:16</a:t>
            </a:r>
          </a:p>
          <a:p>
            <a:pPr lvl="1"/>
            <a:r>
              <a:rPr lang="en-US" dirty="0"/>
              <a:t>God will forgive all of your sins – Acts 2:38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register you in heaven – Hebrews 12:23</a:t>
            </a:r>
          </a:p>
          <a:p>
            <a:r>
              <a:rPr lang="en-US" dirty="0"/>
              <a:t>Live faithfully in His service – Matthew 25:23</a:t>
            </a:r>
          </a:p>
          <a:p>
            <a:pPr lvl="1"/>
            <a:r>
              <a:rPr lang="en-US" dirty="0"/>
              <a:t>If you’ve strayed, repent and turn away from your sins – Acts 8:22</a:t>
            </a:r>
          </a:p>
          <a:p>
            <a:pPr lvl="1"/>
            <a:r>
              <a:rPr lang="en-US" dirty="0"/>
              <a:t>If you’ve strayed, confess your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38219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456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2020-06-13T14:43:18Z</dcterms:created>
  <dcterms:modified xsi:type="dcterms:W3CDTF">2020-06-14T12:44:49Z</dcterms:modified>
</cp:coreProperties>
</file>