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96" d="100"/>
          <a:sy n="96" d="100"/>
        </p:scale>
        <p:origin x="84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766-91B1-4AE2-801F-1D010665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E201-1BA2-439C-A3BE-23D095A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52CC-A670-4FA2-945A-285AED4C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3C64-31AD-4B7A-A760-7EC2D73E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4021-D6A0-491A-A3BF-841EEFC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oat&#10;&#10;Description automatically generated">
            <a:extLst>
              <a:ext uri="{FF2B5EF4-FFF2-40B4-BE49-F238E27FC236}">
                <a16:creationId xmlns:a16="http://schemas.microsoft.com/office/drawing/2014/main" id="{A0403EBB-71C9-416D-B07A-FA9AD8035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4146-87C6-41CF-A291-1199D4F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EF78-D12A-424D-A25B-E20443D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334-305A-455E-BC31-02447B9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ECF8-4924-4AEA-9E60-3B4B7F4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363-4541-4EC4-A6BB-DDAB5E0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8BFFD-72E9-49A6-9625-91EE0895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854D-ED0F-4FA1-9A32-8B7C8C4B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027A-0505-4F16-B930-DA3B50E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EAF-7854-462E-869D-58F6440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4E85-D519-43CE-8773-D4573252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52D2CD8D-A976-4AD0-8F96-1F23C5965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2905B-B930-49C5-81A2-EF65DC29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64" y="787357"/>
            <a:ext cx="9320887" cy="92290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801029" cy="50195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124-3E9D-40F3-A58D-D84FABE0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435E-CB33-4020-B28E-C427CE28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E4ED-4EA3-4B57-AA8E-756EC79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F880-7DD1-489C-8B05-CF0C7559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2A10-2D82-44A6-ABAD-EB73F71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CA7-C94B-4A9E-8C8F-6BD56896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9E3-4D28-47FB-BE0F-5A8E35046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7BE8-8037-46C2-ADCC-DB65452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8045-F840-400F-955B-B3C03D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38A5-18BB-4423-9579-095889F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A33-C9F1-47DC-BC91-0DF095F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E33A-D7F2-4CAF-9D5B-7020AA82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69E-B445-4FAC-A0F8-44E3BC99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0AE16-B885-46F5-B80A-4F0F293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C5DB-F9C2-4CE9-B864-026F30C7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E428-2AC9-40AA-99FF-D8BFC371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9D8F0-7F97-474D-B85B-192E50B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8132-EC11-4849-95A6-21A4F3CB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A67C0-06F2-4B86-A3D1-0ED41D1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941-58A0-489E-B378-01E4D43E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4621-75DF-4155-96B4-B0E1EDA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95B0-5116-4F88-896A-EF1F4C4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9026-F58C-4AB7-9E44-F6042746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6CBB1-BCC7-45DC-96BD-07A2468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7EE6-B4F1-4226-BDA1-72E230A4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DDD5-2550-495C-B269-65EE786E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B92-72BE-425A-8974-586475F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0630-E6BB-4DEE-A604-4C5A6CBE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621A-6B90-4595-BF5F-7DF56A27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C918-902C-403A-82A5-ED37AFE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D7AA-0CBA-4FEE-BD8D-18464A3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D934-4E20-4008-986B-28FA022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B07A-51FF-434E-B803-42B1E0F6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138F-BE59-4189-AEA2-2B98ED2E5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065F-2C1A-4E2D-BAE9-A2217C3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0F5F-5E7F-4D2E-BA80-A3E4C219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9A64-CBD1-48F1-B091-F4FF1C5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CE07A-3946-4FEE-86A1-EAA5E7DE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2EBD1-C213-4F92-BDBA-BD9F57D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EE6C-C1ED-480D-AF46-3164464E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6A18-2118-4D93-91E0-77D41881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14D-A21B-407E-8A8A-2BF55AA1E77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8502-A771-41DA-A9BB-E3DAA9DC1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85E3-28CD-4FB3-8572-9C79B5B4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18:23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21:17</a:t>
            </a:r>
            <a:r>
              <a:rPr lang="en-US" sz="3200" dirty="0"/>
              <a:t> 	(in the city of Jerusalem)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Travel Dates = 	53-57 A.D.</a:t>
            </a:r>
          </a:p>
          <a:p>
            <a:r>
              <a:rPr lang="en-US" dirty="0"/>
              <a:t>Estimated Mileage =		2,700 miles</a:t>
            </a:r>
          </a:p>
          <a:p>
            <a:r>
              <a:rPr lang="en-US" dirty="0"/>
              <a:t>Known Travel Companions = 	Timothy, Titus, Luke &amp; Erastus (plus 20:4)</a:t>
            </a:r>
          </a:p>
          <a:p>
            <a:r>
              <a:rPr lang="en-US" dirty="0"/>
              <a:t>On a Bible map, you can trace Paul’s journey and learn Bible geography</a:t>
            </a:r>
          </a:p>
          <a:p>
            <a:r>
              <a:rPr lang="en-US" dirty="0"/>
              <a:t>Paul wrote four inspired letters (still preserved) while on this journey:</a:t>
            </a:r>
          </a:p>
          <a:p>
            <a:pPr lvl="1"/>
            <a:r>
              <a:rPr lang="en-US" sz="2800" dirty="0"/>
              <a:t>1 Corinthians (~55-56 A.D. from Ephesus; Acts 19:10)</a:t>
            </a:r>
          </a:p>
          <a:p>
            <a:pPr lvl="1"/>
            <a:r>
              <a:rPr lang="en-US" sz="2800" dirty="0"/>
              <a:t>2 Corinthians (~56 A.D. from Macedonia; Acts 20:1-2)</a:t>
            </a:r>
          </a:p>
          <a:p>
            <a:pPr lvl="1"/>
            <a:r>
              <a:rPr lang="en-US" sz="2800" dirty="0"/>
              <a:t>Romans (~57 A.D. from Corinth; Acts 20:3)</a:t>
            </a:r>
          </a:p>
          <a:p>
            <a:pPr lvl="1"/>
            <a:r>
              <a:rPr lang="en-US" sz="2800" dirty="0"/>
              <a:t>Galatians (~53-57 A.D. from Corinth [20:3] or Ephesus [19:10])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18:23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21:17</a:t>
            </a:r>
            <a:r>
              <a:rPr lang="en-US" sz="3200" dirty="0"/>
              <a:t> 	(in the city of Jerusalem)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0"/>
            <a:ext cx="11909277" cy="5083649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This third consecutive preaching journey involved strengthening Christians (18:23+20:2; 14:22; 15:41)</a:t>
            </a:r>
          </a:p>
          <a:p>
            <a:pPr>
              <a:lnSpc>
                <a:spcPct val="95000"/>
              </a:lnSpc>
            </a:pPr>
            <a:r>
              <a:rPr lang="en-US" dirty="0"/>
              <a:t>Paul worked in Ephesus for three years (longest stay anywhere) (19:10; 20:31)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A great and effectual door was opened to him there (19:8; 1 Cor. 16:8-9 ~ Acts 16:6)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word was spread throughout all Asia during this time (Jews/Greeks) (19:10, 20, 26)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Paul reasoned every day from Scripture about the kingdom (19:8-10; 20:25)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Paul also worked as a tentmaker to provide for himself (20:34)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worked miracles through Paul’s hands to confirm his authenticity (19:11-12)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Many were being converted to Christ through the gospel (19:17-18)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Ephesian church became a strong and influential congregation in Asia Minor</a:t>
            </a:r>
          </a:p>
        </p:txBody>
      </p:sp>
    </p:spTree>
    <p:extLst>
      <p:ext uri="{BB962C8B-B14F-4D97-AF65-F5344CB8AC3E}">
        <p14:creationId xmlns:p14="http://schemas.microsoft.com/office/powerpoint/2010/main" val="1129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18:23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21:17</a:t>
            </a:r>
            <a:r>
              <a:rPr lang="en-US" sz="3200" dirty="0"/>
              <a:t> 	(in the city of Jerusalem)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0"/>
            <a:ext cx="11909277" cy="50836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Bible baptism must include all required components to be valid (19:1-7; 18:24-28)</a:t>
            </a:r>
          </a:p>
          <a:p>
            <a:pPr>
              <a:lnSpc>
                <a:spcPct val="95000"/>
              </a:lnSpc>
            </a:pPr>
            <a:r>
              <a:rPr lang="en-US" dirty="0"/>
              <a:t>The miraculous gift of the Spirit could only be imparted through an apostle’s hands (19:6-7; 8:18)</a:t>
            </a:r>
          </a:p>
          <a:p>
            <a:pPr>
              <a:lnSpc>
                <a:spcPct val="95000"/>
              </a:lnSpc>
            </a:pPr>
            <a:r>
              <a:rPr lang="en-US" dirty="0"/>
              <a:t>Christianity and the church are described as “the Way” (19:9, 23; cf. 9:2; 24:14, 22 + 16:17, 18:25-26)</a:t>
            </a:r>
          </a:p>
          <a:p>
            <a:pPr>
              <a:lnSpc>
                <a:spcPct val="95000"/>
              </a:lnSpc>
            </a:pPr>
            <a:r>
              <a:rPr lang="en-US" dirty="0"/>
              <a:t>The miraculous power of God is magnificent and unmatchable (19:13-17)</a:t>
            </a:r>
          </a:p>
          <a:p>
            <a:pPr>
              <a:lnSpc>
                <a:spcPct val="95000"/>
              </a:lnSpc>
            </a:pPr>
            <a:r>
              <a:rPr lang="en-US" dirty="0"/>
              <a:t>Christianity is a growing and maturing process, requiring repentance and sacrifice (19:18-20)</a:t>
            </a:r>
          </a:p>
          <a:p>
            <a:pPr>
              <a:lnSpc>
                <a:spcPct val="95000"/>
              </a:lnSpc>
            </a:pPr>
            <a:r>
              <a:rPr lang="en-US" dirty="0"/>
              <a:t>A riot erupted against Paul and the church by silversmiths of the goddess Diana (19:23-41)</a:t>
            </a:r>
          </a:p>
          <a:p>
            <a:pPr>
              <a:lnSpc>
                <a:spcPct val="95000"/>
              </a:lnSpc>
            </a:pPr>
            <a:r>
              <a:rPr lang="en-US" dirty="0"/>
              <a:t>Titus met Paul in Macedonia (20:1; 2 Cor. 7:5-7)</a:t>
            </a:r>
          </a:p>
          <a:p>
            <a:pPr>
              <a:lnSpc>
                <a:spcPct val="95000"/>
              </a:lnSpc>
            </a:pPr>
            <a:r>
              <a:rPr lang="en-US" dirty="0"/>
              <a:t>Paul worked in Corinth for three months (20:2-3)</a:t>
            </a:r>
          </a:p>
          <a:p>
            <a:pPr>
              <a:lnSpc>
                <a:spcPct val="95000"/>
              </a:lnSpc>
            </a:pPr>
            <a:r>
              <a:rPr lang="en-US" dirty="0"/>
              <a:t>Luke joined Paul while in Macedonia (probably Philippi, where he was left in 16:40) (20:4-6)</a:t>
            </a:r>
          </a:p>
          <a:p>
            <a:pPr>
              <a:lnSpc>
                <a:spcPct val="95000"/>
              </a:lnSpc>
            </a:pPr>
            <a:r>
              <a:rPr lang="en-US" dirty="0"/>
              <a:t>The church gathered together to partake of the Lord’s Supper on Sunday (20:7)</a:t>
            </a:r>
          </a:p>
          <a:p>
            <a:pPr>
              <a:lnSpc>
                <a:spcPct val="95000"/>
              </a:lnSpc>
            </a:pPr>
            <a:r>
              <a:rPr lang="en-US" dirty="0"/>
              <a:t>Paul raised Eutychus from the dead (20:9-12)</a:t>
            </a:r>
          </a:p>
          <a:p>
            <a:pPr>
              <a:lnSpc>
                <a:spcPct val="95000"/>
              </a:lnSpc>
            </a:pPr>
            <a:r>
              <a:rPr lang="en-US" dirty="0"/>
              <a:t>Paul was trying to reach Jerusalem by the Day of Pentecost (20:16)</a:t>
            </a:r>
          </a:p>
          <a:p>
            <a:pPr>
              <a:lnSpc>
                <a:spcPct val="95000"/>
              </a:lnSpc>
            </a:pPr>
            <a:r>
              <a:rPr lang="en-US" dirty="0"/>
              <a:t>Paul spoke to and encouraged the elders from Ephesus (20:17-38)</a:t>
            </a:r>
          </a:p>
          <a:p>
            <a:pPr>
              <a:lnSpc>
                <a:spcPct val="95000"/>
              </a:lnSpc>
            </a:pPr>
            <a:r>
              <a:rPr lang="en-US" dirty="0"/>
              <a:t>Paul’s arrest was prophesied but he was determined to continue his work (21:10-14)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90B8E-9A7F-440A-9662-E97F3826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" y="-524"/>
            <a:ext cx="11611897" cy="6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562609D-F940-4C3B-A10B-F98F9126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" y="0"/>
            <a:ext cx="1155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553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Began in Acts 18:23  (in the city of Antioch of Syria) Ended in Acts 21:17  (in the city of Jerusalem)</vt:lpstr>
      <vt:lpstr>Began in Acts 18:23  (in the city of Antioch of Syria) Ended in Acts 21:17  (in the city of Jerusalem)</vt:lpstr>
      <vt:lpstr>Began in Acts 18:23  (in the city of Antioch of Syria) Ended in Acts 21:17  (in the city of Jerusalem)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31</cp:revision>
  <cp:lastPrinted>2020-05-13T21:16:51Z</cp:lastPrinted>
  <dcterms:created xsi:type="dcterms:W3CDTF">2020-04-22T20:30:36Z</dcterms:created>
  <dcterms:modified xsi:type="dcterms:W3CDTF">2020-05-20T23:47:33Z</dcterms:modified>
</cp:coreProperties>
</file>