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1440" r:id="rId2"/>
    <p:sldId id="2525" r:id="rId3"/>
    <p:sldId id="2767" r:id="rId4"/>
    <p:sldId id="2733" r:id="rId5"/>
    <p:sldId id="2734" r:id="rId6"/>
    <p:sldId id="2735" r:id="rId7"/>
    <p:sldId id="2736" r:id="rId8"/>
    <p:sldId id="2725" r:id="rId9"/>
    <p:sldId id="2744" r:id="rId10"/>
    <p:sldId id="2750" r:id="rId11"/>
    <p:sldId id="2759" r:id="rId12"/>
    <p:sldId id="2463" r:id="rId13"/>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38" autoAdjust="0"/>
  </p:normalViewPr>
  <p:slideViewPr>
    <p:cSldViewPr snapToGrid="0">
      <p:cViewPr varScale="1">
        <p:scale>
          <a:sx n="72" d="100"/>
          <a:sy n="72" d="100"/>
        </p:scale>
        <p:origin x="762" y="72"/>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1241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4460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298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9684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6160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2568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5256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5915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5552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425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4800" b="1" dirty="0"/>
              <a:t>Angels and You—You are NOT Helpless</a:t>
            </a:r>
            <a:endParaRPr sz="48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Psa. 34:4-10</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432256"/>
          </a:xfrm>
          <a:prstGeom prst="rect">
            <a:avLst/>
          </a:prstGeom>
          <a:solidFill>
            <a:srgbClr val="04070C"/>
          </a:solidFill>
          <a:ln w="76200">
            <a:solidFill>
              <a:srgbClr val="0000CC"/>
            </a:solidFill>
          </a:ln>
        </p:spPr>
        <p:txBody>
          <a:bodyPr wrap="square" rtlCol="0">
            <a:spAutoFit/>
          </a:bodyPr>
          <a:lstStyle/>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Angels were part of His birth—Mary, Zachariah, shepherds, Joseph</a:t>
            </a: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Angels comforted His after His temptation—Matt. 4:11</a:t>
            </a: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Angel comforted Him in Gethsemane—Luke 22:43</a:t>
            </a: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Angels could have delivered Him—More than 10,000—12 Legions = 72,000</a:t>
            </a:r>
          </a:p>
          <a:p>
            <a:pPr marL="342900" indent="-342900" algn="just">
              <a:buClr>
                <a:schemeClr val="bg1"/>
              </a:buClr>
              <a:buFont typeface="Arial" panose="020B0604020202020204" pitchFamily="34" charset="0"/>
              <a:buChar char="•"/>
            </a:pPr>
            <a:endParaRPr lang="en-US" sz="2400" b="1" dirty="0">
              <a:solidFill>
                <a:srgbClr val="FFFF00"/>
              </a:solidFill>
              <a:latin typeface="Calibri" panose="020F0502020204030204" pitchFamily="34" charset="0"/>
              <a:cs typeface="Calibri" panose="020F0502020204030204" pitchFamily="34" charset="0"/>
            </a:endParaRPr>
          </a:p>
          <a:p>
            <a:pPr algn="just">
              <a:buClr>
                <a:schemeClr val="bg1"/>
              </a:buClr>
            </a:pPr>
            <a:endParaRPr lang="en-US" sz="2400" b="1" dirty="0">
              <a:solidFill>
                <a:srgbClr val="FFFF00"/>
              </a:solidFill>
              <a:latin typeface="Calibri" panose="020F0502020204030204" pitchFamily="34" charset="0"/>
              <a:cs typeface="Calibri" panose="020F0502020204030204" pitchFamily="34" charset="0"/>
            </a:endParaRPr>
          </a:p>
          <a:p>
            <a:pPr marL="111125" algn="ctr">
              <a:spcAft>
                <a:spcPts val="600"/>
              </a:spcAft>
              <a:buClr>
                <a:schemeClr val="bg1"/>
              </a:buClr>
              <a:tabLst>
                <a:tab pos="401638" algn="l"/>
              </a:tabLst>
            </a:pPr>
            <a:r>
              <a:rPr lang="en-US" sz="2400" b="1" i="1" dirty="0">
                <a:solidFill>
                  <a:srgbClr val="FFFF00"/>
                </a:solidFill>
                <a:latin typeface="Calibri" panose="020F0502020204030204" pitchFamily="34" charset="0"/>
                <a:cs typeface="Calibri" panose="020F0502020204030204" pitchFamily="34" charset="0"/>
              </a:rPr>
              <a:t>One angel killed 185,000</a:t>
            </a:r>
          </a:p>
          <a:p>
            <a:pPr marL="111125" algn="ctr">
              <a:spcAft>
                <a:spcPts val="600"/>
              </a:spcAft>
              <a:buClr>
                <a:schemeClr val="bg1"/>
              </a:buClr>
              <a:tabLst>
                <a:tab pos="401638" algn="l"/>
              </a:tabLst>
            </a:pPr>
            <a:r>
              <a:rPr lang="en-US" sz="2400" b="1" i="1" dirty="0">
                <a:solidFill>
                  <a:srgbClr val="FFFF00"/>
                </a:solidFill>
                <a:latin typeface="Calibri" panose="020F0502020204030204" pitchFamily="34" charset="0"/>
                <a:cs typeface="Calibri" panose="020F0502020204030204" pitchFamily="34" charset="0"/>
              </a:rPr>
              <a:t>“Ten Thousand Angels” would kill 1,850,000,000</a:t>
            </a:r>
          </a:p>
          <a:p>
            <a:pPr marL="111125" algn="ctr">
              <a:spcAft>
                <a:spcPts val="600"/>
              </a:spcAft>
              <a:buClr>
                <a:schemeClr val="bg1"/>
              </a:buClr>
              <a:tabLst>
                <a:tab pos="401638" algn="l"/>
              </a:tabLst>
            </a:pPr>
            <a:r>
              <a:rPr lang="en-US" sz="2400" b="1" i="1" dirty="0">
                <a:solidFill>
                  <a:srgbClr val="FFFF00"/>
                </a:solidFill>
                <a:latin typeface="Calibri" panose="020F0502020204030204" pitchFamily="34" charset="0"/>
                <a:cs typeface="Calibri" panose="020F0502020204030204" pitchFamily="34" charset="0"/>
              </a:rPr>
              <a:t>Jesus had 12 legions  (legion=6,000) = 72,000 x 185,000 = 13,320,000 000 </a:t>
            </a:r>
            <a:endParaRPr lang="en-US" sz="2400" b="1" i="1" dirty="0">
              <a:solidFill>
                <a:schemeClr val="bg1"/>
              </a:solidFill>
              <a:latin typeface="Calibri" panose="020F0502020204030204" pitchFamily="34" charset="0"/>
              <a:cs typeface="Calibri" panose="020F0502020204030204" pitchFamily="34" charset="0"/>
            </a:endParaRPr>
          </a:p>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a:p>
            <a:pPr algn="jus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Angels in Jesus’ Life</a:t>
            </a:r>
          </a:p>
        </p:txBody>
      </p:sp>
    </p:spTree>
    <p:extLst>
      <p:ext uri="{BB962C8B-B14F-4D97-AF65-F5344CB8AC3E}">
        <p14:creationId xmlns:p14="http://schemas.microsoft.com/office/powerpoint/2010/main" val="3912235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278368"/>
          </a:xfrm>
          <a:prstGeom prst="rect">
            <a:avLst/>
          </a:prstGeom>
          <a:solidFill>
            <a:srgbClr val="04070C"/>
          </a:solidFill>
          <a:ln w="76200">
            <a:solidFill>
              <a:srgbClr val="0000CC"/>
            </a:solidFill>
          </a:ln>
        </p:spPr>
        <p:txBody>
          <a:bodyPr wrap="square" rtlCol="0">
            <a:spAutoFit/>
          </a:bodyPr>
          <a:lstStyle/>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Angels and little children—Matt. 18:11</a:t>
            </a: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Angels, all of them, and you—Heb. 1:13-14</a:t>
            </a: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Angels serve you—You Are NOT Helpless</a:t>
            </a:r>
          </a:p>
          <a:p>
            <a:pPr marL="342900" indent="-34290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His angel surrounds you! Psa. 34:7</a:t>
            </a:r>
            <a:endParaRPr lang="en-US" sz="2400" b="1" dirty="0">
              <a:solidFill>
                <a:srgbClr val="FFFF00"/>
              </a:solidFill>
              <a:latin typeface="Calibri" panose="020F0502020204030204" pitchFamily="34" charset="0"/>
              <a:cs typeface="Calibri" panose="020F0502020204030204" pitchFamily="34" charset="0"/>
            </a:endParaRPr>
          </a:p>
          <a:p>
            <a:pPr marL="342900" indent="-342900" algn="just">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Question—how do they serve us?  God has NOT told us—exciting!!!</a:t>
            </a:r>
          </a:p>
          <a:p>
            <a:pPr marL="342900" indent="-342900" algn="just">
              <a:buClr>
                <a:schemeClr val="bg1"/>
              </a:buClr>
              <a:buFont typeface="Arial" panose="020B0604020202020204" pitchFamily="34" charset="0"/>
              <a:buChar char="•"/>
            </a:pPr>
            <a:endParaRPr lang="en-US" sz="2400" b="1" dirty="0">
              <a:solidFill>
                <a:srgbClr val="FFFF00"/>
              </a:solidFill>
              <a:latin typeface="Calibri" panose="020F0502020204030204" pitchFamily="34" charset="0"/>
              <a:cs typeface="Calibri" panose="020F0502020204030204" pitchFamily="34" charset="0"/>
            </a:endParaRPr>
          </a:p>
          <a:p>
            <a:pPr marL="342900" indent="-342900" algn="just">
              <a:buClr>
                <a:schemeClr val="bg1"/>
              </a:buClr>
              <a:buFont typeface="Arial" panose="020B0604020202020204" pitchFamily="34" charset="0"/>
              <a:buChar char="•"/>
            </a:pPr>
            <a:endParaRPr lang="en-US" sz="2400" b="1" dirty="0">
              <a:solidFill>
                <a:srgbClr val="FFFF00"/>
              </a:solidFill>
              <a:latin typeface="Calibri" panose="020F0502020204030204" pitchFamily="34" charset="0"/>
              <a:cs typeface="Calibri" panose="020F0502020204030204" pitchFamily="34" charset="0"/>
            </a:endParaRPr>
          </a:p>
          <a:p>
            <a:pPr algn="just">
              <a:buClr>
                <a:schemeClr val="bg1"/>
              </a:buClr>
            </a:pPr>
            <a:endParaRPr lang="en-US" sz="2400" b="1" dirty="0">
              <a:solidFill>
                <a:srgbClr val="FFFF00"/>
              </a:solidFill>
              <a:latin typeface="Calibri" panose="020F0502020204030204" pitchFamily="34" charset="0"/>
              <a:cs typeface="Calibri" panose="020F0502020204030204" pitchFamily="34" charset="0"/>
            </a:endParaRPr>
          </a:p>
          <a:p>
            <a:pPr algn="just">
              <a:buClr>
                <a:schemeClr val="bg1"/>
              </a:buClr>
            </a:pPr>
            <a:endParaRPr lang="en-US" sz="2400" b="1" dirty="0">
              <a:solidFill>
                <a:srgbClr val="FFFF00"/>
              </a:solidFill>
              <a:latin typeface="Calibri" panose="020F0502020204030204" pitchFamily="34" charset="0"/>
              <a:cs typeface="Calibri" panose="020F0502020204030204" pitchFamily="34" charset="0"/>
            </a:endParaRPr>
          </a:p>
          <a:p>
            <a:pPr marL="342900" indent="-342900" algn="just">
              <a:buClr>
                <a:schemeClr val="bg1"/>
              </a:buClr>
              <a:buFont typeface="Arial" panose="020B0604020202020204" pitchFamily="34" charset="0"/>
              <a:buChar char="•"/>
            </a:pPr>
            <a:endParaRPr lang="en-US" sz="2400" b="1" dirty="0">
              <a:solidFill>
                <a:srgbClr val="FFFF00"/>
              </a:solidFill>
              <a:latin typeface="Calibri" panose="020F0502020204030204" pitchFamily="34" charset="0"/>
              <a:cs typeface="Calibri" panose="020F0502020204030204" pitchFamily="34" charset="0"/>
            </a:endParaRPr>
          </a:p>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Angels and You—Matt. 18:11; Heb. 1:13-14</a:t>
            </a:r>
          </a:p>
        </p:txBody>
      </p:sp>
    </p:spTree>
    <p:extLst>
      <p:ext uri="{BB962C8B-B14F-4D97-AF65-F5344CB8AC3E}">
        <p14:creationId xmlns:p14="http://schemas.microsoft.com/office/powerpoint/2010/main" val="4043684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00218" y="299702"/>
            <a:ext cx="883920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Assuring Angels Serve You</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386090"/>
          </a:xfrm>
          <a:prstGeom prst="rect">
            <a:avLst/>
          </a:prstGeom>
          <a:solidFill>
            <a:srgbClr val="04070C"/>
          </a:solidFill>
          <a:ln w="76200">
            <a:solidFill>
              <a:srgbClr val="0000CC"/>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4  I sought the Lord, and He heard me, And delivered me from all my fears.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5  They looked to Him and were radiant, And their faces were not ashamed.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6  This poor man cried out, and the Lord heard him, And saved him out of all his troubles. </a:t>
            </a:r>
          </a:p>
          <a:p>
            <a:pPr algn="just">
              <a:spcAft>
                <a:spcPts val="1200"/>
              </a:spcAft>
            </a:pPr>
            <a:r>
              <a:rPr lang="en-US" sz="2400" b="1" dirty="0">
                <a:solidFill>
                  <a:srgbClr val="FFFF00"/>
                </a:solidFill>
                <a:latin typeface="Calibri" panose="020F0502020204030204" pitchFamily="34" charset="0"/>
                <a:cs typeface="Calibri" panose="020F0502020204030204" pitchFamily="34" charset="0"/>
              </a:rPr>
              <a:t>  7  The angel of the Lord encamps all around those who fear Him, And delivers them.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8  Oh, taste and see that the Lord is good; Blessed is the man who trusts in Him!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9  Oh, fear the LORD, you His saints! There is no want to those who fear Him.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10  The young lions lack and suffer hunger; But those who seek the Lord shall not lack any good thing. </a:t>
            </a:r>
          </a:p>
          <a:p>
            <a:pPr algn="just"/>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Text—Psalm 34:4-10</a:t>
            </a:r>
          </a:p>
        </p:txBody>
      </p:sp>
    </p:spTree>
    <p:extLst>
      <p:ext uri="{BB962C8B-B14F-4D97-AF65-F5344CB8AC3E}">
        <p14:creationId xmlns:p14="http://schemas.microsoft.com/office/powerpoint/2010/main" val="51551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Introduction of the Lesson</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3413" indent="-401638">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In the text, David describes the presence of angel</a:t>
            </a:r>
          </a:p>
          <a:p>
            <a:pPr marL="633413" indent="-401638">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Setting of the text, according to the uninspired words at the beginning</a:t>
            </a:r>
          </a:p>
          <a:p>
            <a:pPr marL="633413" indent="-401638">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David was in distress and cried out to God</a:t>
            </a:r>
          </a:p>
          <a:p>
            <a:pPr marL="633413" indent="-401638">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God heard this poor man and responded</a:t>
            </a:r>
          </a:p>
          <a:p>
            <a:pPr marL="633413" indent="-401638">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Maybe you are in distress and as a “poor” man you cry out to God</a:t>
            </a:r>
          </a:p>
          <a:p>
            <a:pPr marL="633413" indent="-401638">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God, the eternal One, will help you </a:t>
            </a:r>
          </a:p>
          <a:p>
            <a:pPr marL="633413" indent="-401638">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Things written before are for our learning to give us hope—Rom. 15:4</a:t>
            </a:r>
          </a:p>
          <a:p>
            <a:pPr algn="ctr">
              <a:spcAft>
                <a:spcPts val="600"/>
              </a:spcAft>
              <a:buClr>
                <a:schemeClr val="bg1"/>
              </a:buClr>
            </a:pPr>
            <a:endParaRPr lang="en-US" sz="3200" b="1" i="1" dirty="0">
              <a:solidFill>
                <a:srgbClr val="FFFF00"/>
              </a:solidFill>
              <a:latin typeface="Calibri" panose="020F0502020204030204" pitchFamily="34" charset="0"/>
              <a:cs typeface="Calibri" panose="020F0502020204030204" pitchFamily="34" charset="0"/>
            </a:endParaRPr>
          </a:p>
          <a:p>
            <a:pPr algn="ctr">
              <a:spcAft>
                <a:spcPts val="600"/>
              </a:spcAft>
              <a:buClr>
                <a:schemeClr val="bg1"/>
              </a:buClr>
            </a:pPr>
            <a:r>
              <a:rPr lang="en-US" sz="3200" b="1" i="1" dirty="0">
                <a:solidFill>
                  <a:srgbClr val="FFFF00"/>
                </a:solidFill>
                <a:latin typeface="Calibri" panose="020F0502020204030204" pitchFamily="34" charset="0"/>
                <a:cs typeface="Calibri" panose="020F0502020204030204" pitchFamily="34" charset="0"/>
              </a:rPr>
              <a:t>Today’s Lesson--God Help Us Using His Angels</a:t>
            </a:r>
          </a:p>
          <a:p>
            <a:pPr algn="ctr">
              <a:spcAft>
                <a:spcPts val="600"/>
              </a:spcAft>
              <a:buClr>
                <a:schemeClr val="bg1"/>
              </a:buClr>
            </a:pPr>
            <a:endParaRPr lang="en-US" sz="24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037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What Do We Know About Angels?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are not eternal, they were created—Psa. 148:2-5</a:t>
            </a:r>
          </a:p>
          <a:p>
            <a:r>
              <a:rPr lang="en-US" sz="2200" b="1" dirty="0">
                <a:latin typeface="Calibri" panose="020F0502020204030204" pitchFamily="34" charset="0"/>
                <a:cs typeface="Calibri" panose="020F0502020204030204" pitchFamily="34" charset="0"/>
              </a:rPr>
              <a:t>    2  Praise Him, all His angels; Praise Him, all His hosts! </a:t>
            </a:r>
          </a:p>
          <a:p>
            <a:r>
              <a:rPr lang="en-US" sz="2200" b="1" dirty="0">
                <a:latin typeface="Calibri" panose="020F0502020204030204" pitchFamily="34" charset="0"/>
                <a:cs typeface="Calibri" panose="020F0502020204030204" pitchFamily="34" charset="0"/>
              </a:rPr>
              <a:t>    3  Praise Him, sun and moon; Praise Him, all you stars of light! </a:t>
            </a:r>
          </a:p>
          <a:p>
            <a:r>
              <a:rPr lang="en-US" sz="2200" b="1" dirty="0">
                <a:latin typeface="Calibri" panose="020F0502020204030204" pitchFamily="34" charset="0"/>
                <a:cs typeface="Calibri" panose="020F0502020204030204" pitchFamily="34" charset="0"/>
              </a:rPr>
              <a:t>    4  Praise Him, you heavens of heavens, And you waters above the heavens! </a:t>
            </a:r>
          </a:p>
          <a:p>
            <a:r>
              <a:rPr lang="en-US" sz="2200" b="1" dirty="0">
                <a:latin typeface="Calibri" panose="020F0502020204030204" pitchFamily="34" charset="0"/>
                <a:cs typeface="Calibri" panose="020F0502020204030204" pitchFamily="34" charset="0"/>
              </a:rPr>
              <a:t>    5  Let them praise the name of the LORD, For He commanded and they were created. </a:t>
            </a:r>
          </a:p>
          <a:p>
            <a:r>
              <a:rPr lang="en-US" sz="2200" b="1" dirty="0">
                <a:latin typeface="Calibri" panose="020F0502020204030204" pitchFamily="34" charset="0"/>
                <a:cs typeface="Calibri" panose="020F0502020204030204" pitchFamily="34" charset="0"/>
              </a:rPr>
              <a:t>    6  He also established them forever and ever; He made a decree which shall not pass away.</a:t>
            </a: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2065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What Do We Know About Angels?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are not eternal, they were created—Psa. 148:2-5</a:t>
            </a:r>
          </a:p>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are obviously below God, but above man—Psa. 8:5</a:t>
            </a:r>
          </a:p>
          <a:p>
            <a:r>
              <a:rPr lang="en-US" sz="2200" b="1" dirty="0">
                <a:latin typeface="Calibri" panose="020F0502020204030204" pitchFamily="34" charset="0"/>
                <a:cs typeface="Calibri" panose="020F0502020204030204" pitchFamily="34" charset="0"/>
              </a:rPr>
              <a:t>    3  When I consider Your heavens, the work of Your fingers, The moon and the stars, which You have ordained, </a:t>
            </a:r>
          </a:p>
          <a:p>
            <a:r>
              <a:rPr lang="en-US" sz="2200" b="1" dirty="0">
                <a:latin typeface="Calibri" panose="020F0502020204030204" pitchFamily="34" charset="0"/>
                <a:cs typeface="Calibri" panose="020F0502020204030204" pitchFamily="34" charset="0"/>
              </a:rPr>
              <a:t>    4  What is man that You are mindful of him, And the son of man that You visit him? </a:t>
            </a:r>
          </a:p>
          <a:p>
            <a:r>
              <a:rPr lang="en-US" sz="2200" b="1" dirty="0">
                <a:latin typeface="Calibri" panose="020F0502020204030204" pitchFamily="34" charset="0"/>
                <a:cs typeface="Calibri" panose="020F0502020204030204" pitchFamily="34" charset="0"/>
              </a:rPr>
              <a:t>    5  For You have made him a little lower than the angels, And You have crowned him with glory and honor. </a:t>
            </a:r>
          </a:p>
          <a:p>
            <a:r>
              <a:rPr lang="en-US" sz="2200" b="1" dirty="0">
                <a:latin typeface="Calibri" panose="020F0502020204030204" pitchFamily="34" charset="0"/>
                <a:cs typeface="Calibri" panose="020F0502020204030204" pitchFamily="34" charset="0"/>
              </a:rPr>
              <a:t>    6  You have made him to have dominion over the works of Your hands; You have put all </a:t>
            </a:r>
            <a:r>
              <a:rPr lang="en-US" sz="2200" b="1" i="1" dirty="0">
                <a:latin typeface="Calibri" panose="020F0502020204030204" pitchFamily="34" charset="0"/>
                <a:cs typeface="Calibri" panose="020F0502020204030204" pitchFamily="34" charset="0"/>
              </a:rPr>
              <a:t>things</a:t>
            </a:r>
            <a:r>
              <a:rPr lang="en-US" sz="2200" b="1" dirty="0">
                <a:latin typeface="Calibri" panose="020F0502020204030204" pitchFamily="34" charset="0"/>
                <a:cs typeface="Calibri" panose="020F0502020204030204" pitchFamily="34" charset="0"/>
              </a:rPr>
              <a:t> under his feet, </a:t>
            </a: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3200"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3547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What Do We Know About Angels?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are not eternal, they were created—Psa. 148:2-5</a:t>
            </a:r>
          </a:p>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are obviously below God, but above man—Psa. 8:5</a:t>
            </a:r>
          </a:p>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do  not marry or give in marriage—Matt. 22:28-30</a:t>
            </a:r>
          </a:p>
          <a:p>
            <a:r>
              <a:rPr lang="en-US" sz="2200" b="1" dirty="0">
                <a:latin typeface="Calibri" panose="020F0502020204030204" pitchFamily="34" charset="0"/>
                <a:cs typeface="Calibri" panose="020F0502020204030204" pitchFamily="34" charset="0"/>
              </a:rPr>
              <a:t>    28  Therefore, in the resurrection, whose wife of the seven will she be? For they all had her." </a:t>
            </a:r>
          </a:p>
          <a:p>
            <a:r>
              <a:rPr lang="en-US" sz="2200" b="1" dirty="0">
                <a:latin typeface="Calibri" panose="020F0502020204030204" pitchFamily="34" charset="0"/>
                <a:cs typeface="Calibri" panose="020F0502020204030204" pitchFamily="34" charset="0"/>
              </a:rPr>
              <a:t>    29  Jesus answered and said to them, "You are mistaken, not knowing the Scriptures nor the power of God. </a:t>
            </a:r>
          </a:p>
          <a:p>
            <a:r>
              <a:rPr lang="en-US" sz="2200" b="1" dirty="0">
                <a:latin typeface="Calibri" panose="020F0502020204030204" pitchFamily="34" charset="0"/>
                <a:cs typeface="Calibri" panose="020F0502020204030204" pitchFamily="34" charset="0"/>
              </a:rPr>
              <a:t>    30  For in the resurrection they neither marry nor are given in marriage, but are like angels of God in heaven. </a:t>
            </a: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400"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81643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What Do We Know About Angels?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are not eternal, they were created—Psa. 148:2-5</a:t>
            </a:r>
          </a:p>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are obviously below God, but above man—Psa. 8:5</a:t>
            </a:r>
          </a:p>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Angels do  not marry or give in marriage—Matt. 22:28-30</a:t>
            </a:r>
          </a:p>
          <a:p>
            <a:pPr marL="742950" indent="-401638">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In resurrection we will be equal with angels—Luke 20:33-36</a:t>
            </a:r>
          </a:p>
          <a:p>
            <a:r>
              <a:rPr lang="en-US" sz="2200" b="1" dirty="0">
                <a:latin typeface="Calibri" panose="020F0502020204030204" pitchFamily="34" charset="0"/>
                <a:cs typeface="Calibri" panose="020F0502020204030204" pitchFamily="34" charset="0"/>
              </a:rPr>
              <a:t>    33  Therefore, in the resurrection, whose wife does she become? For all seven had her as wife." </a:t>
            </a:r>
          </a:p>
          <a:p>
            <a:r>
              <a:rPr lang="en-US" sz="2200" b="1" dirty="0">
                <a:latin typeface="Calibri" panose="020F0502020204030204" pitchFamily="34" charset="0"/>
                <a:cs typeface="Calibri" panose="020F0502020204030204" pitchFamily="34" charset="0"/>
              </a:rPr>
              <a:t>    34  Jesus answered and said to them, "The sons of this age marry and are given in marriage. </a:t>
            </a:r>
          </a:p>
          <a:p>
            <a:r>
              <a:rPr lang="en-US" sz="2200" b="1" dirty="0">
                <a:latin typeface="Calibri" panose="020F0502020204030204" pitchFamily="34" charset="0"/>
                <a:cs typeface="Calibri" panose="020F0502020204030204" pitchFamily="34" charset="0"/>
              </a:rPr>
              <a:t>    35  But those who are counted worthy to attain that age, and the resurrection from the dead, neither marry nor are given in marriage; </a:t>
            </a:r>
          </a:p>
          <a:p>
            <a:r>
              <a:rPr lang="en-US" sz="2200" b="1" dirty="0">
                <a:latin typeface="Calibri" panose="020F0502020204030204" pitchFamily="34" charset="0"/>
                <a:cs typeface="Calibri" panose="020F0502020204030204" pitchFamily="34" charset="0"/>
              </a:rPr>
              <a:t>    36  nor can they die anymore, for they are equal to the angels and are sons of God, being sons of the resurrection. </a:t>
            </a: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2200" b="1" dirty="0">
              <a:latin typeface="Calibri" panose="020F0502020204030204" pitchFamily="34" charset="0"/>
              <a:cs typeface="Calibri" panose="020F0502020204030204" pitchFamily="34" charset="0"/>
            </a:endParaRPr>
          </a:p>
          <a:p>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16761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14  Therefore he sent horses and chariots and a great army there, and they came by night and surrounded the city. </a:t>
            </a:r>
          </a:p>
          <a:p>
            <a:pPr algn="just"/>
            <a:r>
              <a:rPr lang="en-US" sz="2400" b="1" dirty="0">
                <a:solidFill>
                  <a:schemeClr val="bg1"/>
                </a:solidFill>
                <a:latin typeface="Calibri" panose="020F0502020204030204" pitchFamily="34" charset="0"/>
                <a:cs typeface="Calibri" panose="020F0502020204030204" pitchFamily="34" charset="0"/>
              </a:rPr>
              <a:t>  15  And when the servant of the man of God arose early and went out, there was an army, surrounding the city with horses and chariots. And his servant said to him, "Alas, my master! What shall we do?" </a:t>
            </a:r>
          </a:p>
          <a:p>
            <a:pPr algn="just"/>
            <a:r>
              <a:rPr lang="en-US" sz="2400" b="1" dirty="0">
                <a:solidFill>
                  <a:schemeClr val="bg1"/>
                </a:solidFill>
                <a:latin typeface="Calibri" panose="020F0502020204030204" pitchFamily="34" charset="0"/>
                <a:cs typeface="Calibri" panose="020F0502020204030204" pitchFamily="34" charset="0"/>
              </a:rPr>
              <a:t>  16  So he answered, "</a:t>
            </a:r>
            <a:r>
              <a:rPr lang="en-US" sz="2400" b="1" dirty="0">
                <a:solidFill>
                  <a:srgbClr val="FFFF00"/>
                </a:solidFill>
                <a:latin typeface="Calibri" panose="020F0502020204030204" pitchFamily="34" charset="0"/>
                <a:cs typeface="Calibri" panose="020F0502020204030204" pitchFamily="34" charset="0"/>
              </a:rPr>
              <a:t>Do not fear, for those who are with us are more than those who are with them.</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17  And Elisha prayed, and said, "LORD, </a:t>
            </a:r>
            <a:r>
              <a:rPr lang="en-US" sz="2400" b="1" dirty="0">
                <a:solidFill>
                  <a:srgbClr val="FFFF00"/>
                </a:solidFill>
                <a:latin typeface="Calibri" panose="020F0502020204030204" pitchFamily="34" charset="0"/>
                <a:cs typeface="Calibri" panose="020F0502020204030204" pitchFamily="34" charset="0"/>
              </a:rPr>
              <a:t>I pray, open his eyes </a:t>
            </a:r>
            <a:r>
              <a:rPr lang="en-US" sz="2400" b="1" dirty="0">
                <a:solidFill>
                  <a:schemeClr val="bg1"/>
                </a:solidFill>
                <a:latin typeface="Calibri" panose="020F0502020204030204" pitchFamily="34" charset="0"/>
                <a:cs typeface="Calibri" panose="020F0502020204030204" pitchFamily="34" charset="0"/>
              </a:rPr>
              <a:t>that he may see." Then the Lord opened the eyes of the young man, and he saw. And behold, the mountain was full of horses and chariots of fire all around Elisha. </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Elisha’s Invisible Angels—2 Kings 6:14-17</a:t>
            </a:r>
          </a:p>
        </p:txBody>
      </p:sp>
    </p:spTree>
    <p:extLst>
      <p:ext uri="{BB962C8B-B14F-4D97-AF65-F5344CB8AC3E}">
        <p14:creationId xmlns:p14="http://schemas.microsoft.com/office/powerpoint/2010/main" val="3520094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262979"/>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32  "Therefore thus says the Lord concerning the king of Assyria: 'He shall not come into this city, Nor shoot an arrow there, Nor come before it with shield, Nor build a siege mound against it. </a:t>
            </a:r>
          </a:p>
          <a:p>
            <a:pPr algn="just"/>
            <a:r>
              <a:rPr lang="en-US" sz="2400" b="1" dirty="0">
                <a:solidFill>
                  <a:schemeClr val="bg1"/>
                </a:solidFill>
                <a:latin typeface="Calibri" panose="020F0502020204030204" pitchFamily="34" charset="0"/>
                <a:cs typeface="Calibri" panose="020F0502020204030204" pitchFamily="34" charset="0"/>
              </a:rPr>
              <a:t>  33  By the way that he came, By the same shall he return; And he shall not come into this city,' Says the Lord. </a:t>
            </a:r>
          </a:p>
          <a:p>
            <a:pPr algn="just"/>
            <a:r>
              <a:rPr lang="en-US" sz="2400" b="1" dirty="0">
                <a:solidFill>
                  <a:schemeClr val="bg1"/>
                </a:solidFill>
                <a:latin typeface="Calibri" panose="020F0502020204030204" pitchFamily="34" charset="0"/>
                <a:cs typeface="Calibri" panose="020F0502020204030204" pitchFamily="34" charset="0"/>
              </a:rPr>
              <a:t>  34  'For I will defend this city, to save it For My own sake and for My servant David's sake.' " </a:t>
            </a:r>
          </a:p>
          <a:p>
            <a:pPr algn="just"/>
            <a:r>
              <a:rPr lang="en-US" sz="2400" b="1" dirty="0">
                <a:solidFill>
                  <a:schemeClr val="bg1"/>
                </a:solidFill>
                <a:latin typeface="Calibri" panose="020F0502020204030204" pitchFamily="34" charset="0"/>
                <a:cs typeface="Calibri" panose="020F0502020204030204" pitchFamily="34" charset="0"/>
              </a:rPr>
              <a:t>  35  And it came to pass on a certain night that </a:t>
            </a:r>
            <a:r>
              <a:rPr lang="en-US" sz="2400" b="1" dirty="0">
                <a:solidFill>
                  <a:srgbClr val="FFFF00"/>
                </a:solidFill>
                <a:latin typeface="Calibri" panose="020F0502020204030204" pitchFamily="34" charset="0"/>
                <a:cs typeface="Calibri" panose="020F0502020204030204" pitchFamily="34" charset="0"/>
              </a:rPr>
              <a:t>the angel of the Lord </a:t>
            </a:r>
            <a:r>
              <a:rPr lang="en-US" sz="2400" b="1" dirty="0">
                <a:solidFill>
                  <a:schemeClr val="bg1"/>
                </a:solidFill>
                <a:latin typeface="Calibri" panose="020F0502020204030204" pitchFamily="34" charset="0"/>
                <a:cs typeface="Calibri" panose="020F0502020204030204" pitchFamily="34" charset="0"/>
              </a:rPr>
              <a:t>went out, and </a:t>
            </a:r>
            <a:r>
              <a:rPr lang="en-US" sz="2400" b="1" dirty="0">
                <a:solidFill>
                  <a:srgbClr val="FFFF00"/>
                </a:solidFill>
                <a:latin typeface="Calibri" panose="020F0502020204030204" pitchFamily="34" charset="0"/>
                <a:cs typeface="Calibri" panose="020F0502020204030204" pitchFamily="34" charset="0"/>
              </a:rPr>
              <a:t>killed </a:t>
            </a:r>
            <a:r>
              <a:rPr lang="en-US" sz="2400" b="1" dirty="0">
                <a:solidFill>
                  <a:schemeClr val="bg1"/>
                </a:solidFill>
                <a:latin typeface="Calibri" panose="020F0502020204030204" pitchFamily="34" charset="0"/>
                <a:cs typeface="Calibri" panose="020F0502020204030204" pitchFamily="34" charset="0"/>
              </a:rPr>
              <a:t>in the camp of the Assyrians </a:t>
            </a:r>
            <a:r>
              <a:rPr lang="en-US" sz="2400" b="1" dirty="0">
                <a:solidFill>
                  <a:srgbClr val="FFFF00"/>
                </a:solidFill>
                <a:latin typeface="Calibri" panose="020F0502020204030204" pitchFamily="34" charset="0"/>
                <a:cs typeface="Calibri" panose="020F0502020204030204" pitchFamily="34" charset="0"/>
              </a:rPr>
              <a:t>one hundred and eighty-five thousand</a:t>
            </a:r>
            <a:r>
              <a:rPr lang="en-US" sz="2400" b="1" dirty="0">
                <a:solidFill>
                  <a:schemeClr val="bg1"/>
                </a:solidFill>
                <a:latin typeface="Calibri" panose="020F0502020204030204" pitchFamily="34" charset="0"/>
                <a:cs typeface="Calibri" panose="020F0502020204030204" pitchFamily="34" charset="0"/>
              </a:rPr>
              <a:t>; and when people arose early in the morning, there were the corpses—all dead. </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a:p>
            <a:pPr algn="just"/>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Deliverance of Jerusalem in Hezekiah’s Reign—2 Kings 19</a:t>
            </a:r>
          </a:p>
        </p:txBody>
      </p:sp>
    </p:spTree>
    <p:extLst>
      <p:ext uri="{BB962C8B-B14F-4D97-AF65-F5344CB8AC3E}">
        <p14:creationId xmlns:p14="http://schemas.microsoft.com/office/powerpoint/2010/main" val="177680011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6346</TotalTime>
  <Words>1295</Words>
  <Application>Microsoft Office PowerPoint</Application>
  <PresentationFormat>Widescreen</PresentationFormat>
  <Paragraphs>120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Office Theme</vt:lpstr>
      <vt:lpstr>Angels and You—You are NOT Helpless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Assuring Angels Serve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663</cp:revision>
  <cp:lastPrinted>2020-03-29T20:52:01Z</cp:lastPrinted>
  <dcterms:modified xsi:type="dcterms:W3CDTF">2020-05-24T18:19:10Z</dcterms:modified>
</cp:coreProperties>
</file>