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1440" r:id="rId2"/>
    <p:sldId id="2525" r:id="rId3"/>
    <p:sldId id="2626" r:id="rId4"/>
    <p:sldId id="2721" r:id="rId5"/>
    <p:sldId id="2729" r:id="rId6"/>
    <p:sldId id="2732" r:id="rId7"/>
    <p:sldId id="2731" r:id="rId8"/>
    <p:sldId id="2723" r:id="rId9"/>
    <p:sldId id="2734" r:id="rId10"/>
    <p:sldId id="2742" r:id="rId11"/>
    <p:sldId id="2463" r:id="rId12"/>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38" autoAdjust="0"/>
  </p:normalViewPr>
  <p:slideViewPr>
    <p:cSldViewPr snapToGrid="0">
      <p:cViewPr varScale="1">
        <p:scale>
          <a:sx n="72" d="100"/>
          <a:sy n="72" d="100"/>
        </p:scale>
        <p:origin x="762" y="54"/>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85839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2987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3561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1200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3972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1563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8199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306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88558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385367"/>
            <a:ext cx="12192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400" b="1" dirty="0"/>
              <a:t>The Worst Quarantine Ever</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algn="r">
              <a:spcBef>
                <a:spcPts val="0"/>
              </a:spcBef>
            </a:pPr>
            <a:r>
              <a:rPr lang="en-US" sz="3200" dirty="0"/>
              <a:t>2 Timothy 4:16-18</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1200329"/>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Reasons to Live Every Day in His Presence--What You Are Losing/Will Lose Eternally</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Peace passing understanding</a:t>
            </a:r>
          </a:p>
          <a:p>
            <a:pPr marL="742950" lvl="1"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Freedom and liberty </a:t>
            </a:r>
          </a:p>
          <a:p>
            <a:pPr marL="742950" lvl="1"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The greatest friend—greatest love lay down life for another</a:t>
            </a:r>
          </a:p>
          <a:p>
            <a:pPr marL="742950" lvl="1"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The empowering faith and the hope it brings</a:t>
            </a:r>
          </a:p>
          <a:p>
            <a:pPr marL="742950" lvl="1"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Understanding most fundamental truths—“Why am I here…”</a:t>
            </a:r>
          </a:p>
          <a:p>
            <a:pPr marL="742950" lvl="1"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Faultless guidance in all decisions</a:t>
            </a:r>
          </a:p>
          <a:p>
            <a:pPr marL="742950" lvl="1"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Power to control/change all you hate about yourself </a:t>
            </a:r>
            <a:endParaRPr lang="en-US" sz="3200" b="1" dirty="0">
              <a:solidFill>
                <a:srgbClr val="FFFF00"/>
              </a:solidFill>
              <a:latin typeface="Calibri" panose="020F0502020204030204" pitchFamily="34" charset="0"/>
              <a:cs typeface="Calibri" panose="020F0502020204030204" pitchFamily="34" charset="0"/>
            </a:endParaRPr>
          </a:p>
          <a:p>
            <a:pPr marL="742950" lvl="1"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Power to change the world by your righteous prayer</a:t>
            </a:r>
          </a:p>
        </p:txBody>
      </p:sp>
    </p:spTree>
    <p:extLst>
      <p:ext uri="{BB962C8B-B14F-4D97-AF65-F5344CB8AC3E}">
        <p14:creationId xmlns:p14="http://schemas.microsoft.com/office/powerpoint/2010/main" val="834532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00218" y="299702"/>
            <a:ext cx="8839200"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Avoiding the Eternal Quarantine</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48341"/>
            <a:ext cx="11249844" cy="5555367"/>
          </a:xfrm>
          <a:prstGeom prst="rect">
            <a:avLst/>
          </a:prstGeom>
          <a:solidFill>
            <a:srgbClr val="04070C"/>
          </a:solidFill>
          <a:ln w="76200">
            <a:solidFill>
              <a:srgbClr val="0000CC"/>
            </a:solidFill>
          </a:ln>
        </p:spPr>
        <p:txBody>
          <a:bodyPr wrap="square" rtlCol="0">
            <a:spAutoFit/>
          </a:bodyPr>
          <a:lstStyle/>
          <a:p>
            <a:pPr algn="just">
              <a:spcAft>
                <a:spcPts val="1800"/>
              </a:spcAft>
            </a:pPr>
            <a:endParaRPr lang="en-US" sz="2800" b="1" dirty="0">
              <a:solidFill>
                <a:schemeClr val="bg1"/>
              </a:solidFill>
              <a:latin typeface="Calibri" panose="020F0502020204030204" pitchFamily="34" charset="0"/>
              <a:cs typeface="Calibri" panose="020F0502020204030204" pitchFamily="34" charset="0"/>
            </a:endParaRP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16  At my first defense no one stood with me, but all forsook me. May it not be charged against them. </a:t>
            </a: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17  But the Lord stood with me and strengthened me, so that the message might be preached fully through me, and that all the Gentiles might hear. Also I was delivered out of the mouth of the lion. </a:t>
            </a: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18  And the Lord will deliver me from every evil work and preserve me for His heavenly kingdom. To Him be glory forever and ever. Amen! </a:t>
            </a: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2 Tim. 4:16-18</a:t>
            </a:r>
          </a:p>
          <a:p>
            <a:pPr algn="just">
              <a:spcAft>
                <a:spcPts val="1800"/>
              </a:spcAft>
            </a:pPr>
            <a:endParaRPr lang="en-US" sz="28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141648"/>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Text—Isolation in Roman Prison</a:t>
            </a:r>
          </a:p>
        </p:txBody>
      </p:sp>
    </p:spTree>
    <p:extLst>
      <p:ext uri="{BB962C8B-B14F-4D97-AF65-F5344CB8AC3E}">
        <p14:creationId xmlns:p14="http://schemas.microsoft.com/office/powerpoint/2010/main" val="515514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Quarantines in Various Forms</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Solitary confinement</a:t>
            </a:r>
          </a:p>
          <a:p>
            <a:pPr marL="742950" indent="-401638">
              <a:spcAft>
                <a:spcPts val="900"/>
              </a:spcAft>
              <a:buClr>
                <a:schemeClr val="bg1"/>
              </a:buClr>
              <a:buFont typeface="Arial" panose="020B0604020202020204" pitchFamily="34" charset="0"/>
              <a:buChar char="•"/>
            </a:pPr>
            <a:endParaRPr lang="en-US" sz="3200" b="1" i="1" dirty="0">
              <a:solidFill>
                <a:schemeClr val="bg1"/>
              </a:solidFill>
              <a:latin typeface="Calibri" panose="020F0502020204030204" pitchFamily="34" charset="0"/>
              <a:cs typeface="Calibri" panose="020F0502020204030204" pitchFamily="34" charset="0"/>
            </a:endParaRPr>
          </a:p>
          <a:p>
            <a:pPr marL="742950" indent="-401638">
              <a:spcAft>
                <a:spcPts val="900"/>
              </a:spcAft>
              <a:buClr>
                <a:schemeClr val="bg1"/>
              </a:buClr>
              <a:buFont typeface="Arial" panose="020B0604020202020204" pitchFamily="34" charset="0"/>
              <a:buChar char="•"/>
            </a:pPr>
            <a:endParaRPr lang="en-US" sz="3200" b="1" i="1" dirty="0">
              <a:solidFill>
                <a:schemeClr val="bg1"/>
              </a:solidFill>
              <a:latin typeface="Calibri" panose="020F0502020204030204" pitchFamily="34" charset="0"/>
              <a:cs typeface="Calibri" panose="020F0502020204030204" pitchFamily="34" charset="0"/>
            </a:endParaRPr>
          </a:p>
          <a:p>
            <a:pPr marL="742950" indent="-401638">
              <a:spcAft>
                <a:spcPts val="900"/>
              </a:spcAft>
              <a:buClr>
                <a:schemeClr val="bg1"/>
              </a:buClr>
              <a:buFont typeface="Arial" panose="020B0604020202020204" pitchFamily="34" charset="0"/>
              <a:buChar char="•"/>
            </a:pPr>
            <a:endParaRPr lang="en-US" sz="3200" b="1" i="1" dirty="0">
              <a:solidFill>
                <a:schemeClr val="bg1"/>
              </a:solidFill>
              <a:latin typeface="Calibri" panose="020F0502020204030204" pitchFamily="34" charset="0"/>
              <a:cs typeface="Calibri" panose="020F0502020204030204" pitchFamily="34" charset="0"/>
            </a:endParaRPr>
          </a:p>
          <a:p>
            <a:pPr marL="742950" indent="-401638">
              <a:spcAft>
                <a:spcPts val="900"/>
              </a:spcAft>
              <a:buClr>
                <a:schemeClr val="bg1"/>
              </a:buClr>
              <a:buFont typeface="Arial" panose="020B0604020202020204" pitchFamily="34" charset="0"/>
              <a:buChar char="•"/>
            </a:pPr>
            <a:endParaRPr lang="en-US" sz="3200" b="1" i="1" dirty="0">
              <a:solidFill>
                <a:schemeClr val="bg1"/>
              </a:solidFill>
              <a:latin typeface="Calibri" panose="020F0502020204030204" pitchFamily="34" charset="0"/>
              <a:cs typeface="Calibri" panose="020F0502020204030204" pitchFamily="34" charset="0"/>
            </a:endParaRPr>
          </a:p>
          <a:p>
            <a:pPr marL="742950" indent="-401638">
              <a:spcAft>
                <a:spcPts val="900"/>
              </a:spcAft>
              <a:buClr>
                <a:schemeClr val="bg1"/>
              </a:buClr>
              <a:buFont typeface="Arial" panose="020B0604020202020204" pitchFamily="34" charset="0"/>
              <a:buChar char="•"/>
            </a:pPr>
            <a:endParaRPr lang="en-US" sz="3200" b="1" i="1" dirty="0">
              <a:solidFill>
                <a:schemeClr val="bg1"/>
              </a:solidFill>
              <a:latin typeface="Calibri" panose="020F0502020204030204" pitchFamily="34" charset="0"/>
              <a:cs typeface="Calibri" panose="020F0502020204030204" pitchFamily="34" charset="0"/>
            </a:endParaRPr>
          </a:p>
          <a:p>
            <a:pPr marL="742950" indent="-401638">
              <a:spcAft>
                <a:spcPts val="900"/>
              </a:spcAft>
              <a:buClr>
                <a:schemeClr val="bg1"/>
              </a:buClr>
              <a:buFont typeface="Arial" panose="020B0604020202020204" pitchFamily="34" charset="0"/>
              <a:buChar char="•"/>
            </a:pPr>
            <a:endParaRPr lang="en-US" sz="3200" b="1" i="1" dirty="0">
              <a:solidFill>
                <a:schemeClr val="bg1"/>
              </a:solidFill>
              <a:latin typeface="Calibri" panose="020F0502020204030204" pitchFamily="34" charset="0"/>
              <a:cs typeface="Calibri" panose="020F0502020204030204" pitchFamily="34" charset="0"/>
            </a:endParaRPr>
          </a:p>
          <a:p>
            <a:pPr marL="742950" indent="-401638">
              <a:spcAft>
                <a:spcPts val="900"/>
              </a:spcAft>
              <a:buClr>
                <a:schemeClr val="bg1"/>
              </a:buClr>
              <a:buFont typeface="Arial" panose="020B0604020202020204" pitchFamily="34" charset="0"/>
              <a:buChar char="•"/>
            </a:pPr>
            <a:endParaRPr lang="en-US" sz="3200" b="1" i="1" dirty="0">
              <a:solidFill>
                <a:schemeClr val="bg1"/>
              </a:solidFill>
              <a:latin typeface="Calibri" panose="020F0502020204030204" pitchFamily="34" charset="0"/>
              <a:cs typeface="Calibri" panose="020F0502020204030204" pitchFamily="34" charset="0"/>
            </a:endParaRPr>
          </a:p>
          <a:p>
            <a:pPr marL="742950" indent="-401638">
              <a:spcAft>
                <a:spcPts val="900"/>
              </a:spcAft>
              <a:buClr>
                <a:schemeClr val="bg1"/>
              </a:buClr>
              <a:buFont typeface="Arial" panose="020B0604020202020204" pitchFamily="34" charset="0"/>
              <a:buChar char="•"/>
            </a:pPr>
            <a:endParaRPr lang="en-US" sz="44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905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Longest Quarantines in American Prisons</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68325" lvl="1" indent="-457200" algn="just">
              <a:spcAft>
                <a:spcPts val="1800"/>
              </a:spcAft>
              <a:buClr>
                <a:schemeClr val="bg1"/>
              </a:buClr>
              <a:buFont typeface="Arial" panose="020B0604020202020204" pitchFamily="34" charset="0"/>
              <a:buChar char="•"/>
              <a:tabLst>
                <a:tab pos="11083925" algn="l"/>
                <a:tab pos="11258550" algn="l"/>
              </a:tabLst>
            </a:pPr>
            <a:r>
              <a:rPr lang="en-US" sz="2800" b="1" dirty="0">
                <a:solidFill>
                  <a:schemeClr val="bg1"/>
                </a:solidFill>
                <a:latin typeface="Calibri" panose="020F0502020204030204" pitchFamily="34" charset="0"/>
                <a:cs typeface="Calibri" panose="020F0502020204030204" pitchFamily="34" charset="0"/>
              </a:rPr>
              <a:t>The inmate held in solitary confinement for the longest time in U.S. federal prison was Thomas Silverstein, held in solitary confinement at the ADX Florence federal penitentiary in Colorado. Beginning in 1983.  Silverstein died in late May 2019.</a:t>
            </a:r>
            <a:r>
              <a:rPr lang="en-US" sz="2800" b="1" baseline="30000" dirty="0">
                <a:solidFill>
                  <a:schemeClr val="bg1"/>
                </a:solidFill>
                <a:latin typeface="Calibri" panose="020F0502020204030204" pitchFamily="34" charset="0"/>
                <a:cs typeface="Calibri" panose="020F0502020204030204" pitchFamily="34" charset="0"/>
              </a:rPr>
              <a:t> </a:t>
            </a:r>
          </a:p>
          <a:p>
            <a:pPr marL="568325" lvl="1" indent="-457200" algn="just">
              <a:spcAft>
                <a:spcPts val="1800"/>
              </a:spcAft>
              <a:buClr>
                <a:schemeClr val="bg1"/>
              </a:buClr>
              <a:buFont typeface="Arial" panose="020B0604020202020204" pitchFamily="34" charset="0"/>
              <a:buChar char="•"/>
              <a:tabLst>
                <a:tab pos="11083925" algn="l"/>
                <a:tab pos="11258550" algn="l"/>
              </a:tabLst>
            </a:pPr>
            <a:r>
              <a:rPr lang="en-US" sz="2800" b="1" dirty="0">
                <a:solidFill>
                  <a:schemeClr val="bg1"/>
                </a:solidFill>
                <a:latin typeface="Calibri" panose="020F0502020204030204" pitchFamily="34" charset="0"/>
                <a:cs typeface="Calibri" panose="020F0502020204030204" pitchFamily="34" charset="0"/>
              </a:rPr>
              <a:t>The inmate held in solitary confinement for the longest time in the United States is Albert Woodfox, the last of the Angola Three in solitary in Louisiana State Penitentiary from 1972 to 2016.</a:t>
            </a:r>
            <a:r>
              <a:rPr lang="en-US" sz="2800" b="1" baseline="30000" dirty="0">
                <a:solidFill>
                  <a:schemeClr val="bg1"/>
                </a:solidFill>
                <a:latin typeface="Calibri" panose="020F0502020204030204" pitchFamily="34" charset="0"/>
                <a:cs typeface="Calibri" panose="020F0502020204030204" pitchFamily="34" charset="0"/>
              </a:rPr>
              <a:t>[</a:t>
            </a:r>
          </a:p>
          <a:p>
            <a:pPr marL="568325" lvl="1" indent="-457200" algn="just">
              <a:spcAft>
                <a:spcPts val="1800"/>
              </a:spcAft>
              <a:buClr>
                <a:schemeClr val="bg1"/>
              </a:buClr>
              <a:buFont typeface="Arial" panose="020B0604020202020204" pitchFamily="34" charset="0"/>
              <a:buChar char="•"/>
              <a:tabLst>
                <a:tab pos="11083925" algn="l"/>
                <a:tab pos="11258550" algn="l"/>
              </a:tabLst>
            </a:pPr>
            <a:r>
              <a:rPr lang="en-US" sz="2800" b="1" dirty="0">
                <a:solidFill>
                  <a:schemeClr val="bg1"/>
                </a:solidFill>
                <a:latin typeface="Calibri" panose="020F0502020204030204" pitchFamily="34" charset="0"/>
                <a:cs typeface="Calibri" panose="020F0502020204030204" pitchFamily="34" charset="0"/>
              </a:rPr>
              <a:t> A May 2013 report on California’s Pelican Bay State Prison in </a:t>
            </a:r>
            <a:r>
              <a:rPr lang="en-US" sz="2800" b="1" i="1" dirty="0">
                <a:solidFill>
                  <a:schemeClr val="bg1"/>
                </a:solidFill>
                <a:latin typeface="Calibri" panose="020F0502020204030204" pitchFamily="34" charset="0"/>
                <a:cs typeface="Calibri" panose="020F0502020204030204" pitchFamily="34" charset="0"/>
              </a:rPr>
              <a:t>Mother Jones Magazine</a:t>
            </a:r>
            <a:r>
              <a:rPr lang="en-US" sz="2800" b="1" dirty="0">
                <a:solidFill>
                  <a:schemeClr val="bg1"/>
                </a:solidFill>
                <a:latin typeface="Calibri" panose="020F0502020204030204" pitchFamily="34" charset="0"/>
                <a:cs typeface="Calibri" panose="020F0502020204030204" pitchFamily="34" charset="0"/>
              </a:rPr>
              <a:t> also cites one inmate there who "recently marked his 40th year in solitary".</a:t>
            </a:r>
          </a:p>
        </p:txBody>
      </p:sp>
    </p:spTree>
    <p:extLst>
      <p:ext uri="{BB962C8B-B14F-4D97-AF65-F5344CB8AC3E}">
        <p14:creationId xmlns:p14="http://schemas.microsoft.com/office/powerpoint/2010/main" val="1596166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Quarantines in Various Forms</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Solitary confinement</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Shipwrecked on desert island or lost at sea</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Amnesia</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Isolation in Intensive Care</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Coronavirus</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Withdrawal of fellowship</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Paul’s Isolation in Roman Prison</a:t>
            </a:r>
          </a:p>
          <a:p>
            <a:pPr marL="742950" indent="-401638">
              <a:spcAft>
                <a:spcPts val="900"/>
              </a:spcAft>
              <a:buClr>
                <a:schemeClr val="bg1"/>
              </a:buClr>
              <a:buFont typeface="Arial" panose="020B0604020202020204" pitchFamily="34" charset="0"/>
              <a:buChar char="•"/>
            </a:pPr>
            <a:endParaRPr lang="en-US" sz="3200" b="1" i="1" dirty="0">
              <a:solidFill>
                <a:schemeClr val="bg1"/>
              </a:solidFill>
              <a:latin typeface="Calibri" panose="020F0502020204030204" pitchFamily="34" charset="0"/>
              <a:cs typeface="Calibri" panose="020F0502020204030204" pitchFamily="34" charset="0"/>
            </a:endParaRPr>
          </a:p>
          <a:p>
            <a:pPr marL="742950" indent="-401638">
              <a:spcAft>
                <a:spcPts val="900"/>
              </a:spcAft>
              <a:buClr>
                <a:schemeClr val="bg1"/>
              </a:buClr>
              <a:buFont typeface="Arial" panose="020B0604020202020204" pitchFamily="34" charset="0"/>
              <a:buChar char="•"/>
            </a:pPr>
            <a:endParaRPr lang="en-US" sz="44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6457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48341"/>
            <a:ext cx="11249844" cy="5555367"/>
          </a:xfrm>
          <a:prstGeom prst="rect">
            <a:avLst/>
          </a:prstGeom>
          <a:solidFill>
            <a:srgbClr val="04070C"/>
          </a:solidFill>
          <a:ln w="76200">
            <a:solidFill>
              <a:srgbClr val="0000CC"/>
            </a:solidFill>
          </a:ln>
        </p:spPr>
        <p:txBody>
          <a:bodyPr wrap="square" rtlCol="0">
            <a:spAutoFit/>
          </a:bodyPr>
          <a:lstStyle/>
          <a:p>
            <a:pPr algn="just">
              <a:spcAft>
                <a:spcPts val="1800"/>
              </a:spcAft>
            </a:pPr>
            <a:endParaRPr lang="en-US" sz="2800" b="1" dirty="0">
              <a:solidFill>
                <a:schemeClr val="bg1"/>
              </a:solidFill>
              <a:latin typeface="Calibri" panose="020F0502020204030204" pitchFamily="34" charset="0"/>
              <a:cs typeface="Calibri" panose="020F0502020204030204" pitchFamily="34" charset="0"/>
            </a:endParaRP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16  At my first defense no one stood with me, but all forsook me. May it not be charged against them. </a:t>
            </a: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17  But the Lord stood with me and strengthened me, so that the message might be preached fully through me, and that all the Gentiles might hear. Also I was delivered out of the mouth of the lion. </a:t>
            </a: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18  And the Lord will deliver me from every evil work and preserve me for His heavenly kingdom. To Him be glory forever and ever. Amen! </a:t>
            </a: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2 Tim. 4:16-18</a:t>
            </a:r>
          </a:p>
          <a:p>
            <a:pPr algn="just">
              <a:spcAft>
                <a:spcPts val="1800"/>
              </a:spcAft>
            </a:pPr>
            <a:endParaRPr lang="en-US" sz="28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141648"/>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Text—Isolation in Roman Prison</a:t>
            </a:r>
          </a:p>
        </p:txBody>
      </p:sp>
    </p:spTree>
    <p:extLst>
      <p:ext uri="{BB962C8B-B14F-4D97-AF65-F5344CB8AC3E}">
        <p14:creationId xmlns:p14="http://schemas.microsoft.com/office/powerpoint/2010/main" val="1239416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Quarantines in Various Forms</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Solitary confinement</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Shipwrecked on desert island or lost at sea</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Amnesia</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Isolation in Intensive Care</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Coronavirus</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Withdrawal of fellowship</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Paul’s Isolation in Roman Prison</a:t>
            </a:r>
          </a:p>
          <a:p>
            <a:pPr marL="742950" indent="-401638">
              <a:spcAft>
                <a:spcPts val="9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Could there be anything worse than these?</a:t>
            </a:r>
          </a:p>
          <a:p>
            <a:pPr algn="ctr">
              <a:spcAft>
                <a:spcPts val="900"/>
              </a:spcAft>
              <a:buClr>
                <a:schemeClr val="bg1"/>
              </a:buClr>
            </a:pPr>
            <a:r>
              <a:rPr lang="en-US" sz="4000" b="1" i="1" dirty="0">
                <a:solidFill>
                  <a:schemeClr val="bg1"/>
                </a:solidFill>
                <a:latin typeface="Calibri" panose="020F0502020204030204" pitchFamily="34" charset="0"/>
                <a:cs typeface="Calibri" panose="020F0502020204030204" pitchFamily="34" charset="0"/>
              </a:rPr>
              <a:t>Yes, Quarantine from God</a:t>
            </a:r>
            <a:endParaRPr lang="en-US" sz="44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7052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48341"/>
            <a:ext cx="11249844" cy="5663089"/>
          </a:xfrm>
          <a:prstGeom prst="rect">
            <a:avLst/>
          </a:prstGeom>
          <a:solidFill>
            <a:srgbClr val="04070C"/>
          </a:solidFill>
          <a:ln w="76200">
            <a:solidFill>
              <a:srgbClr val="0000CC"/>
            </a:solidFill>
          </a:ln>
        </p:spPr>
        <p:txBody>
          <a:bodyPr wrap="square" rtlCol="0">
            <a:spAutoFit/>
          </a:bodyPr>
          <a:lstStyle/>
          <a:p>
            <a:pPr algn="just">
              <a:spcAft>
                <a:spcPts val="1000"/>
              </a:spcAft>
            </a:pPr>
            <a:r>
              <a:rPr lang="en-US" sz="2400" b="1" dirty="0">
                <a:solidFill>
                  <a:schemeClr val="bg1"/>
                </a:solidFill>
                <a:latin typeface="Calibri" panose="020F0502020204030204" pitchFamily="34" charset="0"/>
                <a:cs typeface="Calibri" panose="020F0502020204030204" pitchFamily="34" charset="0"/>
              </a:rPr>
              <a:t>  41  "Then He will also say to those on the left hand, '</a:t>
            </a:r>
            <a:r>
              <a:rPr lang="en-US" sz="2400" b="1" dirty="0">
                <a:solidFill>
                  <a:srgbClr val="FFFF00"/>
                </a:solidFill>
                <a:latin typeface="Calibri" panose="020F0502020204030204" pitchFamily="34" charset="0"/>
                <a:cs typeface="Calibri" panose="020F0502020204030204" pitchFamily="34" charset="0"/>
              </a:rPr>
              <a:t>Depart from Me, you cursed, into the everlasting fire prepared for the devil and his angels</a:t>
            </a:r>
            <a:r>
              <a:rPr lang="en-US" sz="2400" b="1" dirty="0">
                <a:solidFill>
                  <a:schemeClr val="bg1"/>
                </a:solidFill>
                <a:latin typeface="Calibri" panose="020F0502020204030204" pitchFamily="34" charset="0"/>
                <a:cs typeface="Calibri" panose="020F0502020204030204" pitchFamily="34" charset="0"/>
              </a:rPr>
              <a:t>: </a:t>
            </a:r>
          </a:p>
          <a:p>
            <a:pPr algn="just">
              <a:spcAft>
                <a:spcPts val="1000"/>
              </a:spcAft>
            </a:pPr>
            <a:r>
              <a:rPr lang="en-US" sz="2400" b="1" dirty="0">
                <a:solidFill>
                  <a:schemeClr val="bg1"/>
                </a:solidFill>
                <a:latin typeface="Calibri" panose="020F0502020204030204" pitchFamily="34" charset="0"/>
                <a:cs typeface="Calibri" panose="020F0502020204030204" pitchFamily="34" charset="0"/>
              </a:rPr>
              <a:t>  42  for I was hungry and you gave Me no food; I was thirsty and you gave Me no drink; </a:t>
            </a:r>
          </a:p>
          <a:p>
            <a:pPr algn="just">
              <a:spcAft>
                <a:spcPts val="1000"/>
              </a:spcAft>
            </a:pPr>
            <a:r>
              <a:rPr lang="en-US" sz="2400" b="1" dirty="0">
                <a:solidFill>
                  <a:schemeClr val="bg1"/>
                </a:solidFill>
                <a:latin typeface="Calibri" panose="020F0502020204030204" pitchFamily="34" charset="0"/>
                <a:cs typeface="Calibri" panose="020F0502020204030204" pitchFamily="34" charset="0"/>
              </a:rPr>
              <a:t>  43  I was a stranger and you did not take Me in, naked and you did not clothe Me, sick and in prison and you did not visit Me.' </a:t>
            </a:r>
          </a:p>
          <a:p>
            <a:pPr algn="just">
              <a:spcAft>
                <a:spcPts val="1000"/>
              </a:spcAft>
            </a:pPr>
            <a:r>
              <a:rPr lang="en-US" sz="2400" b="1" dirty="0">
                <a:solidFill>
                  <a:schemeClr val="bg1"/>
                </a:solidFill>
                <a:latin typeface="Calibri" panose="020F0502020204030204" pitchFamily="34" charset="0"/>
                <a:cs typeface="Calibri" panose="020F0502020204030204" pitchFamily="34" charset="0"/>
              </a:rPr>
              <a:t>  44  "Then they also will answer Him, saying, 'Lord, when did we see You hungry or thirsty or a stranger or naked or sick or in prison, and did not minister to You?' </a:t>
            </a:r>
          </a:p>
          <a:p>
            <a:pPr algn="just">
              <a:spcAft>
                <a:spcPts val="1000"/>
              </a:spcAft>
            </a:pPr>
            <a:r>
              <a:rPr lang="en-US" sz="2400" b="1" dirty="0">
                <a:solidFill>
                  <a:schemeClr val="bg1"/>
                </a:solidFill>
                <a:latin typeface="Calibri" panose="020F0502020204030204" pitchFamily="34" charset="0"/>
                <a:cs typeface="Calibri" panose="020F0502020204030204" pitchFamily="34" charset="0"/>
              </a:rPr>
              <a:t>  45  Then He will answer them, saying, 'Assuredly, I say to you, inasmuch as you did not do it to one of the least of these, you did not do it to Me.' </a:t>
            </a:r>
          </a:p>
          <a:p>
            <a:pPr algn="just">
              <a:spcAft>
                <a:spcPts val="1000"/>
              </a:spcAft>
            </a:pPr>
            <a:r>
              <a:rPr lang="en-US" sz="2400" b="1" dirty="0">
                <a:solidFill>
                  <a:schemeClr val="bg1"/>
                </a:solidFill>
                <a:latin typeface="Calibri" panose="020F0502020204030204" pitchFamily="34" charset="0"/>
                <a:cs typeface="Calibri" panose="020F0502020204030204" pitchFamily="34" charset="0"/>
              </a:rPr>
              <a:t>  46  And these will go away into </a:t>
            </a:r>
            <a:r>
              <a:rPr lang="en-US" sz="2400" b="1" dirty="0">
                <a:solidFill>
                  <a:srgbClr val="FFFF00"/>
                </a:solidFill>
                <a:latin typeface="Calibri" panose="020F0502020204030204" pitchFamily="34" charset="0"/>
                <a:cs typeface="Calibri" panose="020F0502020204030204" pitchFamily="34" charset="0"/>
              </a:rPr>
              <a:t>everlasting </a:t>
            </a:r>
            <a:r>
              <a:rPr lang="en-US" sz="2400" b="1" dirty="0">
                <a:solidFill>
                  <a:schemeClr val="bg1"/>
                </a:solidFill>
                <a:latin typeface="Calibri" panose="020F0502020204030204" pitchFamily="34" charset="0"/>
                <a:cs typeface="Calibri" panose="020F0502020204030204" pitchFamily="34" charset="0"/>
              </a:rPr>
              <a:t>punishment, but the righteous into eternal life." 																				Matt. 25:41-46</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141648"/>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Eternally Quarantined—Matt. 25:41-46</a:t>
            </a:r>
          </a:p>
        </p:txBody>
      </p:sp>
    </p:spTree>
    <p:extLst>
      <p:ext uri="{BB962C8B-B14F-4D97-AF65-F5344CB8AC3E}">
        <p14:creationId xmlns:p14="http://schemas.microsoft.com/office/powerpoint/2010/main" val="3666017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Truths About that Final Quarantine</a:t>
            </a:r>
          </a:p>
        </p:txBody>
      </p:sp>
      <p:sp>
        <p:nvSpPr>
          <p:cNvPr id="2" name="Rectangle 1">
            <a:extLst>
              <a:ext uri="{FF2B5EF4-FFF2-40B4-BE49-F238E27FC236}">
                <a16:creationId xmlns:a16="http://schemas.microsoft.com/office/drawing/2014/main" id="{68E58F8A-D5C1-4369-8D0F-E402701B8C12}"/>
              </a:ext>
            </a:extLst>
          </p:cNvPr>
          <p:cNvSpPr/>
          <p:nvPr/>
        </p:nvSpPr>
        <p:spPr>
          <a:xfrm>
            <a:off x="378488" y="697885"/>
            <a:ext cx="11435024" cy="57753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The final judgment is final—no second changes</a:t>
            </a:r>
          </a:p>
          <a:p>
            <a:pPr marL="742950"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The final judgment is eternal—Depart from Me eternally</a:t>
            </a:r>
          </a:p>
          <a:p>
            <a:pPr marL="742950"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If you think you will be lost on that day, you are lost NOW</a:t>
            </a:r>
          </a:p>
          <a:p>
            <a:pPr marL="742950" indent="-401638">
              <a:spcAft>
                <a:spcPts val="18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If you are separated from God, it is because of your choice</a:t>
            </a:r>
          </a:p>
          <a:p>
            <a:pPr marL="742950" indent="-401638">
              <a:spcAft>
                <a:spcPts val="1800"/>
              </a:spcAft>
              <a:buClr>
                <a:schemeClr val="bg1"/>
              </a:buClr>
              <a:buFont typeface="Arial" panose="020B0604020202020204" pitchFamily="34" charset="0"/>
              <a:buChar char="•"/>
            </a:pPr>
            <a:endParaRPr lang="en-US" sz="36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434281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843</TotalTime>
  <Words>851</Words>
  <Application>Microsoft Office PowerPoint</Application>
  <PresentationFormat>Widescreen</PresentationFormat>
  <Paragraphs>72</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Cambria</vt:lpstr>
      <vt:lpstr>Office Theme</vt:lpstr>
      <vt:lpstr>The Worst Quarantine Ever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Avoiding the Eternal Quarantine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634</cp:revision>
  <cp:lastPrinted>2020-03-29T20:52:01Z</cp:lastPrinted>
  <dcterms:modified xsi:type="dcterms:W3CDTF">2020-05-11T14:54:37Z</dcterms:modified>
</cp:coreProperties>
</file>