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5376B-485C-4B30-AF14-FEF837D66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A567D-8824-44C6-BF83-4A3954820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ED12F-7340-4325-859E-88D62916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160A-5D9F-410D-BA94-2DFBA06C7F3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A9EBB-3E17-4085-9A1A-075CAA51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2FF3F-A70E-433D-9E7B-BC7BFD27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F7-63C2-4FB6-BAFB-FE87D9333FA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erson holding a sign&#10;&#10;Description automatically generated">
            <a:extLst>
              <a:ext uri="{FF2B5EF4-FFF2-40B4-BE49-F238E27FC236}">
                <a16:creationId xmlns:a16="http://schemas.microsoft.com/office/drawing/2014/main" id="{52C3369B-8D2F-432E-9DE4-31652E6984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7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57FC0-B9AB-4592-BB04-43BB1E906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160A-5D9F-410D-BA94-2DFBA06C7F3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FA4AD-1FA1-4F4C-96A2-FF2B6064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F7801-194A-4502-BD79-6EF112C8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F7-63C2-4FB6-BAFB-FE87D933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9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77A7-3735-4990-8680-274B3DB2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37472-080D-4C8B-BB29-C138891F4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BC472-4147-4EF5-B723-625AAAB70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74BB6-04A4-4719-9876-4F9CA58F9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160A-5D9F-410D-BA94-2DFBA06C7F3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CDCF4-B603-41D3-9FFA-6C3332CA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47042-EF7D-4029-944E-55CB49DB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F7-63C2-4FB6-BAFB-FE87D933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1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4333B-3BD9-4408-892A-68A15398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FFAEE4-F83C-41F8-8FDF-DB07F455F6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07745-3878-4D29-AB99-3360A20A2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201C8-38B8-4AFB-A006-C4981DBE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160A-5D9F-410D-BA94-2DFBA06C7F3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E524F-61B8-436E-B334-4590AB75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7F737-6962-40CA-9F09-FF92326A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F7-63C2-4FB6-BAFB-FE87D933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8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1429C-89E5-4F89-8D13-4EB17DB5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DFB075-79F5-4E54-B49A-BD636859F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4B997-66AF-4F29-A9F7-F3E3538D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160A-5D9F-410D-BA94-2DFBA06C7F3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E8784-3B09-4FE2-93F1-5024AAAAA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4E701-69D0-4213-8BDE-21A89CC42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F7-63C2-4FB6-BAFB-FE87D933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30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60C25-2E5B-481C-ACE4-6D4557954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458856-B9FB-4E48-87F8-0FAFF23F1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A062A-418B-47CF-AB8D-B7866CF3F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160A-5D9F-410D-BA94-2DFBA06C7F3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031DE-1429-40DF-BFB4-2CC643EE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AE96E-AD10-42B6-AC9B-D7DAFE14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F7-63C2-4FB6-BAFB-FE87D933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5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game, table, woman&#10;&#10;Description automatically generated">
            <a:extLst>
              <a:ext uri="{FF2B5EF4-FFF2-40B4-BE49-F238E27FC236}">
                <a16:creationId xmlns:a16="http://schemas.microsoft.com/office/drawing/2014/main" id="{F31218E4-6D13-4316-8190-B0FB73A08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5F07C-F5BF-46F1-9708-56A4568A2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40" y="1560705"/>
            <a:ext cx="11413621" cy="435133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582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game, woman, table&#10;&#10;Description automatically generated">
            <a:extLst>
              <a:ext uri="{FF2B5EF4-FFF2-40B4-BE49-F238E27FC236}">
                <a16:creationId xmlns:a16="http://schemas.microsoft.com/office/drawing/2014/main" id="{FA8A21DA-E672-4E9D-B6EB-4E5126C1C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5F07C-F5BF-46F1-9708-56A4568A2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40" y="1560705"/>
            <a:ext cx="11413621" cy="435133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681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ame, table, woman&#10;&#10;Description automatically generated">
            <a:extLst>
              <a:ext uri="{FF2B5EF4-FFF2-40B4-BE49-F238E27FC236}">
                <a16:creationId xmlns:a16="http://schemas.microsoft.com/office/drawing/2014/main" id="{C04DF59D-3748-44FA-A8B7-FC8F394B1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5F07C-F5BF-46F1-9708-56A4568A2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40" y="1560705"/>
            <a:ext cx="11413621" cy="435133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26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ame, table, woman, yellow&#10;&#10;Description automatically generated">
            <a:extLst>
              <a:ext uri="{FF2B5EF4-FFF2-40B4-BE49-F238E27FC236}">
                <a16:creationId xmlns:a16="http://schemas.microsoft.com/office/drawing/2014/main" id="{5A42B6A1-9C7C-4230-B4DD-986D509EC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5F07C-F5BF-46F1-9708-56A4568A2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40" y="1560705"/>
            <a:ext cx="11413621" cy="435133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16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99C9-C853-4EF4-A9F8-AE1A93F8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5294F-DCBD-4332-BA0B-5D742B8BC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7002F-8CDE-40B2-9EAD-DB0A469C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160A-5D9F-410D-BA94-2DFBA06C7F3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8E502-05FA-4C54-B742-D867BA29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FE733-25D2-4614-8D9B-F2416685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F7-63C2-4FB6-BAFB-FE87D933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8BE4-9AD1-458C-B809-1A0C3F28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C8CEB-0AF0-4EC2-A54D-FBB03465D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68649-4538-41E6-B7F3-1A8A0FD88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37F8B-7F44-4D93-8EE8-D031A9CD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160A-5D9F-410D-BA94-2DFBA06C7F3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26F03-A59C-4E2E-B464-B71E1C4B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40FC5-9FA8-4A05-A904-87DE8BFA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F7-63C2-4FB6-BAFB-FE87D933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1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558B-24A6-47AA-8330-0263FA47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D731D-1920-402A-B72B-829B55233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1DE65-DD6A-4341-85E8-76E6FA611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F2863-B346-447E-9DB5-286716DA1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7F20A-142C-4B55-8466-C28946B2B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C8E936-13F7-455F-BB20-239CBCB8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160A-5D9F-410D-BA94-2DFBA06C7F3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862703-6438-47DC-B3EF-D6EC96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E8F61-9839-47D0-AE2A-E2C86046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F7-63C2-4FB6-BAFB-FE87D933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9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6AF37-A775-4295-B69B-D30D0AE2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FE097-C5D3-4E46-8EE0-85A50043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7160A-5D9F-410D-BA94-2DFBA06C7F3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7DFE9-23CA-4353-83FB-032444A2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77E0E-FB3E-47F8-B0E2-AB6E91FD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476F7-63C2-4FB6-BAFB-FE87D933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A51BF-7F04-45BB-A326-BBE6E7209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CC81-A1BD-4A2C-9DF5-FCA82C1BD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FB891-F155-41DD-B8C9-1A5EF7302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7160A-5D9F-410D-BA94-2DFBA06C7F37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B159D-EF78-4439-A76F-644A5B0508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EA920-C7E5-48E6-A698-6054A0365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476F7-63C2-4FB6-BAFB-FE87D9333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2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4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06EBD8-EAD2-4620-973D-E913FCC9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40" y="1560705"/>
            <a:ext cx="11562460" cy="3753167"/>
          </a:xfrm>
        </p:spPr>
        <p:txBody>
          <a:bodyPr>
            <a:normAutofit fontScale="92500" lnSpcReduction="10000"/>
          </a:bodyPr>
          <a:lstStyle/>
          <a:p>
            <a:pPr marL="344488" indent="-344488"/>
            <a:r>
              <a:rPr lang="en-US" dirty="0"/>
              <a:t>Her faith was “genuine” = “sincere, unfeigned, undisguised, without hypocrisy”</a:t>
            </a:r>
            <a:endParaRPr lang="en-US" sz="4000" dirty="0"/>
          </a:p>
          <a:p>
            <a:pPr marL="1027113" lvl="1" indent="-285750"/>
            <a:r>
              <a:rPr lang="en-US" dirty="0"/>
              <a:t>There was nothing hypocritical or pretended about her faith (1 Tim. 1:5)</a:t>
            </a:r>
            <a:endParaRPr lang="en-US" sz="3600" dirty="0"/>
          </a:p>
          <a:p>
            <a:pPr marL="1027113" lvl="1" indent="-285750"/>
            <a:r>
              <a:rPr lang="en-US" dirty="0"/>
              <a:t>Her faith was active (Jas. 1:22-25; 2:14-26)</a:t>
            </a:r>
            <a:endParaRPr lang="en-US" sz="3600" dirty="0"/>
          </a:p>
          <a:p>
            <a:pPr marL="1027113" lvl="1" indent="-285750"/>
            <a:r>
              <a:rPr lang="en-US" dirty="0"/>
              <a:t>Her faith was growing (1 Pet. 2:1-2; 2 Pet. 3:18)</a:t>
            </a:r>
            <a:endParaRPr lang="en-US" sz="3600" dirty="0"/>
          </a:p>
          <a:p>
            <a:pPr marL="1027113" lvl="1" indent="-285750"/>
            <a:r>
              <a:rPr lang="en-US" dirty="0"/>
              <a:t>Her faith was unashamed (2 Tim. 1:8, 12; 2:15)</a:t>
            </a:r>
            <a:endParaRPr lang="en-US" sz="3600" dirty="0"/>
          </a:p>
          <a:p>
            <a:pPr marL="344488" indent="-344488"/>
            <a:r>
              <a:rPr lang="en-US" dirty="0"/>
              <a:t>Her genuine faith “dwelt” in her by “making its home” in her</a:t>
            </a:r>
            <a:endParaRPr lang="en-US" sz="4000" dirty="0"/>
          </a:p>
          <a:p>
            <a:pPr marL="1027113" lvl="1" indent="-285750"/>
            <a:r>
              <a:rPr lang="en-US" dirty="0"/>
              <a:t>Her faith entered her heart through God’s Word (Rom. 10:17)</a:t>
            </a:r>
            <a:endParaRPr lang="en-US" sz="3600" dirty="0"/>
          </a:p>
          <a:p>
            <a:pPr marL="1027113" lvl="1" indent="-285750"/>
            <a:r>
              <a:rPr lang="en-US" dirty="0"/>
              <a:t>Her faith was built up in her heart through God’s Word (Acts 20:32)</a:t>
            </a:r>
            <a:endParaRPr lang="en-US" sz="3600" dirty="0"/>
          </a:p>
          <a:p>
            <a:pPr marL="1027113" lvl="1" indent="-285750"/>
            <a:r>
              <a:rPr lang="en-US" dirty="0"/>
              <a:t>Her faith was rooted down in her heart through God’s Word (Col. 2:7)</a:t>
            </a:r>
            <a:endParaRPr lang="en-US" sz="3600" dirty="0"/>
          </a:p>
          <a:p>
            <a:pPr marL="1027113" lvl="1" indent="-285750"/>
            <a:r>
              <a:rPr lang="en-US" dirty="0"/>
              <a:t>Her faith was dwelling in her heart through God’s Word (Eph. 3:17; Col. 3:16)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68296-1DC0-46DC-BE10-81D2090A8515}"/>
              </a:ext>
            </a:extLst>
          </p:cNvPr>
          <p:cNvSpPr txBox="1"/>
          <p:nvPr/>
        </p:nvSpPr>
        <p:spPr>
          <a:xfrm>
            <a:off x="2355017" y="5503654"/>
            <a:ext cx="8600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B20000"/>
                </a:solidFill>
                <a:effectLst>
                  <a:glow rad="63500">
                    <a:schemeClr val="bg1"/>
                  </a:glow>
                </a:effectLst>
              </a:rPr>
              <a:t>Do I have a “genuine” faith “dwelling” in me? </a:t>
            </a:r>
          </a:p>
        </p:txBody>
      </p:sp>
    </p:spTree>
    <p:extLst>
      <p:ext uri="{BB962C8B-B14F-4D97-AF65-F5344CB8AC3E}">
        <p14:creationId xmlns:p14="http://schemas.microsoft.com/office/powerpoint/2010/main" val="35080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06EBD8-EAD2-4620-973D-E913FCC9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40" y="1560706"/>
            <a:ext cx="11759105" cy="3129282"/>
          </a:xfrm>
        </p:spPr>
        <p:txBody>
          <a:bodyPr>
            <a:normAutofit lnSpcReduction="10000"/>
          </a:bodyPr>
          <a:lstStyle/>
          <a:p>
            <a:pPr marL="344488" indent="-344488"/>
            <a:r>
              <a:rPr lang="en-US" dirty="0"/>
              <a:t>Timothy’s faith found its origin in his mother’s faith (2 Tim. 1:5)</a:t>
            </a:r>
            <a:endParaRPr lang="en-US" sz="4000" dirty="0"/>
          </a:p>
          <a:p>
            <a:pPr marL="344488" indent="-344488"/>
            <a:r>
              <a:rPr lang="en-US" dirty="0"/>
              <a:t>Timothy’s faith began at a very young age (3:15)</a:t>
            </a:r>
            <a:endParaRPr lang="en-US" sz="4000" dirty="0"/>
          </a:p>
          <a:p>
            <a:pPr marL="344488" indent="-344488"/>
            <a:r>
              <a:rPr lang="en-US" dirty="0"/>
              <a:t>Timothy’s faith was founded upon “the Holy Scriptures” (3:15)</a:t>
            </a:r>
            <a:endParaRPr lang="en-US" sz="4000" dirty="0"/>
          </a:p>
          <a:p>
            <a:pPr marL="344488" indent="-344488"/>
            <a:r>
              <a:rPr lang="en-US" dirty="0"/>
              <a:t>Timothy’s faith was based upon things he had “learned” (3:14)</a:t>
            </a:r>
            <a:endParaRPr lang="en-US" sz="4000" dirty="0"/>
          </a:p>
          <a:p>
            <a:pPr marL="741363" lvl="1" indent="-344488"/>
            <a:r>
              <a:rPr lang="en-US" dirty="0"/>
              <a:t>This involved knowledge obtained through direct instruction (Deut. 6:7)</a:t>
            </a:r>
            <a:endParaRPr lang="en-US" sz="3600" dirty="0"/>
          </a:p>
          <a:p>
            <a:pPr marL="344488" indent="-344488"/>
            <a:r>
              <a:rPr lang="en-US" dirty="0"/>
              <a:t>Timothy’s faith was based upon things he had “been assured of” (3:14)</a:t>
            </a:r>
            <a:endParaRPr lang="en-US" sz="4000" dirty="0"/>
          </a:p>
          <a:p>
            <a:pPr marL="741363" lvl="1" indent="-344488"/>
            <a:r>
              <a:rPr lang="en-US" dirty="0"/>
              <a:t>This confidence came from a faith that was tested and proved (1 Th. 5:21; 2 Cor. 13:5)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008E3-40D6-4FD8-B521-0E50BF1B23C3}"/>
              </a:ext>
            </a:extLst>
          </p:cNvPr>
          <p:cNvSpPr txBox="1"/>
          <p:nvPr/>
        </p:nvSpPr>
        <p:spPr>
          <a:xfrm>
            <a:off x="2355017" y="5503654"/>
            <a:ext cx="8600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B20000"/>
                </a:solidFill>
                <a:effectLst>
                  <a:glow rad="63500">
                    <a:schemeClr val="bg1"/>
                  </a:glow>
                </a:effectLst>
              </a:rPr>
              <a:t>Have I worked to “impart” a genuine faith to others?</a:t>
            </a:r>
          </a:p>
        </p:txBody>
      </p:sp>
    </p:spTree>
    <p:extLst>
      <p:ext uri="{BB962C8B-B14F-4D97-AF65-F5344CB8AC3E}">
        <p14:creationId xmlns:p14="http://schemas.microsoft.com/office/powerpoint/2010/main" val="14560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06EBD8-EAD2-4620-973D-E913FCC9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40" y="1560704"/>
            <a:ext cx="11582125" cy="27851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700" dirty="0"/>
              <a:t>Eunice wanted Timothy’s faith to be strong enough to weather any challenge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Eunice embedded a deep faith, even with no help from his father (16:1)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Eunice embedded a deep faith, even in the midst of a pagan land (14:8-13)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Eunice embedded a deep faith, even amidst hateful unbelief (14:19-20)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Eunice embedded a deep faith, which was not swayed by man (2 Tim. 3:10-11)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2C180-7B3D-4E07-B87F-F54D33A2FCEB}"/>
              </a:ext>
            </a:extLst>
          </p:cNvPr>
          <p:cNvSpPr txBox="1"/>
          <p:nvPr/>
        </p:nvSpPr>
        <p:spPr>
          <a:xfrm>
            <a:off x="2355017" y="5503654"/>
            <a:ext cx="8600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B20000"/>
                </a:solidFill>
                <a:effectLst>
                  <a:glow rad="63500">
                    <a:schemeClr val="bg1"/>
                  </a:glow>
                </a:effectLst>
              </a:rPr>
              <a:t>Have I worked to “embed” a genuine faith in others?</a:t>
            </a:r>
          </a:p>
        </p:txBody>
      </p:sp>
    </p:spTree>
    <p:extLst>
      <p:ext uri="{BB962C8B-B14F-4D97-AF65-F5344CB8AC3E}">
        <p14:creationId xmlns:p14="http://schemas.microsoft.com/office/powerpoint/2010/main" val="27829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6A557-070F-42E0-B698-9B8E5BF12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135" y="1560705"/>
            <a:ext cx="9929226" cy="4351338"/>
          </a:xfrm>
        </p:spPr>
        <p:txBody>
          <a:bodyPr/>
          <a:lstStyle/>
          <a:p>
            <a:r>
              <a:rPr lang="en-US" dirty="0"/>
              <a:t>Believe Jesus is God’s Son – Mark 16:16</a:t>
            </a:r>
          </a:p>
          <a:p>
            <a:r>
              <a:rPr lang="en-US" dirty="0"/>
              <a:t>Repent of your sins and turn to God – Luke 13:3</a:t>
            </a:r>
          </a:p>
          <a:p>
            <a:r>
              <a:rPr lang="en-US" dirty="0"/>
              <a:t>Confess your faith in Jesus Christ – Matthew 10:32</a:t>
            </a:r>
          </a:p>
          <a:p>
            <a:r>
              <a:rPr lang="en-US" dirty="0"/>
              <a:t>Be immersed into Christ – John 3:5</a:t>
            </a:r>
          </a:p>
          <a:p>
            <a:pPr lvl="1"/>
            <a:r>
              <a:rPr lang="en-US" dirty="0">
                <a:solidFill>
                  <a:srgbClr val="B20000"/>
                </a:solidFill>
              </a:rPr>
              <a:t>God will forgive all of your sins – Acts 2:38</a:t>
            </a:r>
          </a:p>
          <a:p>
            <a:pPr lvl="1"/>
            <a:r>
              <a:rPr lang="en-US" dirty="0">
                <a:solidFill>
                  <a:srgbClr val="B20000"/>
                </a:solidFill>
              </a:rPr>
              <a:t>God will add you to His church – Acts 2:47</a:t>
            </a:r>
          </a:p>
          <a:p>
            <a:pPr lvl="1"/>
            <a:r>
              <a:rPr lang="en-US" dirty="0">
                <a:solidFill>
                  <a:srgbClr val="B20000"/>
                </a:solidFill>
              </a:rPr>
              <a:t>God will register you in heaven – Hebrews 12:23</a:t>
            </a:r>
          </a:p>
          <a:p>
            <a:r>
              <a:rPr lang="en-US" dirty="0"/>
              <a:t>Live by an active, growing, genuine faith – 2 Timothy 3:14</a:t>
            </a:r>
          </a:p>
        </p:txBody>
      </p:sp>
    </p:spTree>
    <p:extLst>
      <p:ext uri="{BB962C8B-B14F-4D97-AF65-F5344CB8AC3E}">
        <p14:creationId xmlns:p14="http://schemas.microsoft.com/office/powerpoint/2010/main" val="33552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447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10</cp:revision>
  <dcterms:created xsi:type="dcterms:W3CDTF">2020-05-09T15:27:17Z</dcterms:created>
  <dcterms:modified xsi:type="dcterms:W3CDTF">2020-05-10T12:37:46Z</dcterms:modified>
</cp:coreProperties>
</file>