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2" r:id="rId1"/>
  </p:sldMasterIdLst>
  <p:notesMasterIdLst>
    <p:notesMasterId r:id="rId9"/>
  </p:notesMasterIdLst>
  <p:sldIdLst>
    <p:sldId id="2626" r:id="rId2"/>
    <p:sldId id="2627" r:id="rId3"/>
    <p:sldId id="2628" r:id="rId4"/>
    <p:sldId id="2629" r:id="rId5"/>
    <p:sldId id="2630" r:id="rId6"/>
    <p:sldId id="2631" r:id="rId7"/>
    <p:sldId id="2632" r:id="rId8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/>
    <p:restoredTop sz="86410"/>
  </p:normalViewPr>
  <p:slideViewPr>
    <p:cSldViewPr>
      <p:cViewPr varScale="1">
        <p:scale>
          <a:sx n="100" d="100"/>
          <a:sy n="100" d="100"/>
        </p:scale>
        <p:origin x="114" y="312"/>
      </p:cViewPr>
      <p:guideLst>
        <p:guide orient="horz" pos="7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0333BA-2A1E-4DF1-A204-3CC92ADCF68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4B894F-2281-49C0-A1C8-45E78AB48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802A-675C-409C-BF4F-5E5841734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75B47-B5E5-4460-8D62-AC954D456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9EEC-B490-4AAA-AF38-7B93A409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AEE2C-3382-41BF-8150-137D518F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6BA6E-E872-47C6-81DA-8E433F74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water&#10;&#10;Description automatically generated">
            <a:extLst>
              <a:ext uri="{FF2B5EF4-FFF2-40B4-BE49-F238E27FC236}">
                <a16:creationId xmlns:a16="http://schemas.microsoft.com/office/drawing/2014/main" id="{94BAB295-8A9D-49DD-9D25-60CE0772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8CF7-A299-4988-9AB9-84C1A829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B3F42-A6C3-4830-8807-606CE05D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7573-BEF6-4638-B96D-722B6C1F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8E5CD-369F-459D-ACF5-0C8BBB72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249EC-E946-458E-A213-24837685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37168-3134-405F-AC41-185537F8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018CE-8C75-41C9-9A39-858A4666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CE1A-A1ED-4278-B153-9DA6690D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2291-CEA9-4D5F-8B41-6823B02F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CA3AF-94BB-471E-95C0-4ACCBB87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EB6AE-E668-45CA-B39F-2009F1DF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BC13-08B8-4CD8-BCFC-EDF409E0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E8C4D-8367-4D9A-AB12-25F983D0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B7A7-0D3B-4474-8D44-80267978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5C888-BDE4-4484-A61A-ABE0B284F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865B2-FC57-4483-AF19-0875F945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EA787-92BF-490E-806F-2A8C9798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E92B-D5C0-4E22-9FE2-6843C8F5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F20C3-F1E2-4776-87D5-B063A1DC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6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AECF-889B-4293-ABA7-7C45FF43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3212D-DF6B-4010-A605-DDBBBF68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F917F-9F4A-4A7A-A33A-433407E6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D31F7-C761-42AA-A6D0-F223590C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9052-45CC-4B04-B4A3-CD4D4452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FE00A-85FD-4FF9-BE83-9013BA356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C98BE-4711-45DB-8105-3BD631F5F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359C-D1FA-49E7-83C3-ACB8BDC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45D7-6048-4978-A2C5-8EC7453F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FE5E6-8185-4568-9852-01EFD9EE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0E4B17-2450-4952-9B94-2EA0B68C5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2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D8D4FC-4A37-49D0-8999-9864E08D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80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DD8C2B-08EA-49A3-81B0-0D451951B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6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1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49E6CB-10EC-496F-8D2F-689F70327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6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07E11C-E6D9-432C-8332-2F214CB3C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6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60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0847-1CF9-42B7-AD52-211A8A47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65ADD-6C36-479C-952F-56311EA1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1AB91-5CA9-419D-9787-71FBE61A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A395-CBD9-41EF-B057-CA10B3B5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90FC-F6A0-412E-A7A1-C1DF0FD0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6FC7-5B88-432A-A4C2-FA63CD15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510D-1468-47F5-A333-BAD51ACF7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D9E5D-C227-4632-8E12-E062BD74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13B73-2141-460E-A7C6-EADDF3C8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FC4AE-36A4-4424-B43D-AF41E118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4A40A-CD88-47ED-85E8-9E6145CD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7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5D49-7731-47C1-AE38-0DB1039F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8CFB2-78ED-483E-AC2B-69B9670E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2B1D9-FFED-4638-93E2-9A0196D0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0B97A-8DB7-4559-A63B-85243D160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A8309-E575-4C41-BD4D-45A2A4288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A29DB-77C0-476F-9E8E-41B75433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DD2F4-A26D-4872-9A04-CE9D403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AC483-BE5B-4BAB-A217-81CDBC4B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DF9F0-E5D7-4C86-A710-A222AD39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DC40B-764C-4569-9A36-1265CD45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4DA2-127F-4669-8664-C4ABA252C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4F3C-2AB0-426A-9399-53A06930F3F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1AD5-9940-4204-9A80-7D0D7D55C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ACA17-89E3-46F5-9E7E-C291F0B85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5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536720"/>
          </a:xfrm>
        </p:spPr>
        <p:txBody>
          <a:bodyPr>
            <a:normAutofit/>
          </a:bodyPr>
          <a:lstStyle/>
          <a:p>
            <a:r>
              <a:rPr lang="en-US" dirty="0"/>
              <a:t>The gospel of God (7 times)</a:t>
            </a:r>
          </a:p>
          <a:p>
            <a:r>
              <a:rPr lang="en-US" dirty="0"/>
              <a:t>The gospel of Christ (11 times)</a:t>
            </a:r>
          </a:p>
          <a:p>
            <a:r>
              <a:rPr lang="en-US" dirty="0"/>
              <a:t>The gospel of Jesus Christ (1 time)</a:t>
            </a:r>
          </a:p>
          <a:p>
            <a:r>
              <a:rPr lang="en-US" dirty="0"/>
              <a:t>The gospel of our Lord Jesus Christ (1 time)</a:t>
            </a:r>
          </a:p>
          <a:p>
            <a:r>
              <a:rPr lang="en-US" dirty="0"/>
              <a:t>The gospel of His Son (1 time)</a:t>
            </a:r>
          </a:p>
        </p:txBody>
      </p:sp>
    </p:spTree>
    <p:extLst>
      <p:ext uri="{BB962C8B-B14F-4D97-AF65-F5344CB8AC3E}">
        <p14:creationId xmlns:p14="http://schemas.microsoft.com/office/powerpoint/2010/main" val="10501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gospel is </a:t>
            </a:r>
            <a:r>
              <a:rPr lang="en-US" u="sng" dirty="0"/>
              <a:t>GLORIOUS</a:t>
            </a:r>
            <a:r>
              <a:rPr lang="en-US" dirty="0"/>
              <a:t> (1 Tim. 1:11)</a:t>
            </a:r>
          </a:p>
          <a:p>
            <a:r>
              <a:rPr lang="en-US" dirty="0"/>
              <a:t>The gospel is </a:t>
            </a:r>
            <a:r>
              <a:rPr lang="en-US" u="sng" dirty="0"/>
              <a:t>EVERLASTING</a:t>
            </a:r>
            <a:r>
              <a:rPr lang="en-US" dirty="0"/>
              <a:t> (Rev. 14:6)</a:t>
            </a:r>
          </a:p>
          <a:p>
            <a:r>
              <a:rPr lang="en-US" dirty="0"/>
              <a:t>The gospel is </a:t>
            </a:r>
            <a:r>
              <a:rPr lang="en-US" u="sng" dirty="0"/>
              <a:t>TRUTH</a:t>
            </a:r>
            <a:r>
              <a:rPr lang="en-US" dirty="0"/>
              <a:t> (Gal. 2:5, 14; Col. 1:5)</a:t>
            </a:r>
          </a:p>
        </p:txBody>
      </p:sp>
    </p:spTree>
    <p:extLst>
      <p:ext uri="{BB962C8B-B14F-4D97-AF65-F5344CB8AC3E}">
        <p14:creationId xmlns:p14="http://schemas.microsoft.com/office/powerpoint/2010/main" val="62334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536720"/>
          </a:xfrm>
        </p:spPr>
        <p:txBody>
          <a:bodyPr>
            <a:normAutofit fontScale="92500"/>
          </a:bodyPr>
          <a:lstStyle/>
          <a:p>
            <a:r>
              <a:rPr lang="en-US" dirty="0"/>
              <a:t>It reveals “the gospel of </a:t>
            </a:r>
            <a:r>
              <a:rPr lang="en-US" u="sng" dirty="0"/>
              <a:t>the GLORY OF CHRIST</a:t>
            </a:r>
            <a:r>
              <a:rPr lang="en-US" dirty="0"/>
              <a:t>” (2 Cor. 4:4)</a:t>
            </a:r>
          </a:p>
          <a:p>
            <a:pPr lvl="1"/>
            <a:r>
              <a:rPr lang="en-US" dirty="0"/>
              <a:t>Context: A contrast between the old covenant and the new covenant</a:t>
            </a:r>
          </a:p>
          <a:p>
            <a:pPr lvl="1"/>
            <a:r>
              <a:rPr lang="en-US" dirty="0"/>
              <a:t>The gospel reveals to us the glory of the Lord and His covenant (3:6-11)</a:t>
            </a:r>
          </a:p>
          <a:p>
            <a:pPr lvl="1"/>
            <a:r>
              <a:rPr lang="en-US" dirty="0"/>
              <a:t>The gospel transforms us into the glory of the Lord (3:18)</a:t>
            </a:r>
          </a:p>
          <a:p>
            <a:pPr lvl="1"/>
            <a:r>
              <a:rPr lang="en-US" dirty="0"/>
              <a:t>The gospel of the glory of Christ is a light that shines in darkness (4:4-6)</a:t>
            </a:r>
          </a:p>
          <a:p>
            <a:r>
              <a:rPr lang="en-US" dirty="0"/>
              <a:t>It reveals “the gospel of </a:t>
            </a:r>
            <a:r>
              <a:rPr lang="en-US" u="sng" dirty="0"/>
              <a:t>the KINGDOM</a:t>
            </a:r>
            <a:r>
              <a:rPr lang="en-US" dirty="0"/>
              <a:t>” (Mt. 4:23; 9:35; 13:19; Mk. 1:14-15)</a:t>
            </a:r>
          </a:p>
          <a:p>
            <a:pPr lvl="1"/>
            <a:r>
              <a:rPr lang="en-US" dirty="0"/>
              <a:t>Context: A summary of the message of Christ when He came to earth</a:t>
            </a:r>
          </a:p>
          <a:p>
            <a:pPr lvl="1"/>
            <a:r>
              <a:rPr lang="en-US" dirty="0"/>
              <a:t>The kingdom had been promised for more than 1,000 years </a:t>
            </a:r>
            <a:br>
              <a:rPr lang="en-US" dirty="0"/>
            </a:br>
            <a:r>
              <a:rPr lang="en-US" dirty="0"/>
              <a:t>(Gen. 49:10; 2 Sam. 7:12-16; Dan. 2:44; Isa. 2:2-4)</a:t>
            </a:r>
          </a:p>
          <a:p>
            <a:pPr lvl="1"/>
            <a:r>
              <a:rPr lang="en-US" dirty="0"/>
              <a:t>The gospel reveals the fulfillment and presence of that kingdom </a:t>
            </a:r>
            <a:br>
              <a:rPr lang="en-US" dirty="0"/>
            </a:br>
            <a:r>
              <a:rPr lang="en-US" dirty="0"/>
              <a:t>(Matt. 4:17; 16:19; Mark 1:15; Col. 1:13)</a:t>
            </a:r>
          </a:p>
        </p:txBody>
      </p:sp>
    </p:spTree>
    <p:extLst>
      <p:ext uri="{BB962C8B-B14F-4D97-AF65-F5344CB8AC3E}">
        <p14:creationId xmlns:p14="http://schemas.microsoft.com/office/powerpoint/2010/main" val="421839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833077" cy="4429897"/>
          </a:xfrm>
        </p:spPr>
        <p:txBody>
          <a:bodyPr>
            <a:normAutofit/>
          </a:bodyPr>
          <a:lstStyle/>
          <a:p>
            <a:r>
              <a:rPr lang="en-US" dirty="0"/>
              <a:t>It accesses “the gospel of </a:t>
            </a:r>
            <a:r>
              <a:rPr lang="en-US" u="sng" dirty="0"/>
              <a:t>the GRACE of God</a:t>
            </a:r>
            <a:r>
              <a:rPr lang="en-US" dirty="0"/>
              <a:t>” (Acts 20:24; cf. 20:32; 14:3)</a:t>
            </a:r>
          </a:p>
          <a:p>
            <a:pPr lvl="1"/>
            <a:r>
              <a:rPr lang="en-US" dirty="0"/>
              <a:t>Context: The challenges facing Paul in his ministry to preach all to all</a:t>
            </a:r>
          </a:p>
          <a:p>
            <a:pPr lvl="1"/>
            <a:r>
              <a:rPr lang="en-US" dirty="0"/>
              <a:t>It is the gospel of grace because it reveals the undeserved favor of God</a:t>
            </a:r>
          </a:p>
          <a:p>
            <a:pPr lvl="1"/>
            <a:r>
              <a:rPr lang="en-US" dirty="0"/>
              <a:t>It is the gospel of grace because it is open to all men of all nations</a:t>
            </a:r>
          </a:p>
          <a:p>
            <a:pPr lvl="1"/>
            <a:r>
              <a:rPr lang="en-US" dirty="0"/>
              <a:t>It is the gospel of grace because it reminds us of who we are to God</a:t>
            </a:r>
          </a:p>
          <a:p>
            <a:r>
              <a:rPr lang="en-US" dirty="0"/>
              <a:t>It accesses “the gospel of </a:t>
            </a:r>
            <a:r>
              <a:rPr lang="en-US" u="sng" dirty="0"/>
              <a:t>your SALVATION</a:t>
            </a:r>
            <a:r>
              <a:rPr lang="en-US" dirty="0"/>
              <a:t>” (Eph. 1:13; cf. Acts 13:26)</a:t>
            </a:r>
          </a:p>
          <a:p>
            <a:pPr lvl="1"/>
            <a:r>
              <a:rPr lang="en-US" dirty="0"/>
              <a:t>Context: Rehearsal of the abundant blessings found only in Christ</a:t>
            </a:r>
          </a:p>
          <a:p>
            <a:pPr lvl="1"/>
            <a:r>
              <a:rPr lang="en-US" dirty="0"/>
              <a:t>It is the gospel of salvation “for everyone” (Rom. 1:16)</a:t>
            </a:r>
          </a:p>
          <a:p>
            <a:pPr lvl="1"/>
            <a:r>
              <a:rPr lang="en-US" dirty="0"/>
              <a:t>But, for those “in Christ,” it is the gospel of “your salvation” = personal!</a:t>
            </a:r>
          </a:p>
          <a:p>
            <a:pPr lvl="1"/>
            <a:r>
              <a:rPr lang="en-US" dirty="0"/>
              <a:t>There is no “good news” parallel with salvation and being in Christ!</a:t>
            </a:r>
          </a:p>
        </p:txBody>
      </p:sp>
    </p:spTree>
    <p:extLst>
      <p:ext uri="{BB962C8B-B14F-4D97-AF65-F5344CB8AC3E}">
        <p14:creationId xmlns:p14="http://schemas.microsoft.com/office/powerpoint/2010/main" val="246070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833077" cy="4429897"/>
          </a:xfrm>
        </p:spPr>
        <p:txBody>
          <a:bodyPr>
            <a:normAutofit/>
          </a:bodyPr>
          <a:lstStyle/>
          <a:p>
            <a:r>
              <a:rPr lang="en-US" dirty="0"/>
              <a:t>It accesses “the gospel of PEACE” (Eph. 6:15; Rom. 10:15)</a:t>
            </a:r>
          </a:p>
          <a:p>
            <a:pPr lvl="1"/>
            <a:r>
              <a:rPr lang="en-US" dirty="0"/>
              <a:t>Context: Instructions for putting on the armor of God to fight the devil</a:t>
            </a:r>
          </a:p>
          <a:p>
            <a:pPr lvl="1"/>
            <a:r>
              <a:rPr lang="en-US" dirty="0"/>
              <a:t>In the midst of battle and turmoil, the gospel is the only source of peace</a:t>
            </a:r>
          </a:p>
          <a:p>
            <a:pPr lvl="1"/>
            <a:r>
              <a:rPr lang="en-US" dirty="0"/>
              <a:t>The purpose of armor and battle is victory, salvation, peace for all</a:t>
            </a:r>
          </a:p>
          <a:p>
            <a:pPr lvl="1"/>
            <a:r>
              <a:rPr lang="en-US" dirty="0"/>
              <a:t>The purpose of spreading the gospel is not “to win an argument” but the soul</a:t>
            </a:r>
          </a:p>
        </p:txBody>
      </p:sp>
    </p:spTree>
    <p:extLst>
      <p:ext uri="{BB962C8B-B14F-4D97-AF65-F5344CB8AC3E}">
        <p14:creationId xmlns:p14="http://schemas.microsoft.com/office/powerpoint/2010/main" val="265573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We must “believe” the gospel (Mark 1:15; Acts 15:7)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We must “obey” the gospel (Rom. 10:16; 2 Thess. 1:8; 1 Pet. 4:17)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Includes “calling on the name of the Lord” (Rom. 10:13)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Which takes place when one repents and is baptized (Acts 22:16; 2:21+38)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We must “conduct” ourselves according to the gospel (Phil. 1:27)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We must “preach” the gospel (Mark 16:15; Rom. 1:15; 1 Cor. 1:17)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We must “defend” the gospel (Phil. 1:7, 17)</a:t>
            </a:r>
          </a:p>
        </p:txBody>
      </p:sp>
    </p:spTree>
    <p:extLst>
      <p:ext uri="{BB962C8B-B14F-4D97-AF65-F5344CB8AC3E}">
        <p14:creationId xmlns:p14="http://schemas.microsoft.com/office/powerpoint/2010/main" val="49604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4881</TotalTime>
  <Words>598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4/8/2013</Manager>
  <Company>The Paperless Hymnal®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Ground - Beatty</dc:title>
  <dc:subject>© 2001 The Paperless Hymnal</dc:subject>
  <dc:creator>Beatty / Beatty / Moore / Ef</dc:creator>
  <cp:lastModifiedBy>Cindy Nelson</cp:lastModifiedBy>
  <cp:revision>67</cp:revision>
  <cp:lastPrinted>2020-05-03T12:35:52Z</cp:lastPrinted>
  <dcterms:created xsi:type="dcterms:W3CDTF">1999-07-26T01:36:25Z</dcterms:created>
  <dcterms:modified xsi:type="dcterms:W3CDTF">2020-05-04T14:39:18Z</dcterms:modified>
</cp:coreProperties>
</file>