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4"/>
  </p:notesMasterIdLst>
  <p:sldIdLst>
    <p:sldId id="1440" r:id="rId2"/>
    <p:sldId id="2525" r:id="rId3"/>
    <p:sldId id="2567" r:id="rId4"/>
    <p:sldId id="2680" r:id="rId5"/>
    <p:sldId id="2693" r:id="rId6"/>
    <p:sldId id="2701" r:id="rId7"/>
    <p:sldId id="2685" r:id="rId8"/>
    <p:sldId id="2706" r:id="rId9"/>
    <p:sldId id="2711" r:id="rId10"/>
    <p:sldId id="2716" r:id="rId11"/>
    <p:sldId id="2719" r:id="rId12"/>
    <p:sldId id="2463" r:id="rId13"/>
  </p:sldIdLst>
  <p:sldSz cx="12192000" cy="6858000"/>
  <p:notesSz cx="7023100" cy="93091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520" userDrawn="1">
          <p15:clr>
            <a:srgbClr val="A4A3A4"/>
          </p15:clr>
        </p15:guide>
        <p15:guide id="2" pos="6408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n" initials="D" lastIdx="1" clrIdx="0">
    <p:extLst>
      <p:ext uri="{19B8F6BF-5375-455C-9EA6-DF929625EA0E}">
        <p15:presenceInfo xmlns:p15="http://schemas.microsoft.com/office/powerpoint/2012/main" userId="Da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5238" autoAdjust="0"/>
  </p:normalViewPr>
  <p:slideViewPr>
    <p:cSldViewPr snapToGrid="0">
      <p:cViewPr varScale="1">
        <p:scale>
          <a:sx n="110" d="100"/>
          <a:sy n="110" d="100"/>
        </p:scale>
        <p:origin x="552" y="78"/>
      </p:cViewPr>
      <p:guideLst>
        <p:guide orient="horz" pos="2520"/>
        <p:guide pos="640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00" d="100"/>
        <a:sy n="100" d="100"/>
      </p:scale>
      <p:origin x="0" y="-1315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411163" y="698500"/>
            <a:ext cx="6202362" cy="34893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299" tIns="93299" rIns="93299" bIns="93299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1163" y="698500"/>
            <a:ext cx="6200775" cy="34893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861284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694772" y="4385923"/>
            <a:ext cx="5558174" cy="4155083"/>
          </a:xfrm>
          <a:prstGeom prst="rect">
            <a:avLst/>
          </a:prstGeom>
        </p:spPr>
        <p:txBody>
          <a:bodyPr spcFirstLastPara="1" wrap="square" lIns="92431" tIns="92431" rIns="92431" bIns="92431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95288" y="692150"/>
            <a:ext cx="6156325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577823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694772" y="4385923"/>
            <a:ext cx="5558174" cy="4155083"/>
          </a:xfrm>
          <a:prstGeom prst="rect">
            <a:avLst/>
          </a:prstGeom>
        </p:spPr>
        <p:txBody>
          <a:bodyPr spcFirstLastPara="1" wrap="square" lIns="92431" tIns="92431" rIns="92431" bIns="92431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95288" y="692150"/>
            <a:ext cx="6156325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660551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4:notes"/>
          <p:cNvSpPr txBox="1">
            <a:spLocks noGrp="1"/>
          </p:cNvSpPr>
          <p:nvPr>
            <p:ph type="body" idx="1"/>
          </p:nvPr>
        </p:nvSpPr>
        <p:spPr>
          <a:xfrm>
            <a:off x="678137" y="4306678"/>
            <a:ext cx="5425085" cy="4080011"/>
          </a:xfrm>
          <a:prstGeom prst="rect">
            <a:avLst/>
          </a:prstGeom>
        </p:spPr>
        <p:txBody>
          <a:bodyPr spcFirstLastPara="1" wrap="square" lIns="90538" tIns="90538" rIns="90538" bIns="90538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96" name="Google Shape;9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68300" y="679450"/>
            <a:ext cx="6043613" cy="34004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578183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694772" y="4385923"/>
            <a:ext cx="5558174" cy="4155083"/>
          </a:xfrm>
          <a:prstGeom prst="rect">
            <a:avLst/>
          </a:prstGeom>
        </p:spPr>
        <p:txBody>
          <a:bodyPr spcFirstLastPara="1" wrap="square" lIns="92431" tIns="92431" rIns="92431" bIns="92431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95288" y="692150"/>
            <a:ext cx="6156325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429873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694772" y="4385923"/>
            <a:ext cx="5558174" cy="4155083"/>
          </a:xfrm>
          <a:prstGeom prst="rect">
            <a:avLst/>
          </a:prstGeom>
        </p:spPr>
        <p:txBody>
          <a:bodyPr spcFirstLastPara="1" wrap="square" lIns="92431" tIns="92431" rIns="92431" bIns="92431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95288" y="692150"/>
            <a:ext cx="6156325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554528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694772" y="4385923"/>
            <a:ext cx="5558174" cy="4155083"/>
          </a:xfrm>
          <a:prstGeom prst="rect">
            <a:avLst/>
          </a:prstGeom>
        </p:spPr>
        <p:txBody>
          <a:bodyPr spcFirstLastPara="1" wrap="square" lIns="92431" tIns="92431" rIns="92431" bIns="92431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95288" y="692150"/>
            <a:ext cx="6156325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61103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694772" y="4385923"/>
            <a:ext cx="5558174" cy="4155083"/>
          </a:xfrm>
          <a:prstGeom prst="rect">
            <a:avLst/>
          </a:prstGeom>
        </p:spPr>
        <p:txBody>
          <a:bodyPr spcFirstLastPara="1" wrap="square" lIns="92431" tIns="92431" rIns="92431" bIns="92431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95288" y="692150"/>
            <a:ext cx="6156325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388482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694772" y="4385923"/>
            <a:ext cx="5558174" cy="4155083"/>
          </a:xfrm>
          <a:prstGeom prst="rect">
            <a:avLst/>
          </a:prstGeom>
        </p:spPr>
        <p:txBody>
          <a:bodyPr spcFirstLastPara="1" wrap="square" lIns="92431" tIns="92431" rIns="92431" bIns="92431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95288" y="692150"/>
            <a:ext cx="6156325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817213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694772" y="4385923"/>
            <a:ext cx="5558174" cy="4155083"/>
          </a:xfrm>
          <a:prstGeom prst="rect">
            <a:avLst/>
          </a:prstGeom>
        </p:spPr>
        <p:txBody>
          <a:bodyPr spcFirstLastPara="1" wrap="square" lIns="92431" tIns="92431" rIns="92431" bIns="92431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95288" y="692150"/>
            <a:ext cx="6156325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319104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694772" y="4385923"/>
            <a:ext cx="5558174" cy="4155083"/>
          </a:xfrm>
          <a:prstGeom prst="rect">
            <a:avLst/>
          </a:prstGeom>
        </p:spPr>
        <p:txBody>
          <a:bodyPr spcFirstLastPara="1" wrap="square" lIns="92431" tIns="92431" rIns="92431" bIns="92431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95288" y="692150"/>
            <a:ext cx="6156325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378181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694772" y="4385923"/>
            <a:ext cx="5558174" cy="4155083"/>
          </a:xfrm>
          <a:prstGeom prst="rect">
            <a:avLst/>
          </a:prstGeom>
        </p:spPr>
        <p:txBody>
          <a:bodyPr spcFirstLastPara="1" wrap="square" lIns="92431" tIns="92431" rIns="92431" bIns="92431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95288" y="692150"/>
            <a:ext cx="6156325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050981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oogle Shape;12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046" y="0"/>
            <a:ext cx="12188955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365760" y="310896"/>
            <a:ext cx="11430000" cy="27980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1"/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0"/>
              <a:buFont typeface="Cambria"/>
              <a:buNone/>
              <a:defRPr sz="700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ubTitle" idx="1"/>
          </p:nvPr>
        </p:nvSpPr>
        <p:spPr>
          <a:xfrm>
            <a:off x="6867525" y="6117336"/>
            <a:ext cx="5111115" cy="7406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bg>
      <p:bgPr>
        <a:solidFill>
          <a:schemeClr val="lt1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oogle Shape;16;p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17;p3"/>
          <p:cNvSpPr txBox="1">
            <a:spLocks noGrp="1"/>
          </p:cNvSpPr>
          <p:nvPr>
            <p:ph type="title"/>
          </p:nvPr>
        </p:nvSpPr>
        <p:spPr>
          <a:xfrm>
            <a:off x="2979174" y="299702"/>
            <a:ext cx="8843614" cy="14807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mbria"/>
              <a:buNone/>
              <a:defRPr b="1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body" idx="1"/>
          </p:nvPr>
        </p:nvSpPr>
        <p:spPr>
          <a:xfrm>
            <a:off x="540774" y="1780469"/>
            <a:ext cx="11282013" cy="46989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  <a:defRPr b="1">
                <a:solidFill>
                  <a:schemeClr val="lt1"/>
                </a:solidFill>
              </a:defRPr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  <a:defRPr sz="2800" b="1">
                <a:solidFill>
                  <a:schemeClr val="lt1"/>
                </a:solidFill>
              </a:defRPr>
            </a:lvl2pPr>
            <a:lvl3pPr marL="1371600" lvl="2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 b="1">
                <a:solidFill>
                  <a:schemeClr val="lt1"/>
                </a:solidFill>
              </a:defRPr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 b="1">
                <a:solidFill>
                  <a:schemeClr val="lt1"/>
                </a:solidFill>
              </a:defRPr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 b="1">
                <a:solidFill>
                  <a:schemeClr val="lt1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0" name="Google Shape;30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1" name="Google Shape;31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9" name="Google Shape;39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0" name="Google Shape;40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4" name="Google Shape;44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5" name="Google Shape;45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4" name="Google Shape;54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5" name="Google Shape;55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6" name="Google Shape;56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60" name="Google Shape;60;p1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1" name="Google Shape;61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2" name="Google Shape;62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3" name="Google Shape;63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8" name="Google Shape;68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9" name="Google Shape;69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4" name="Google Shape;74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5" name="Google Shape;75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3"/>
          <p:cNvSpPr txBox="1">
            <a:spLocks noGrp="1"/>
          </p:cNvSpPr>
          <p:nvPr>
            <p:ph type="ctrTitle"/>
          </p:nvPr>
        </p:nvSpPr>
        <p:spPr>
          <a:xfrm>
            <a:off x="0" y="385367"/>
            <a:ext cx="12192000" cy="16717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0"/>
              <a:buFont typeface="Cambria"/>
              <a:buNone/>
            </a:pPr>
            <a:r>
              <a:rPr lang="en-US" sz="5400" b="1" dirty="0"/>
              <a:t>Dangers Ahead:</a:t>
            </a:r>
            <a:br>
              <a:rPr lang="en-US" sz="5400" b="1" dirty="0"/>
            </a:br>
            <a:r>
              <a:rPr lang="en-US" sz="5400" b="1" dirty="0"/>
              <a:t>God’s Warning Signs</a:t>
            </a:r>
            <a:endParaRPr sz="5400" dirty="0"/>
          </a:p>
        </p:txBody>
      </p:sp>
      <p:sp>
        <p:nvSpPr>
          <p:cNvPr id="81" name="Google Shape;81;p13"/>
          <p:cNvSpPr txBox="1">
            <a:spLocks noGrp="1"/>
          </p:cNvSpPr>
          <p:nvPr>
            <p:ph type="subTitle" idx="1"/>
          </p:nvPr>
        </p:nvSpPr>
        <p:spPr>
          <a:xfrm>
            <a:off x="7409089" y="6113695"/>
            <a:ext cx="4548187" cy="7443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</a:pPr>
            <a:r>
              <a:rPr lang="en-US" sz="3200" dirty="0"/>
              <a:t>1 Cor. 10:11-13</a:t>
            </a:r>
            <a:endParaRPr sz="3200" dirty="0"/>
          </a:p>
        </p:txBody>
      </p:sp>
    </p:spTree>
    <p:extLst>
      <p:ext uri="{BB962C8B-B14F-4D97-AF65-F5344CB8AC3E}">
        <p14:creationId xmlns:p14="http://schemas.microsoft.com/office/powerpoint/2010/main" val="14436156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8F0B4FA-6322-4EAB-9238-255EA7E2A2B4}"/>
              </a:ext>
            </a:extLst>
          </p:cNvPr>
          <p:cNvSpPr txBox="1"/>
          <p:nvPr/>
        </p:nvSpPr>
        <p:spPr>
          <a:xfrm>
            <a:off x="235033" y="42318"/>
            <a:ext cx="117024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Divine Warnings:  “Take heed” and “Beware”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8E58F8A-D5C1-4369-8D0F-E402701B8C12}"/>
              </a:ext>
            </a:extLst>
          </p:cNvPr>
          <p:cNvSpPr/>
          <p:nvPr/>
        </p:nvSpPr>
        <p:spPr>
          <a:xfrm>
            <a:off x="378488" y="697885"/>
            <a:ext cx="11435024" cy="5775379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742950" indent="-401638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“Beware”“ found 28 times in the Bible, “Take heed” 49 times</a:t>
            </a:r>
          </a:p>
          <a:p>
            <a:pPr marL="742950" indent="-401638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 know the dangers Israel faced, what dangers do we have</a:t>
            </a:r>
          </a:p>
          <a:p>
            <a:pPr marL="742950" indent="-401638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Take heed during times of trouble </a:t>
            </a:r>
          </a:p>
          <a:p>
            <a:pPr marL="742950" indent="-401638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Take heed, beware of false teacher and their influences</a:t>
            </a:r>
          </a:p>
          <a:p>
            <a:pPr marL="742950" indent="-401638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Take heed, beware of dangers daily living</a:t>
            </a:r>
          </a:p>
          <a:p>
            <a:pPr marL="341312">
              <a:spcAft>
                <a:spcPts val="1800"/>
              </a:spcAft>
              <a:buClr>
                <a:schemeClr val="bg1"/>
              </a:buClr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-  Materialism – Luke 12:15—”A man’s life does NOT consist of . . .”</a:t>
            </a:r>
          </a:p>
          <a:p>
            <a:pPr marL="341312">
              <a:spcAft>
                <a:spcPts val="1800"/>
              </a:spcAft>
              <a:buClr>
                <a:schemeClr val="bg1"/>
              </a:buClr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-  Warnings about materialism—1 Tim. 6:6-10, 17-19</a:t>
            </a:r>
          </a:p>
          <a:p>
            <a:pPr marL="341312">
              <a:spcAft>
                <a:spcPts val="1800"/>
              </a:spcAft>
              <a:buClr>
                <a:schemeClr val="bg1"/>
              </a:buClr>
            </a:pPr>
            <a:endParaRPr lang="en-US" sz="40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84107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8F0B4FA-6322-4EAB-9238-255EA7E2A2B4}"/>
              </a:ext>
            </a:extLst>
          </p:cNvPr>
          <p:cNvSpPr txBox="1"/>
          <p:nvPr/>
        </p:nvSpPr>
        <p:spPr>
          <a:xfrm>
            <a:off x="235033" y="42318"/>
            <a:ext cx="117024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Divine Warnings:  “Take heed” and “Beware”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8E58F8A-D5C1-4369-8D0F-E402701B8C12}"/>
              </a:ext>
            </a:extLst>
          </p:cNvPr>
          <p:cNvSpPr/>
          <p:nvPr/>
        </p:nvSpPr>
        <p:spPr>
          <a:xfrm>
            <a:off x="378488" y="697885"/>
            <a:ext cx="11435024" cy="5775379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742950" indent="-401638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“Beware”“ found 28 times in the Bible, “Take heed” 49 times</a:t>
            </a:r>
          </a:p>
          <a:p>
            <a:pPr marL="742950" indent="-401638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 know the dangers Israel faced, what dangers do we have</a:t>
            </a:r>
          </a:p>
          <a:p>
            <a:pPr marL="742950" indent="-401638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Take heed during times of trouble </a:t>
            </a:r>
          </a:p>
          <a:p>
            <a:pPr marL="742950" indent="-401638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Take heed, beware of false teacher and their influences</a:t>
            </a:r>
          </a:p>
          <a:p>
            <a:pPr marL="742950" indent="-401638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Take heed, beware of dangers daily living</a:t>
            </a:r>
          </a:p>
          <a:p>
            <a:pPr marL="742950" indent="-401638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Take heed, in protecting faith of others</a:t>
            </a:r>
          </a:p>
          <a:p>
            <a:pPr marL="341312">
              <a:spcAft>
                <a:spcPts val="1800"/>
              </a:spcAft>
              <a:buClr>
                <a:schemeClr val="bg1"/>
              </a:buClr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-  </a:t>
            </a: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Little children that believe—Matt. 18:10</a:t>
            </a:r>
          </a:p>
          <a:p>
            <a:pPr marL="341312">
              <a:spcAft>
                <a:spcPts val="1800"/>
              </a:spcAft>
              <a:buClr>
                <a:schemeClr val="bg1"/>
              </a:buClr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-   The flock of God—Acts 20:28      </a:t>
            </a:r>
            <a:endParaRPr lang="en-US" sz="2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06203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6"/>
          <p:cNvSpPr txBox="1">
            <a:spLocks noGrp="1"/>
          </p:cNvSpPr>
          <p:nvPr>
            <p:ph type="title"/>
          </p:nvPr>
        </p:nvSpPr>
        <p:spPr>
          <a:xfrm>
            <a:off x="2900218" y="299702"/>
            <a:ext cx="8839200" cy="14807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mbria"/>
              <a:buNone/>
            </a:pPr>
            <a:r>
              <a:rPr lang="en-US" dirty="0">
                <a:solidFill>
                  <a:srgbClr val="FFFF00"/>
                </a:solidFill>
              </a:rPr>
              <a:t>Finding Life, Living by Faith</a:t>
            </a:r>
            <a:endParaRPr dirty="0">
              <a:solidFill>
                <a:srgbClr val="FFFF00"/>
              </a:solidFill>
            </a:endParaRPr>
          </a:p>
        </p:txBody>
      </p:sp>
      <p:sp>
        <p:nvSpPr>
          <p:cNvPr id="99" name="Google Shape;99;p16"/>
          <p:cNvSpPr txBox="1">
            <a:spLocks noGrp="1"/>
          </p:cNvSpPr>
          <p:nvPr>
            <p:ph type="body" idx="1"/>
          </p:nvPr>
        </p:nvSpPr>
        <p:spPr>
          <a:xfrm>
            <a:off x="540775" y="1780469"/>
            <a:ext cx="11115314" cy="46989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742950" lvl="1" indent="-285750">
              <a:lnSpc>
                <a:spcPct val="150000"/>
              </a:lnSpc>
              <a:spcBef>
                <a:spcPts val="0"/>
              </a:spcBef>
              <a:buSzPts val="3000"/>
            </a:pPr>
            <a:r>
              <a:rPr lang="en-US" sz="3200" dirty="0">
                <a:solidFill>
                  <a:schemeClr val="lt1"/>
                </a:solidFill>
              </a:rPr>
              <a:t>  Believe							Heb. 11:6</a:t>
            </a:r>
            <a:endParaRPr sz="3200" dirty="0"/>
          </a:p>
          <a:p>
            <a:pPr marL="742950" lvl="1" indent="-285750">
              <a:lnSpc>
                <a:spcPct val="150000"/>
              </a:lnSpc>
              <a:spcBef>
                <a:spcPts val="200"/>
              </a:spcBef>
              <a:buSzPts val="3000"/>
            </a:pPr>
            <a:r>
              <a:rPr lang="en-US" sz="3200" dirty="0">
                <a:solidFill>
                  <a:schemeClr val="lt1"/>
                </a:solidFill>
              </a:rPr>
              <a:t>  Repent 							Acts 17:30</a:t>
            </a:r>
            <a:endParaRPr sz="3200" dirty="0"/>
          </a:p>
          <a:p>
            <a:pPr marL="742950" lvl="1" indent="-285750">
              <a:lnSpc>
                <a:spcPct val="150000"/>
              </a:lnSpc>
              <a:spcBef>
                <a:spcPts val="200"/>
              </a:spcBef>
              <a:buSzPts val="3000"/>
            </a:pPr>
            <a:r>
              <a:rPr lang="en-US" sz="3200" dirty="0">
                <a:solidFill>
                  <a:schemeClr val="lt1"/>
                </a:solidFill>
              </a:rPr>
              <a:t>  Confess Faith in Him					Rom. 10:9</a:t>
            </a:r>
            <a:endParaRPr sz="3200" dirty="0"/>
          </a:p>
          <a:p>
            <a:pPr marL="742950" lvl="1" indent="-285750">
              <a:lnSpc>
                <a:spcPct val="150000"/>
              </a:lnSpc>
              <a:spcBef>
                <a:spcPts val="200"/>
              </a:spcBef>
              <a:buSzPts val="3000"/>
            </a:pPr>
            <a:r>
              <a:rPr lang="en-US" sz="3200" dirty="0">
                <a:solidFill>
                  <a:schemeClr val="lt1"/>
                </a:solidFill>
              </a:rPr>
              <a:t>  Be Baptized Into Him					Gal. 3:27</a:t>
            </a:r>
            <a:endParaRPr lang="en-US" sz="3200" dirty="0"/>
          </a:p>
          <a:p>
            <a:pPr marL="457200" lvl="1" indent="-457200" algn="ctr">
              <a:lnSpc>
                <a:spcPct val="150000"/>
              </a:lnSpc>
              <a:spcBef>
                <a:spcPts val="200"/>
              </a:spcBef>
              <a:buSzPts val="3000"/>
              <a:buNone/>
            </a:pPr>
            <a:r>
              <a:rPr lang="en-US" sz="3200" b="1" i="1" dirty="0">
                <a:solidFill>
                  <a:srgbClr val="FFFF00"/>
                </a:solidFill>
              </a:rPr>
              <a:t>You are Now a Member of His Glorious Church</a:t>
            </a:r>
          </a:p>
          <a:p>
            <a:pPr indent="4763">
              <a:lnSpc>
                <a:spcPct val="150000"/>
              </a:lnSpc>
              <a:spcBef>
                <a:spcPts val="200"/>
              </a:spcBef>
              <a:buSzPts val="3000"/>
            </a:pPr>
            <a:r>
              <a:rPr lang="en-US" sz="3200" dirty="0">
                <a:solidFill>
                  <a:schemeClr val="bg1"/>
                </a:solidFill>
              </a:rPr>
              <a:t>   Now be faithful until you die			Rev. 2:10</a:t>
            </a:r>
            <a:endParaRPr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11516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AA2939F-0D24-4821-8F2B-4DE996F35E0F}"/>
              </a:ext>
            </a:extLst>
          </p:cNvPr>
          <p:cNvSpPr txBox="1"/>
          <p:nvPr/>
        </p:nvSpPr>
        <p:spPr>
          <a:xfrm>
            <a:off x="433753" y="948341"/>
            <a:ext cx="11249844" cy="5532284"/>
          </a:xfrm>
          <a:prstGeom prst="rect">
            <a:avLst/>
          </a:prstGeom>
          <a:solidFill>
            <a:srgbClr val="04070C"/>
          </a:solidFill>
          <a:ln w="76200">
            <a:solidFill>
              <a:srgbClr val="0000CC"/>
            </a:solidFill>
          </a:ln>
        </p:spPr>
        <p:txBody>
          <a:bodyPr wrap="square" rtlCol="0">
            <a:spAutoFit/>
          </a:bodyPr>
          <a:lstStyle/>
          <a:p>
            <a:pPr algn="just">
              <a:spcAft>
                <a:spcPts val="300"/>
              </a:spcAf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6  Now these things became our examples, to the intent that we should not lust after evil things as they also lusted. </a:t>
            </a:r>
          </a:p>
          <a:p>
            <a:pPr algn="just">
              <a:spcAft>
                <a:spcPts val="300"/>
              </a:spcAf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7  And do not become idolaters as were some of them. As it is written, “The people sat down to eat and drink, and rose up to play." </a:t>
            </a:r>
          </a:p>
          <a:p>
            <a:pPr algn="just">
              <a:spcAft>
                <a:spcPts val="300"/>
              </a:spcAf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8  Nor let us commit sexual immorality, as some of them did, and in one day twenty-three thousand fell; </a:t>
            </a:r>
          </a:p>
          <a:p>
            <a:pPr algn="just">
              <a:spcAft>
                <a:spcPts val="300"/>
              </a:spcAf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9  nor let us tempt Christ, as some of them also tempted, and were destroyed by serpents; </a:t>
            </a:r>
          </a:p>
          <a:p>
            <a:pPr algn="just">
              <a:spcAft>
                <a:spcPts val="300"/>
              </a:spcAf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10  nor complain, as some of them also complained, and were destroyed by the destroyer. </a:t>
            </a:r>
          </a:p>
          <a:p>
            <a:pPr algn="just">
              <a:spcAft>
                <a:spcPts val="300"/>
              </a:spcAf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11  Now all these things happened to them as examples, and they were written for our admonition, upon whom the ends of the ages have come. </a:t>
            </a:r>
          </a:p>
          <a:p>
            <a:pPr algn="just">
              <a:spcAft>
                <a:spcPts val="300"/>
              </a:spcAf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12  Therefore let him who thinks he stands take heed lest he fall. </a:t>
            </a:r>
          </a:p>
          <a:p>
            <a:pPr algn="just">
              <a:spcAft>
                <a:spcPts val="300"/>
              </a:spcAf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							1 Cor. 10:6-12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8F0B4FA-6322-4EAB-9238-255EA7E2A2B4}"/>
              </a:ext>
            </a:extLst>
          </p:cNvPr>
          <p:cNvSpPr txBox="1"/>
          <p:nvPr/>
        </p:nvSpPr>
        <p:spPr>
          <a:xfrm>
            <a:off x="375139" y="141648"/>
            <a:ext cx="113831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Text—Dangers in the Wilderness—1 Cor. 10:6-12</a:t>
            </a:r>
          </a:p>
        </p:txBody>
      </p:sp>
    </p:spTree>
    <p:extLst>
      <p:ext uri="{BB962C8B-B14F-4D97-AF65-F5344CB8AC3E}">
        <p14:creationId xmlns:p14="http://schemas.microsoft.com/office/powerpoint/2010/main" val="5155146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8F0B4FA-6322-4EAB-9238-255EA7E2A2B4}"/>
              </a:ext>
            </a:extLst>
          </p:cNvPr>
          <p:cNvSpPr txBox="1"/>
          <p:nvPr/>
        </p:nvSpPr>
        <p:spPr>
          <a:xfrm>
            <a:off x="375139" y="200150"/>
            <a:ext cx="113831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Does Jesus Care When . . 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61F432F-286F-4CAD-95CE-3935AAF60A92}"/>
              </a:ext>
            </a:extLst>
          </p:cNvPr>
          <p:cNvSpPr txBox="1"/>
          <p:nvPr/>
        </p:nvSpPr>
        <p:spPr>
          <a:xfrm>
            <a:off x="567017" y="846481"/>
            <a:ext cx="11249844" cy="5262979"/>
          </a:xfrm>
          <a:prstGeom prst="rect">
            <a:avLst/>
          </a:prstGeom>
          <a:solidFill>
            <a:srgbClr val="04070C"/>
          </a:solidFill>
          <a:ln w="76200">
            <a:solidFill>
              <a:srgbClr val="0000CC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  <a:buClr>
                <a:schemeClr val="bg1"/>
              </a:buClr>
            </a:pPr>
            <a:endParaRPr lang="en-US" sz="2400" b="1" i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1313">
              <a:spcAft>
                <a:spcPts val="1800"/>
              </a:spcAft>
              <a:buClr>
                <a:schemeClr val="bg1"/>
              </a:buClr>
            </a:pPr>
            <a:endParaRPr lang="en-US" sz="2400" b="1" i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1313">
              <a:spcAft>
                <a:spcPts val="1800"/>
              </a:spcAft>
              <a:buClr>
                <a:schemeClr val="bg1"/>
              </a:buClr>
            </a:pPr>
            <a:endParaRPr lang="en-US" sz="2400" b="1" i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1313">
              <a:spcAft>
                <a:spcPts val="1800"/>
              </a:spcAft>
              <a:buClr>
                <a:schemeClr val="bg1"/>
              </a:buClr>
            </a:pPr>
            <a:endParaRPr lang="en-US" sz="2400" b="1" i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1313">
              <a:spcAft>
                <a:spcPts val="1800"/>
              </a:spcAft>
              <a:buClr>
                <a:schemeClr val="bg1"/>
              </a:buClr>
            </a:pPr>
            <a:endParaRPr lang="en-US" sz="2400" b="1" i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1313">
              <a:spcAft>
                <a:spcPts val="1800"/>
              </a:spcAft>
              <a:buClr>
                <a:schemeClr val="bg1"/>
              </a:buClr>
            </a:pPr>
            <a:endParaRPr lang="en-US" sz="2400" b="1" i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1313">
              <a:spcAft>
                <a:spcPts val="1800"/>
              </a:spcAft>
              <a:buClr>
                <a:schemeClr val="bg1"/>
              </a:buClr>
            </a:pPr>
            <a:endParaRPr lang="en-US" sz="2400" b="1" i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1313">
              <a:spcAft>
                <a:spcPts val="1800"/>
              </a:spcAft>
              <a:buClr>
                <a:schemeClr val="bg1"/>
              </a:buClr>
            </a:pPr>
            <a:endParaRPr lang="en-US" sz="2400" b="1" i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1313">
              <a:spcAft>
                <a:spcPts val="1800"/>
              </a:spcAft>
              <a:buClr>
                <a:schemeClr val="bg1"/>
              </a:buClr>
            </a:pPr>
            <a:endParaRPr lang="en-US" sz="2400" b="1" i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6" name="Picture 5" descr="A drawing of a face&#10;&#10;Description automatically generated">
            <a:extLst>
              <a:ext uri="{FF2B5EF4-FFF2-40B4-BE49-F238E27FC236}">
                <a16:creationId xmlns:a16="http://schemas.microsoft.com/office/drawing/2014/main" id="{4DD65982-96CB-4798-A195-FBBFAA3B6B1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487" y="351556"/>
            <a:ext cx="11539770" cy="6113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81838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AA2939F-0D24-4821-8F2B-4DE996F35E0F}"/>
              </a:ext>
            </a:extLst>
          </p:cNvPr>
          <p:cNvSpPr txBox="1"/>
          <p:nvPr/>
        </p:nvSpPr>
        <p:spPr>
          <a:xfrm>
            <a:off x="433753" y="948341"/>
            <a:ext cx="11249844" cy="5532284"/>
          </a:xfrm>
          <a:prstGeom prst="rect">
            <a:avLst/>
          </a:prstGeom>
          <a:solidFill>
            <a:srgbClr val="04070C"/>
          </a:solidFill>
          <a:ln w="76200">
            <a:solidFill>
              <a:srgbClr val="0000CC"/>
            </a:solidFill>
          </a:ln>
        </p:spPr>
        <p:txBody>
          <a:bodyPr wrap="square" rtlCol="0">
            <a:spAutoFit/>
          </a:bodyPr>
          <a:lstStyle/>
          <a:p>
            <a:pPr algn="just">
              <a:spcAft>
                <a:spcPts val="300"/>
              </a:spcAf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6  Now these things became our examples, to the intent that we should not </a:t>
            </a:r>
            <a:r>
              <a:rPr lang="en-US" sz="24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lust after evil things</a:t>
            </a: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as they also lusted. </a:t>
            </a:r>
          </a:p>
          <a:p>
            <a:pPr algn="just">
              <a:spcAft>
                <a:spcPts val="300"/>
              </a:spcAf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7  And do not </a:t>
            </a:r>
            <a:r>
              <a:rPr lang="en-US" sz="24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become idolaters </a:t>
            </a: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 were some of them. As it is written, “The people sat down to eat and drink, and rose up to play." </a:t>
            </a:r>
          </a:p>
          <a:p>
            <a:pPr algn="just">
              <a:spcAft>
                <a:spcPts val="300"/>
              </a:spcAf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8  Nor let us </a:t>
            </a:r>
            <a:r>
              <a:rPr lang="en-US" sz="24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commit sexual immorality</a:t>
            </a: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as some of them did, and in one day twenty-three thousand fell; </a:t>
            </a:r>
          </a:p>
          <a:p>
            <a:pPr algn="just">
              <a:spcAft>
                <a:spcPts val="300"/>
              </a:spcAf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9  nor let us </a:t>
            </a:r>
            <a:r>
              <a:rPr lang="en-US" sz="24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tempt Christ</a:t>
            </a: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as some of them also tempted, and were destroyed by serpents; </a:t>
            </a:r>
          </a:p>
          <a:p>
            <a:pPr algn="just">
              <a:spcAft>
                <a:spcPts val="300"/>
              </a:spcAf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10  nor </a:t>
            </a:r>
            <a:r>
              <a:rPr lang="en-US" sz="24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complain</a:t>
            </a: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as some of them also complained, and were destroyed by the destroyer. </a:t>
            </a:r>
          </a:p>
          <a:p>
            <a:pPr algn="just">
              <a:spcAft>
                <a:spcPts val="300"/>
              </a:spcAf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11  Now </a:t>
            </a:r>
            <a:r>
              <a:rPr lang="en-US" sz="24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all these things happened </a:t>
            </a: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 them as examples, and </a:t>
            </a:r>
            <a:r>
              <a:rPr lang="en-US" sz="24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they were written </a:t>
            </a: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 </a:t>
            </a:r>
            <a:r>
              <a:rPr lang="en-US" sz="24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our</a:t>
            </a: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admonition, upon whom the ends of the ages have come. </a:t>
            </a:r>
          </a:p>
          <a:p>
            <a:pPr algn="just">
              <a:spcAft>
                <a:spcPts val="300"/>
              </a:spcAf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12  </a:t>
            </a:r>
            <a:r>
              <a:rPr lang="en-US" sz="24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Therefore</a:t>
            </a: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let him who thinks he stands </a:t>
            </a:r>
            <a:r>
              <a:rPr lang="en-US" sz="24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take heed </a:t>
            </a: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lest he fall. </a:t>
            </a:r>
          </a:p>
          <a:p>
            <a:pPr algn="just">
              <a:spcAft>
                <a:spcPts val="300"/>
              </a:spcAf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							1 Cor. 10:6-12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8F0B4FA-6322-4EAB-9238-255EA7E2A2B4}"/>
              </a:ext>
            </a:extLst>
          </p:cNvPr>
          <p:cNvSpPr txBox="1"/>
          <p:nvPr/>
        </p:nvSpPr>
        <p:spPr>
          <a:xfrm>
            <a:off x="375139" y="141648"/>
            <a:ext cx="113831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Text—Dangers in the Wilderness—1 Cor. 10:6-12</a:t>
            </a:r>
          </a:p>
        </p:txBody>
      </p:sp>
    </p:spTree>
    <p:extLst>
      <p:ext uri="{BB962C8B-B14F-4D97-AF65-F5344CB8AC3E}">
        <p14:creationId xmlns:p14="http://schemas.microsoft.com/office/powerpoint/2010/main" val="7060417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8F0B4FA-6322-4EAB-9238-255EA7E2A2B4}"/>
              </a:ext>
            </a:extLst>
          </p:cNvPr>
          <p:cNvSpPr txBox="1"/>
          <p:nvPr/>
        </p:nvSpPr>
        <p:spPr>
          <a:xfrm>
            <a:off x="235033" y="51554"/>
            <a:ext cx="117024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Warning Signs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8E58F8A-D5C1-4369-8D0F-E402701B8C12}"/>
              </a:ext>
            </a:extLst>
          </p:cNvPr>
          <p:cNvSpPr/>
          <p:nvPr/>
        </p:nvSpPr>
        <p:spPr>
          <a:xfrm>
            <a:off x="378488" y="697885"/>
            <a:ext cx="11435024" cy="5775379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742950" indent="-401638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Flashing lights on all cars</a:t>
            </a:r>
          </a:p>
          <a:p>
            <a:pPr marL="742950" indent="-401638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Blue lights and flares</a:t>
            </a:r>
          </a:p>
          <a:p>
            <a:pPr marL="742950" indent="-401638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Detour signs:  Bridge out, Ice, Road Flooded</a:t>
            </a:r>
          </a:p>
          <a:p>
            <a:pPr marL="742950" indent="-401638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Warning tickets</a:t>
            </a:r>
          </a:p>
          <a:p>
            <a:pPr marL="742950" indent="-401638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Parental warnings to children</a:t>
            </a:r>
          </a:p>
          <a:p>
            <a:pPr marL="742950" indent="-401638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Symbols for poison on items at home </a:t>
            </a:r>
          </a:p>
          <a:p>
            <a:pPr marL="401638" indent="-401638" algn="ctr">
              <a:spcAft>
                <a:spcPts val="1200"/>
              </a:spcAft>
              <a:buClr>
                <a:schemeClr val="bg1"/>
              </a:buClr>
            </a:pPr>
            <a:r>
              <a:rPr lang="en-US" sz="3600" b="1" i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All of these have their place in our lives,</a:t>
            </a:r>
          </a:p>
          <a:p>
            <a:pPr marL="401638" indent="-401638" algn="ctr">
              <a:spcAft>
                <a:spcPts val="1200"/>
              </a:spcAft>
              <a:buClr>
                <a:schemeClr val="bg1"/>
              </a:buClr>
            </a:pPr>
            <a:r>
              <a:rPr lang="en-US" sz="3600" b="1" i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but what are the warning signs from God?</a:t>
            </a:r>
          </a:p>
        </p:txBody>
      </p:sp>
    </p:spTree>
    <p:extLst>
      <p:ext uri="{BB962C8B-B14F-4D97-AF65-F5344CB8AC3E}">
        <p14:creationId xmlns:p14="http://schemas.microsoft.com/office/powerpoint/2010/main" val="3193672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8F0B4FA-6322-4EAB-9238-255EA7E2A2B4}"/>
              </a:ext>
            </a:extLst>
          </p:cNvPr>
          <p:cNvSpPr txBox="1"/>
          <p:nvPr/>
        </p:nvSpPr>
        <p:spPr>
          <a:xfrm>
            <a:off x="235033" y="51554"/>
            <a:ext cx="117024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Divine Warnings:  “Take heed” and “Beware”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8E58F8A-D5C1-4369-8D0F-E402701B8C12}"/>
              </a:ext>
            </a:extLst>
          </p:cNvPr>
          <p:cNvSpPr/>
          <p:nvPr/>
        </p:nvSpPr>
        <p:spPr>
          <a:xfrm>
            <a:off x="378488" y="697885"/>
            <a:ext cx="11435024" cy="5775379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742950" indent="-401638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“Beware”“ found 28 times in the Bible, “Take heed” 49 times</a:t>
            </a:r>
          </a:p>
          <a:p>
            <a:pPr marL="742950" indent="-401638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 know the dangers Israel faced, what dangers do we have</a:t>
            </a:r>
          </a:p>
          <a:p>
            <a:pPr marL="742950" indent="-401638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God warned Israel like He warns us </a:t>
            </a:r>
            <a:endParaRPr lang="en-US" sz="20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1312">
              <a:spcAft>
                <a:spcPts val="600"/>
              </a:spcAft>
              <a:buClr>
                <a:schemeClr val="bg1"/>
              </a:buClr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-  Before the entered the Promised Land</a:t>
            </a:r>
            <a:endParaRPr lang="en-US" sz="20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    11  "</a:t>
            </a:r>
            <a:r>
              <a:rPr lang="en-US" sz="20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Beware</a:t>
            </a:r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 that you do not forget the LORD your God by not keeping His commandments, His </a:t>
            </a:r>
            <a:r>
              <a:rPr lang="en-US" sz="2200" b="1" dirty="0">
                <a:latin typeface="Calibri" panose="020F0502020204030204" pitchFamily="34" charset="0"/>
                <a:cs typeface="Calibri" panose="020F0502020204030204" pitchFamily="34" charset="0"/>
              </a:rPr>
              <a:t>judgments, and His statutes which I command you today, </a:t>
            </a:r>
          </a:p>
          <a:p>
            <a:pPr algn="just"/>
            <a:r>
              <a:rPr lang="en-US" sz="2200" b="1" dirty="0">
                <a:latin typeface="Calibri" panose="020F0502020204030204" pitchFamily="34" charset="0"/>
                <a:cs typeface="Calibri" panose="020F0502020204030204" pitchFamily="34" charset="0"/>
              </a:rPr>
              <a:t>    12  </a:t>
            </a:r>
            <a:r>
              <a:rPr lang="en-US" sz="22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lest</a:t>
            </a:r>
            <a:r>
              <a:rPr lang="en-US" sz="2200" b="1" dirty="0">
                <a:latin typeface="Calibri" panose="020F0502020204030204" pitchFamily="34" charset="0"/>
                <a:cs typeface="Calibri" panose="020F0502020204030204" pitchFamily="34" charset="0"/>
              </a:rPr>
              <a:t>—when you have eaten and are full, and have built beautiful houses and dwell in them; </a:t>
            </a:r>
          </a:p>
          <a:p>
            <a:pPr algn="just"/>
            <a:r>
              <a:rPr lang="en-US" sz="2200" b="1" dirty="0">
                <a:latin typeface="Calibri" panose="020F0502020204030204" pitchFamily="34" charset="0"/>
                <a:cs typeface="Calibri" panose="020F0502020204030204" pitchFamily="34" charset="0"/>
              </a:rPr>
              <a:t>    13  and </a:t>
            </a:r>
            <a:r>
              <a:rPr lang="en-US" sz="22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when</a:t>
            </a:r>
            <a:r>
              <a:rPr lang="en-US" sz="2200" b="1" dirty="0">
                <a:latin typeface="Calibri" panose="020F0502020204030204" pitchFamily="34" charset="0"/>
                <a:cs typeface="Calibri" panose="020F0502020204030204" pitchFamily="34" charset="0"/>
              </a:rPr>
              <a:t> your herds and your flocks multiply, and your silver and your gold are multiplied, and all that you have is multiplied; </a:t>
            </a:r>
          </a:p>
          <a:p>
            <a:pPr algn="just"/>
            <a:r>
              <a:rPr lang="en-US" sz="2200" b="1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sz="22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14  when your heart is lifted u</a:t>
            </a:r>
            <a:r>
              <a:rPr lang="en-US" sz="2200" b="1" dirty="0">
                <a:latin typeface="Calibri" panose="020F0502020204030204" pitchFamily="34" charset="0"/>
                <a:cs typeface="Calibri" panose="020F0502020204030204" pitchFamily="34" charset="0"/>
              </a:rPr>
              <a:t>p, and you </a:t>
            </a:r>
            <a:r>
              <a:rPr lang="en-US" sz="22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forget the Lord </a:t>
            </a:r>
            <a:r>
              <a:rPr lang="en-US" sz="2200" b="1" dirty="0">
                <a:latin typeface="Calibri" panose="020F0502020204030204" pitchFamily="34" charset="0"/>
                <a:cs typeface="Calibri" panose="020F0502020204030204" pitchFamily="34" charset="0"/>
              </a:rPr>
              <a:t>your God who . . .</a:t>
            </a:r>
          </a:p>
          <a:p>
            <a:pPr algn="just"/>
            <a:r>
              <a:rPr lang="en-US" sz="2200" b="1" dirty="0">
                <a:latin typeface="Calibri" panose="020F0502020204030204" pitchFamily="34" charset="0"/>
                <a:cs typeface="Calibri" panose="020F0502020204030204" pitchFamily="34" charset="0"/>
              </a:rPr>
              <a:t>    17  then you say in your heart, 'My power and the might of my hand have gained me this wealth.’    						Deut. 8:11-17</a:t>
            </a:r>
            <a:endParaRPr lang="en-US" sz="22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74428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8F0B4FA-6322-4EAB-9238-255EA7E2A2B4}"/>
              </a:ext>
            </a:extLst>
          </p:cNvPr>
          <p:cNvSpPr txBox="1"/>
          <p:nvPr/>
        </p:nvSpPr>
        <p:spPr>
          <a:xfrm>
            <a:off x="235033" y="51554"/>
            <a:ext cx="117024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Divine Warnings:  “Take heed” and “Beware”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8E58F8A-D5C1-4369-8D0F-E402701B8C12}"/>
              </a:ext>
            </a:extLst>
          </p:cNvPr>
          <p:cNvSpPr/>
          <p:nvPr/>
        </p:nvSpPr>
        <p:spPr>
          <a:xfrm>
            <a:off x="378488" y="697885"/>
            <a:ext cx="11435024" cy="5775379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742950" indent="-401638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en-US" sz="105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42950" indent="-401638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“Beware”“ found 28 times in the Bible, “Take heed” 49 times</a:t>
            </a:r>
          </a:p>
          <a:p>
            <a:pPr marL="742950" indent="-401638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 know the dangers Israel faced, what dangers do we have</a:t>
            </a:r>
          </a:p>
          <a:p>
            <a:pPr marL="742950" indent="-401638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God warned Israel like He warns us </a:t>
            </a:r>
            <a:endParaRPr lang="en-US" sz="20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1312">
              <a:spcAft>
                <a:spcPts val="600"/>
              </a:spcAft>
              <a:buClr>
                <a:schemeClr val="bg1"/>
              </a:buClr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-  Before the entered the Promised Land</a:t>
            </a:r>
          </a:p>
          <a:p>
            <a:pPr marL="341312">
              <a:spcAft>
                <a:spcPts val="600"/>
              </a:spcAft>
              <a:buClr>
                <a:schemeClr val="bg1"/>
              </a:buClr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-  Throughout all their history</a:t>
            </a:r>
          </a:p>
          <a:p>
            <a:pPr marL="341312">
              <a:spcAft>
                <a:spcPts val="600"/>
              </a:spcAft>
              <a:buClr>
                <a:schemeClr val="bg1"/>
              </a:buClr>
            </a:pPr>
            <a:endParaRPr lang="en-US" sz="24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en-US" sz="2200" b="1" dirty="0">
                <a:latin typeface="Calibri" panose="020F0502020204030204" pitchFamily="34" charset="0"/>
                <a:cs typeface="Calibri" panose="020F0502020204030204" pitchFamily="34" charset="0"/>
              </a:rPr>
              <a:t>11  </a:t>
            </a:r>
            <a:r>
              <a:rPr lang="en-US" sz="22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But they refused to heed</a:t>
            </a:r>
            <a:r>
              <a:rPr lang="en-US" sz="2200" b="1" dirty="0">
                <a:latin typeface="Calibri" panose="020F0502020204030204" pitchFamily="34" charset="0"/>
                <a:cs typeface="Calibri" panose="020F0502020204030204" pitchFamily="34" charset="0"/>
              </a:rPr>
              <a:t>, shrugged their shoulders, and stopped their ears so that they could not hear. </a:t>
            </a:r>
          </a:p>
          <a:p>
            <a:pPr algn="just"/>
            <a:r>
              <a:rPr lang="en-US" sz="2200" b="1" dirty="0" err="1">
                <a:latin typeface="Calibri" panose="020F0502020204030204" pitchFamily="34" charset="0"/>
                <a:cs typeface="Calibri" panose="020F0502020204030204" pitchFamily="34" charset="0"/>
              </a:rPr>
              <a:t>Zec</a:t>
            </a:r>
            <a:r>
              <a:rPr lang="en-US" sz="2200" b="1" dirty="0">
                <a:latin typeface="Calibri" panose="020F0502020204030204" pitchFamily="34" charset="0"/>
                <a:cs typeface="Calibri" panose="020F0502020204030204" pitchFamily="34" charset="0"/>
              </a:rPr>
              <a:t> 7:12  Yes, they made their hearts like flint, refusing to hear the law and the words which the Lord of hosts had sent by </a:t>
            </a:r>
            <a:r>
              <a:rPr lang="en-US" sz="22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His Spirit through the former prophets</a:t>
            </a:r>
            <a:r>
              <a:rPr lang="en-US" sz="2200" b="1" dirty="0">
                <a:latin typeface="Calibri" panose="020F0502020204030204" pitchFamily="34" charset="0"/>
                <a:cs typeface="Calibri" panose="020F0502020204030204" pitchFamily="34" charset="0"/>
              </a:rPr>
              <a:t>. Thus great wrath came from the Lord of hosts.</a:t>
            </a:r>
          </a:p>
          <a:p>
            <a:pPr algn="just"/>
            <a:r>
              <a:rPr lang="en-US" sz="2200" b="1" dirty="0">
                <a:latin typeface="Calibri" panose="020F0502020204030204" pitchFamily="34" charset="0"/>
                <a:cs typeface="Calibri" panose="020F0502020204030204" pitchFamily="34" charset="0"/>
              </a:rPr>
              <a:t>								Zech. 7:11-12</a:t>
            </a:r>
          </a:p>
          <a:p>
            <a:pPr algn="just"/>
            <a:endParaRPr lang="en-US" sz="105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1312">
              <a:spcAft>
                <a:spcPts val="600"/>
              </a:spcAft>
              <a:buClr>
                <a:schemeClr val="bg1"/>
              </a:buClr>
            </a:pPr>
            <a:endParaRPr lang="en-US" sz="22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6632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8F0B4FA-6322-4EAB-9238-255EA7E2A2B4}"/>
              </a:ext>
            </a:extLst>
          </p:cNvPr>
          <p:cNvSpPr txBox="1"/>
          <p:nvPr/>
        </p:nvSpPr>
        <p:spPr>
          <a:xfrm>
            <a:off x="235033" y="51554"/>
            <a:ext cx="117024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Divine Warnings:  “Take heed” and “Beware”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8E58F8A-D5C1-4369-8D0F-E402701B8C12}"/>
              </a:ext>
            </a:extLst>
          </p:cNvPr>
          <p:cNvSpPr/>
          <p:nvPr/>
        </p:nvSpPr>
        <p:spPr>
          <a:xfrm>
            <a:off x="378488" y="697885"/>
            <a:ext cx="11435024" cy="5775379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742950" indent="-401638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“Beware”“ found 28 times in the Bible, “Take heed” 49 times</a:t>
            </a:r>
          </a:p>
          <a:p>
            <a:pPr marL="742950" indent="-401638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 know the dangers Israel faced, what dangers do we have</a:t>
            </a:r>
          </a:p>
          <a:p>
            <a:pPr marL="742950" indent="-401638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Take heed during times of trouble </a:t>
            </a:r>
            <a:endParaRPr lang="en-US" sz="24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1312">
              <a:spcAft>
                <a:spcPts val="600"/>
              </a:spcAft>
              <a:buClr>
                <a:schemeClr val="bg1"/>
              </a:buClr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-  The great tribulation, the worst trial ever</a:t>
            </a:r>
          </a:p>
          <a:p>
            <a:pPr marL="341312">
              <a:spcAft>
                <a:spcPts val="600"/>
              </a:spcAft>
              <a:buClr>
                <a:schemeClr val="bg1"/>
              </a:buClr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-  Take heed . . . Take heed . . . Take heed:  Matt. 24:4;  Mark 13:5; Luke 21:8</a:t>
            </a:r>
          </a:p>
          <a:p>
            <a:pPr marL="341312">
              <a:spcAft>
                <a:spcPts val="600"/>
              </a:spcAft>
              <a:buClr>
                <a:schemeClr val="bg1"/>
              </a:buClr>
            </a:pPr>
            <a:endParaRPr lang="en-US" sz="24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76213" algn="just">
              <a:spcAft>
                <a:spcPts val="600"/>
              </a:spcAft>
              <a:buClr>
                <a:schemeClr val="bg1"/>
              </a:buClr>
            </a:pPr>
            <a:r>
              <a:rPr lang="en-US" sz="22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34  "But take heed to yourselves, lest your hearts be weighed down with carousing,</a:t>
            </a:r>
          </a:p>
          <a:p>
            <a:pPr marL="176213" algn="just">
              <a:spcAft>
                <a:spcPts val="600"/>
              </a:spcAft>
              <a:buClr>
                <a:schemeClr val="bg1"/>
              </a:buClr>
            </a:pPr>
            <a:r>
              <a:rPr lang="en-US" sz="22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drunkenness, and cares of this life, and that Day come on you unexpectedly.</a:t>
            </a:r>
          </a:p>
          <a:p>
            <a:pPr marL="341312" algn="just">
              <a:spcAft>
                <a:spcPts val="600"/>
              </a:spcAft>
              <a:buClr>
                <a:schemeClr val="bg1"/>
              </a:buClr>
            </a:pPr>
            <a:r>
              <a:rPr lang="en-US" sz="2200" b="1" dirty="0">
                <a:latin typeface="Calibri" panose="020F0502020204030204" pitchFamily="34" charset="0"/>
                <a:cs typeface="Calibri" panose="020F0502020204030204" pitchFamily="34" charset="0"/>
              </a:rPr>
              <a:t>								Luke 21:34</a:t>
            </a:r>
            <a:endParaRPr lang="en-US" sz="24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1312">
              <a:spcAft>
                <a:spcPts val="600"/>
              </a:spcAft>
              <a:buClr>
                <a:schemeClr val="bg1"/>
              </a:buClr>
            </a:pPr>
            <a:endParaRPr lang="en-US" sz="24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42950" indent="-401638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en-US" sz="2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69665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8F0B4FA-6322-4EAB-9238-255EA7E2A2B4}"/>
              </a:ext>
            </a:extLst>
          </p:cNvPr>
          <p:cNvSpPr txBox="1"/>
          <p:nvPr/>
        </p:nvSpPr>
        <p:spPr>
          <a:xfrm>
            <a:off x="235033" y="51554"/>
            <a:ext cx="117024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Divine Warnings:  “Take heed” and “Beware”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8E58F8A-D5C1-4369-8D0F-E402701B8C12}"/>
              </a:ext>
            </a:extLst>
          </p:cNvPr>
          <p:cNvSpPr/>
          <p:nvPr/>
        </p:nvSpPr>
        <p:spPr>
          <a:xfrm>
            <a:off x="378488" y="697885"/>
            <a:ext cx="11435024" cy="5775379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742950" indent="-401638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“Beware”“ found 28 times in the Bible, “Take heed” 49 times</a:t>
            </a:r>
          </a:p>
          <a:p>
            <a:pPr marL="742950" indent="-401638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 know the dangers Israel faced, what dangers do we have</a:t>
            </a:r>
          </a:p>
          <a:p>
            <a:pPr marL="742950" indent="-401638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Take heed during times of trouble </a:t>
            </a:r>
          </a:p>
          <a:p>
            <a:pPr marL="742950" indent="-401638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Take heed, beware of false teacher and their influence</a:t>
            </a:r>
          </a:p>
          <a:p>
            <a:pPr marL="341312">
              <a:spcAft>
                <a:spcPts val="1800"/>
              </a:spcAft>
              <a:buClr>
                <a:schemeClr val="bg1"/>
              </a:buClr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-  “Beware of false teachers . . .”   Wolves in sheep clothing—Matt. 7:15</a:t>
            </a:r>
          </a:p>
          <a:p>
            <a:pPr marL="341312">
              <a:spcAft>
                <a:spcPts val="1800"/>
              </a:spcAft>
              <a:buClr>
                <a:schemeClr val="bg1"/>
              </a:buClr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-  They are self-centered:  Long robes, greetings, elevated—Luke 20:46 </a:t>
            </a:r>
          </a:p>
          <a:p>
            <a:pPr marL="341312">
              <a:spcAft>
                <a:spcPts val="1800"/>
              </a:spcAft>
              <a:buClr>
                <a:schemeClr val="bg1"/>
              </a:buClr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-  How can they not know better?  Hypocrisy—Luke 12:1</a:t>
            </a:r>
          </a:p>
          <a:p>
            <a:pPr marL="341312">
              <a:spcAft>
                <a:spcPts val="1800"/>
              </a:spcAft>
              <a:buClr>
                <a:schemeClr val="bg1"/>
              </a:buClr>
            </a:pPr>
            <a:endParaRPr lang="en-US" sz="2400" b="1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1312">
              <a:spcAft>
                <a:spcPts val="1800"/>
              </a:spcAft>
              <a:buClr>
                <a:schemeClr val="bg1"/>
              </a:buClr>
            </a:pPr>
            <a:endParaRPr lang="en-US" sz="10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40197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721</TotalTime>
  <Words>1261</Words>
  <Application>Microsoft Office PowerPoint</Application>
  <PresentationFormat>Widescreen</PresentationFormat>
  <Paragraphs>100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Cambria</vt:lpstr>
      <vt:lpstr>Office Theme</vt:lpstr>
      <vt:lpstr>Dangers Ahead: God’s Warning Signs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Finding Life, Living by Faith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Can I Know I Am  Doing His Will—How Can I Find His Will?</dc:title>
  <dc:creator>Dan</dc:creator>
  <cp:lastModifiedBy>Cindy Nelson</cp:lastModifiedBy>
  <cp:revision>618</cp:revision>
  <cp:lastPrinted>2020-05-03T12:33:18Z</cp:lastPrinted>
  <dcterms:modified xsi:type="dcterms:W3CDTF">2020-05-04T14:42:18Z</dcterms:modified>
</cp:coreProperties>
</file>