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57" r:id="rId12"/>
    <p:sldId id="258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6B78"/>
    <a:srgbClr val="FFFFFF"/>
    <a:srgbClr val="7D22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9909A-C5C1-4B05-90C5-DB61859A19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BC899-DC82-43CA-9EFE-995767B4E7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4959-8CA6-4326-95CE-87C7392BE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C3AF0-7693-4FD0-BF14-C397F66B5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5B4E5-0A7A-4424-81AA-0796CAA2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A picture containing food&#10;&#10;Description automatically generated">
            <a:extLst>
              <a:ext uri="{FF2B5EF4-FFF2-40B4-BE49-F238E27FC236}">
                <a16:creationId xmlns:a16="http://schemas.microsoft.com/office/drawing/2014/main" id="{CA96C020-9085-46EA-8BD7-42E96B03C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0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FB564-2B0B-4F88-B520-5DEB717E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957DF-5C85-41A7-9486-70AA9E873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6251B-4F41-4244-9581-611B1E588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21A782-BCD9-47C9-94E3-B497B97C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DE97F2-1E43-4B0F-B6B6-5E18F0D06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18B18A-4822-49CC-8FC2-BF6F3A44F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5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F243D-3998-4283-B806-0D0C891A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75F7E9-F4D4-4479-97F8-BDF5DFC667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3C07A-21C0-4A87-B5B9-A6F5C86F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FEA1E-D66F-4739-8B48-21559749C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20933-E599-4EA9-B074-2C221206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EB8FE-9EE9-4610-9376-9FC172532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22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64EE5-EEF6-4330-9E4E-15CCA1B6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057B85-BA1F-461E-858E-DC01A150A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493FB-A232-4469-BA8F-71BE386EA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274DA-23C1-42B7-97FF-9B6A94A7D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6BB2A-A2C1-4E93-A33C-07362F1D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92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AD88E-6DF9-4329-A848-B5071B4EA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8EC347-56AD-4DBF-BD79-AE25D1254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3D3ED-5D58-4C73-BE92-49AB14A6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B511-C00C-4938-9B60-63CC7378B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B5FD9-6DF2-46E9-A42A-58DF19CB7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36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mans face&#10;&#10;Description automatically generated">
            <a:extLst>
              <a:ext uri="{FF2B5EF4-FFF2-40B4-BE49-F238E27FC236}">
                <a16:creationId xmlns:a16="http://schemas.microsoft.com/office/drawing/2014/main" id="{291DF789-F1B4-4823-85B1-AED48CE0E4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9088-897C-4FFA-884C-919E0E1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821" y="1991176"/>
            <a:ext cx="9151587" cy="4476344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FDAA5-1379-4B38-B4DD-8B0926594123}"/>
              </a:ext>
            </a:extLst>
          </p:cNvPr>
          <p:cNvCxnSpPr/>
          <p:nvPr userDrawn="1"/>
        </p:nvCxnSpPr>
        <p:spPr>
          <a:xfrm>
            <a:off x="2743200" y="1760435"/>
            <a:ext cx="6862273" cy="0"/>
          </a:xfrm>
          <a:prstGeom prst="line">
            <a:avLst/>
          </a:prstGeom>
          <a:ln w="57150">
            <a:solidFill>
              <a:srgbClr val="7D22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08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5A8375A-6C32-4055-815F-AE3882EBB3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9088-897C-4FFA-884C-919E0E1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91" y="1965539"/>
            <a:ext cx="5545508" cy="4760002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FDAA5-1379-4B38-B4DD-8B0926594123}"/>
              </a:ext>
            </a:extLst>
          </p:cNvPr>
          <p:cNvCxnSpPr>
            <a:cxnSpLocks/>
          </p:cNvCxnSpPr>
          <p:nvPr userDrawn="1"/>
        </p:nvCxnSpPr>
        <p:spPr>
          <a:xfrm>
            <a:off x="333285" y="1760435"/>
            <a:ext cx="728956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66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68D54EC-3F35-4DB6-8371-5AD9ADD30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C9088-897C-4FFA-884C-919E0E172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1" y="1991175"/>
            <a:ext cx="11652377" cy="4697293"/>
          </a:xfrm>
        </p:spPr>
        <p:txBody>
          <a:bodyPr/>
          <a:lstStyle>
            <a:lvl1pPr>
              <a:defRPr b="1"/>
            </a:lvl1pPr>
            <a:lvl2pPr marL="573088" indent="-22860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9FDAA5-1379-4B38-B4DD-8B0926594123}"/>
              </a:ext>
            </a:extLst>
          </p:cNvPr>
          <p:cNvCxnSpPr>
            <a:cxnSpLocks/>
          </p:cNvCxnSpPr>
          <p:nvPr userDrawn="1"/>
        </p:nvCxnSpPr>
        <p:spPr>
          <a:xfrm>
            <a:off x="226031" y="1811806"/>
            <a:ext cx="9154275" cy="0"/>
          </a:xfrm>
          <a:prstGeom prst="line">
            <a:avLst/>
          </a:prstGeom>
          <a:ln w="57150">
            <a:solidFill>
              <a:srgbClr val="3D6B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23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1C2B1-54B9-469A-B513-67E14EE66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B04AA-D6EF-4CC3-9E96-E52C3F69D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BAC4A-6B25-4EA7-A1FB-DBC63997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204EF-CB0B-47E0-8F1B-9365C9794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B5293-5274-4B3D-8068-43DC24A4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90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E358E-865D-49B2-AA19-3158BE96E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2862-1A41-4FB9-80B0-F4EBF53E0E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E090-7A75-4FBD-8EEE-D86B3A4EA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468DA-4791-46D0-9C21-822DC9E3B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BDDA0-5B1D-4773-8808-BAA416677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06A0C-830C-40D0-82F4-53030D23B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5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B27FB-1113-41ED-8F8F-4E2A6713B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62DBF-A499-447B-8973-0DED1242A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11790-2214-4796-BDEE-5CC407AB7D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EC40A7-754A-4517-A81A-A7516A51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36BCB8-A34C-4D36-9DC4-B8D006DFC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518DC-7F65-4A67-B72F-A877D09C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25391B-A327-403F-B14B-2FB00370D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ACE17-ED08-4CCF-A673-8F8D6E61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9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CA6E4-C825-4B54-8C21-E38013B6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095812-BA7E-4BF6-8CA5-AD56BA621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51804A-CFDB-4661-BA89-BD989AD5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FF51D2-1DDB-4C0E-AD51-2135EF17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EA3C00-2B36-490A-A936-A93E6F695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28B75-6C04-413F-A78D-F99C6E900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7E167-7478-4A7B-A591-59CEC130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1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3F1BEF-88E8-4243-8A29-9E79332A9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6F8D5-045F-4195-BA40-4D5558225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5BBFF-CD69-4219-9F06-B12EFDC2B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08A8B-F868-477C-BBCE-D40EB4DCE9A1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1DD6C-63CA-4A45-B845-8847683F0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997E8-AC90-4F30-AFED-4D9F16802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6CE85-4393-452F-9778-0D4665AAA6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0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58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5AC90CD-AD48-46BE-AD9E-D662EB201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321" y="0"/>
            <a:ext cx="12541321" cy="68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2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28A16D-C7CB-4449-8049-8C192119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592" y="1973923"/>
            <a:ext cx="7512733" cy="1090390"/>
          </a:xfrm>
        </p:spPr>
        <p:txBody>
          <a:bodyPr>
            <a:normAutofit/>
          </a:bodyPr>
          <a:lstStyle/>
          <a:p>
            <a:pPr marL="344488" indent="-344488"/>
            <a:r>
              <a:rPr lang="en-US" sz="3200" dirty="0"/>
              <a:t>Jews and Gentiles practiced distancing from each other (10:28; 11:1-3; John 4:9)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415C99-0782-44DC-8E23-9EC0EB121FB1}"/>
              </a:ext>
            </a:extLst>
          </p:cNvPr>
          <p:cNvSpPr txBox="1">
            <a:spLocks/>
          </p:cNvSpPr>
          <p:nvPr/>
        </p:nvSpPr>
        <p:spPr>
          <a:xfrm>
            <a:off x="3545447" y="4598233"/>
            <a:ext cx="7512733" cy="109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/>
            <a:r>
              <a:rPr lang="en-US" sz="3200" dirty="0"/>
              <a:t>Peter practiced distancing from divine impartiality (10:10-17; 11:4-11)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9120AE6F-AFD0-471F-A9DB-A4478AF2DF07}"/>
              </a:ext>
            </a:extLst>
          </p:cNvPr>
          <p:cNvSpPr txBox="1">
            <a:spLocks/>
          </p:cNvSpPr>
          <p:nvPr/>
        </p:nvSpPr>
        <p:spPr>
          <a:xfrm>
            <a:off x="3002827" y="3286078"/>
            <a:ext cx="7512733" cy="1090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8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/>
            <a:r>
              <a:rPr lang="en-US" sz="3200" dirty="0"/>
              <a:t>Gentiles practiced distancing from the gospel of Christ (10:1-2; Eph. 2:11-12)</a:t>
            </a:r>
          </a:p>
        </p:txBody>
      </p:sp>
    </p:spTree>
    <p:extLst>
      <p:ext uri="{BB962C8B-B14F-4D97-AF65-F5344CB8AC3E}">
        <p14:creationId xmlns:p14="http://schemas.microsoft.com/office/powerpoint/2010/main" val="276831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D0BB07-B427-4F9C-9732-1088DB330428}"/>
              </a:ext>
            </a:extLst>
          </p:cNvPr>
          <p:cNvSpPr/>
          <p:nvPr/>
        </p:nvSpPr>
        <p:spPr>
          <a:xfrm>
            <a:off x="256374" y="1880075"/>
            <a:ext cx="5623133" cy="4417983"/>
          </a:xfrm>
          <a:prstGeom prst="roundRect">
            <a:avLst>
              <a:gd name="adj" fmla="val 5363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3BD66-5CF6-44A9-B549-683504B4E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091" y="2047731"/>
            <a:ext cx="5545508" cy="4188681"/>
          </a:xfrm>
        </p:spPr>
        <p:txBody>
          <a:bodyPr>
            <a:normAutofit/>
          </a:bodyPr>
          <a:lstStyle/>
          <a:p>
            <a:pPr marL="339725" indent="-339725"/>
            <a:r>
              <a:rPr lang="en-US" sz="3000" dirty="0"/>
              <a:t>Peter (of Jewish background) took the gospel to Cornelius </a:t>
            </a:r>
            <a:br>
              <a:rPr lang="en-US" sz="3000" dirty="0"/>
            </a:br>
            <a:r>
              <a:rPr lang="en-US" sz="3000" dirty="0"/>
              <a:t>(a Gentile) (10:36-43, 48)</a:t>
            </a:r>
          </a:p>
          <a:p>
            <a:pPr marL="339725" indent="-339725"/>
            <a:r>
              <a:rPr lang="en-US" sz="3000" dirty="0"/>
              <a:t>Cornelius gathered his relatives and friends to hear the gospel (10:24-27, 33; 11:14)</a:t>
            </a:r>
          </a:p>
          <a:p>
            <a:pPr marL="339725" indent="-339725"/>
            <a:r>
              <a:rPr lang="en-US" sz="3000" dirty="0"/>
              <a:t>Peter stopped showing partiality (10:28b-29, 34-35; 11:17) </a:t>
            </a:r>
          </a:p>
        </p:txBody>
      </p:sp>
    </p:spTree>
    <p:extLst>
      <p:ext uri="{BB962C8B-B14F-4D97-AF65-F5344CB8AC3E}">
        <p14:creationId xmlns:p14="http://schemas.microsoft.com/office/powerpoint/2010/main" val="1893718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0ABDD-93EC-47B9-872C-3CDDE04EC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031" y="1991175"/>
            <a:ext cx="11652377" cy="4866825"/>
          </a:xfrm>
        </p:spPr>
        <p:txBody>
          <a:bodyPr>
            <a:normAutofit/>
          </a:bodyPr>
          <a:lstStyle/>
          <a:p>
            <a:r>
              <a:rPr lang="en-US" sz="2600" dirty="0"/>
              <a:t>Do not “distance” yourself because of partiality (10:15, 20; 11:9, 12; Jas. 2:1, 9)</a:t>
            </a:r>
          </a:p>
          <a:p>
            <a:pPr lvl="1"/>
            <a:r>
              <a:rPr lang="en-US" dirty="0"/>
              <a:t>Do see every person of every kind as a soul needing Christ = success!</a:t>
            </a:r>
          </a:p>
          <a:p>
            <a:r>
              <a:rPr lang="en-US" sz="2600" dirty="0"/>
              <a:t>Do not “distance” yourself from the power that is the gospel (11:14; Rom. 1:16)</a:t>
            </a:r>
          </a:p>
          <a:p>
            <a:pPr lvl="1"/>
            <a:r>
              <a:rPr lang="en-US" dirty="0"/>
              <a:t>Do trust that the gospel has the power to save anyone = success!</a:t>
            </a:r>
          </a:p>
          <a:p>
            <a:r>
              <a:rPr lang="en-US" sz="2600" dirty="0"/>
              <a:t>Do not “distance” yourself from telling others about Jesus Christ (10:22, 32, 33, 36, 44; 11:14)</a:t>
            </a:r>
          </a:p>
          <a:p>
            <a:pPr lvl="1"/>
            <a:r>
              <a:rPr lang="en-US" dirty="0"/>
              <a:t>Do find joy and unparalleled satisfaction in talking about Jesus = success!</a:t>
            </a:r>
          </a:p>
          <a:p>
            <a:r>
              <a:rPr lang="en-US" sz="2600" dirty="0"/>
              <a:t>Do not “distance” yourself from God’s desire for impartiality in His church </a:t>
            </a:r>
            <a:br>
              <a:rPr lang="en-US" sz="2600" dirty="0"/>
            </a:br>
            <a:r>
              <a:rPr lang="en-US" sz="2600" dirty="0"/>
              <a:t>(Gal. 3:26-28; Eph. 2:11-22)</a:t>
            </a:r>
          </a:p>
          <a:p>
            <a:pPr lvl="1"/>
            <a:r>
              <a:rPr lang="en-US" dirty="0"/>
              <a:t>Do see each one as equal in Christ = success!</a:t>
            </a:r>
          </a:p>
        </p:txBody>
      </p:sp>
    </p:spTree>
    <p:extLst>
      <p:ext uri="{BB962C8B-B14F-4D97-AF65-F5344CB8AC3E}">
        <p14:creationId xmlns:p14="http://schemas.microsoft.com/office/powerpoint/2010/main" val="1611373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C8AA1435-BEA5-4192-8A77-AFF20DC79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27" y="0"/>
            <a:ext cx="12459128" cy="68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60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man, table, holding&#10;&#10;Description automatically generated">
            <a:extLst>
              <a:ext uri="{FF2B5EF4-FFF2-40B4-BE49-F238E27FC236}">
                <a16:creationId xmlns:a16="http://schemas.microsoft.com/office/drawing/2014/main" id="{FF54B965-7115-4672-89AE-F3630F736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951" y="0"/>
            <a:ext cx="12489951" cy="68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97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tanding near each other&#10;&#10;Description automatically generated">
            <a:extLst>
              <a:ext uri="{FF2B5EF4-FFF2-40B4-BE49-F238E27FC236}">
                <a16:creationId xmlns:a16="http://schemas.microsoft.com/office/drawing/2014/main" id="{2A5EAEEB-1962-4BC8-9F58-EFD7B41E2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4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ird&#10;&#10;Description automatically generated">
            <a:extLst>
              <a:ext uri="{FF2B5EF4-FFF2-40B4-BE49-F238E27FC236}">
                <a16:creationId xmlns:a16="http://schemas.microsoft.com/office/drawing/2014/main" id="{A418A8D7-614D-48BA-A41C-51B4DDE48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76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9F26EEA-ECFE-42C8-BF1E-4E37DECED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885" y="-1"/>
            <a:ext cx="12674885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34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D21E476-3D1C-405B-8B2C-E240277A7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757" y="0"/>
            <a:ext cx="12407757" cy="703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8A2F87C-32F7-4BA1-9681-7D245029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869" y="0"/>
            <a:ext cx="12561870" cy="686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48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E3493C6-CA27-4702-AA51-6A9B63490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063" y="-1"/>
            <a:ext cx="12644063" cy="685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237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10</cp:revision>
  <dcterms:created xsi:type="dcterms:W3CDTF">2020-04-05T00:28:09Z</dcterms:created>
  <dcterms:modified xsi:type="dcterms:W3CDTF">2020-04-05T12:33:06Z</dcterms:modified>
</cp:coreProperties>
</file>