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1440" r:id="rId2"/>
    <p:sldId id="2525" r:id="rId3"/>
    <p:sldId id="2631" r:id="rId4"/>
    <p:sldId id="2637" r:id="rId5"/>
    <p:sldId id="2620" r:id="rId6"/>
    <p:sldId id="2642" r:id="rId7"/>
    <p:sldId id="2650" r:id="rId8"/>
    <p:sldId id="2624" r:id="rId9"/>
    <p:sldId id="2656" r:id="rId10"/>
    <p:sldId id="2663" r:id="rId11"/>
    <p:sldId id="2625" r:id="rId12"/>
    <p:sldId id="2670" r:id="rId13"/>
    <p:sldId id="2676" r:id="rId14"/>
    <p:sldId id="2621" r:id="rId15"/>
    <p:sldId id="2463" r:id="rId16"/>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520" userDrawn="1">
          <p15:clr>
            <a:srgbClr val="A4A3A4"/>
          </p15:clr>
        </p15:guide>
        <p15:guide id="2" pos="640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38" autoAdjust="0"/>
  </p:normalViewPr>
  <p:slideViewPr>
    <p:cSldViewPr snapToGrid="0">
      <p:cViewPr varScale="1">
        <p:scale>
          <a:sx n="72" d="100"/>
          <a:sy n="72" d="100"/>
        </p:scale>
        <p:origin x="762" y="54"/>
      </p:cViewPr>
      <p:guideLst>
        <p:guide orient="horz" pos="2520"/>
        <p:guide pos="640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131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11163" y="698500"/>
            <a:ext cx="6202362" cy="34893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11163" y="698500"/>
            <a:ext cx="6200775" cy="34893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6128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8338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50443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224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1259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63568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78137" y="4306678"/>
            <a:ext cx="5425085"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96" name="Google Shape;96;p4: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818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2987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46623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33551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5058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4846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06111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4333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91792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386238" y="385367"/>
            <a:ext cx="11430000" cy="1671718"/>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7000"/>
              <a:buFont typeface="Cambria"/>
              <a:buNone/>
            </a:pPr>
            <a:r>
              <a:rPr lang="en-US" sz="6000" b="1" dirty="0"/>
              <a:t>Does Jesus Care When . . .</a:t>
            </a:r>
            <a:endParaRPr sz="60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Clr>
                <a:schemeClr val="lt1"/>
              </a:buClr>
              <a:buSzPts val="3000"/>
              <a:buNone/>
            </a:pPr>
            <a:r>
              <a:rPr lang="en-US" sz="3200" dirty="0"/>
              <a:t>Hebrews 2:14-18</a:t>
            </a:r>
            <a:endParaRPr sz="3200" dirty="0"/>
          </a:p>
        </p:txBody>
      </p:sp>
    </p:spTree>
    <p:extLst>
      <p:ext uri="{BB962C8B-B14F-4D97-AF65-F5344CB8AC3E}">
        <p14:creationId xmlns:p14="http://schemas.microsoft.com/office/powerpoint/2010/main" val="1443615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75139" y="200150"/>
            <a:ext cx="11383108"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Does Jesus Care When . . .</a:t>
            </a:r>
          </a:p>
        </p:txBody>
      </p:sp>
      <p:sp>
        <p:nvSpPr>
          <p:cNvPr id="4" name="TextBox 3">
            <a:extLst>
              <a:ext uri="{FF2B5EF4-FFF2-40B4-BE49-F238E27FC236}">
                <a16:creationId xmlns:a16="http://schemas.microsoft.com/office/drawing/2014/main" id="{C61F432F-286F-4CAD-95CE-3935AAF60A92}"/>
              </a:ext>
            </a:extLst>
          </p:cNvPr>
          <p:cNvSpPr txBox="1"/>
          <p:nvPr/>
        </p:nvSpPr>
        <p:spPr>
          <a:xfrm>
            <a:off x="567017" y="846481"/>
            <a:ext cx="11249844" cy="5386090"/>
          </a:xfrm>
          <a:prstGeom prst="rect">
            <a:avLst/>
          </a:prstGeom>
          <a:solidFill>
            <a:srgbClr val="04070C"/>
          </a:solidFill>
          <a:ln w="76200">
            <a:solidFill>
              <a:srgbClr val="0000CC"/>
            </a:solidFill>
          </a:ln>
        </p:spPr>
        <p:txBody>
          <a:bodyPr wrap="square" rtlCol="0">
            <a:spAutoFit/>
          </a:bodyPr>
          <a:lstStyle/>
          <a:p>
            <a:pPr algn="ctr">
              <a:spcAft>
                <a:spcPts val="1800"/>
              </a:spcAft>
              <a:buClr>
                <a:schemeClr val="bg1"/>
              </a:buClr>
            </a:pPr>
            <a:r>
              <a:rPr lang="en-US" sz="3200" b="1" i="1" dirty="0">
                <a:solidFill>
                  <a:srgbClr val="FFFF00"/>
                </a:solidFill>
                <a:latin typeface="Calibri" panose="020F0502020204030204" pitchFamily="34" charset="0"/>
                <a:cs typeface="Calibri" panose="020F0502020204030204" pitchFamily="34" charset="0"/>
              </a:rPr>
              <a:t>“Does Jesus Care When I Have Failed and Have No Worth”</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Jesus showed He does care in so many ways to so many people</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One example:  Dealing With His Disciples, especially Peter--Luke 24:13-35</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His disciples world ended at the cross and the tomb, the disciples shame</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We HAD hope—there is no longer hope--“We have no song”</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 power of the Scriptures—Our hearts burned within us when He opened</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Life is meaningless when we make our grief greater than His grace</a:t>
            </a:r>
            <a:endParaRPr lang="en-US" sz="2400" b="1" dirty="0">
              <a:solidFill>
                <a:srgbClr val="FFFF00"/>
              </a:solidFill>
              <a:latin typeface="Calibri" panose="020F0502020204030204" pitchFamily="34" charset="0"/>
              <a:cs typeface="Calibri" panose="020F0502020204030204" pitchFamily="34" charset="0"/>
            </a:endParaRP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Remember Jesus forgave Peter, would have forgiven Judas, and forgives you</a:t>
            </a:r>
          </a:p>
          <a:p>
            <a:pPr marL="684213" indent="-342900">
              <a:spcAft>
                <a:spcPts val="1800"/>
              </a:spcAft>
              <a:buClr>
                <a:schemeClr val="bg1"/>
              </a:buClr>
              <a:buFont typeface="Arial" panose="020B0604020202020204" pitchFamily="34" charset="0"/>
              <a:buChar char="•"/>
            </a:pPr>
            <a:endParaRPr lang="en-US" sz="2400" b="1" i="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72847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75139" y="200150"/>
            <a:ext cx="11383108"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Does Jesus Care When . . .</a:t>
            </a:r>
          </a:p>
        </p:txBody>
      </p:sp>
      <p:sp>
        <p:nvSpPr>
          <p:cNvPr id="4" name="TextBox 3">
            <a:extLst>
              <a:ext uri="{FF2B5EF4-FFF2-40B4-BE49-F238E27FC236}">
                <a16:creationId xmlns:a16="http://schemas.microsoft.com/office/drawing/2014/main" id="{C61F432F-286F-4CAD-95CE-3935AAF60A92}"/>
              </a:ext>
            </a:extLst>
          </p:cNvPr>
          <p:cNvSpPr txBox="1"/>
          <p:nvPr/>
        </p:nvSpPr>
        <p:spPr>
          <a:xfrm>
            <a:off x="567017" y="846481"/>
            <a:ext cx="11249844" cy="5324535"/>
          </a:xfrm>
          <a:prstGeom prst="rect">
            <a:avLst/>
          </a:prstGeom>
          <a:solidFill>
            <a:srgbClr val="04070C"/>
          </a:solidFill>
          <a:ln w="76200">
            <a:solidFill>
              <a:srgbClr val="0000CC"/>
            </a:solidFill>
          </a:ln>
        </p:spPr>
        <p:txBody>
          <a:bodyPr wrap="square" rtlCol="0">
            <a:spAutoFit/>
          </a:bodyPr>
          <a:lstStyle/>
          <a:p>
            <a:pPr marL="684213" indent="-342900">
              <a:spcAft>
                <a:spcPts val="1800"/>
              </a:spcAft>
              <a:buClr>
                <a:schemeClr val="bg1"/>
              </a:buClr>
              <a:buFont typeface="Arial" panose="020B0604020202020204" pitchFamily="34" charset="0"/>
              <a:buChar char="•"/>
            </a:pPr>
            <a:endParaRPr lang="en-US" sz="2400" b="1" i="1" dirty="0">
              <a:solidFill>
                <a:schemeClr val="bg1"/>
              </a:solidFill>
              <a:latin typeface="Calibri" panose="020F0502020204030204" pitchFamily="34" charset="0"/>
              <a:cs typeface="Calibri" panose="020F0502020204030204" pitchFamily="34" charset="0"/>
            </a:endParaRPr>
          </a:p>
          <a:p>
            <a:pPr algn="ctr">
              <a:spcAft>
                <a:spcPts val="1800"/>
              </a:spcAft>
              <a:buClr>
                <a:schemeClr val="bg1"/>
              </a:buClr>
            </a:pPr>
            <a:endParaRPr lang="en-US" sz="2400" b="1" i="1" dirty="0">
              <a:solidFill>
                <a:schemeClr val="bg1"/>
              </a:solidFill>
              <a:latin typeface="Calibri" panose="020F0502020204030204" pitchFamily="34" charset="0"/>
              <a:cs typeface="Calibri" panose="020F0502020204030204" pitchFamily="34" charset="0"/>
            </a:endParaRPr>
          </a:p>
          <a:p>
            <a:pPr algn="ctr">
              <a:spcAft>
                <a:spcPts val="1800"/>
              </a:spcAft>
              <a:buClr>
                <a:schemeClr val="bg1"/>
              </a:buClr>
            </a:pPr>
            <a:r>
              <a:rPr lang="en-US" sz="3600" b="1" i="1" dirty="0">
                <a:solidFill>
                  <a:srgbClr val="FFFF00"/>
                </a:solidFill>
                <a:latin typeface="Calibri" panose="020F0502020204030204" pitchFamily="34" charset="0"/>
                <a:cs typeface="Calibri" panose="020F0502020204030204" pitchFamily="34" charset="0"/>
              </a:rPr>
              <a:t>The Question:  Does Jesus Care</a:t>
            </a:r>
          </a:p>
          <a:p>
            <a:pPr algn="ctr">
              <a:spcAft>
                <a:spcPts val="1800"/>
              </a:spcAft>
              <a:buClr>
                <a:schemeClr val="bg1"/>
              </a:buClr>
            </a:pPr>
            <a:r>
              <a:rPr lang="en-US" sz="3600" b="1" i="1" dirty="0">
                <a:solidFill>
                  <a:srgbClr val="FFFF00"/>
                </a:solidFill>
                <a:latin typeface="Calibri" panose="020F0502020204030204" pitchFamily="34" charset="0"/>
                <a:cs typeface="Calibri" panose="020F0502020204030204" pitchFamily="34" charset="0"/>
              </a:rPr>
              <a:t>The Answer: Sing This Song From Your Heart</a:t>
            </a:r>
            <a:endParaRPr lang="en-US" sz="2400" b="1" i="1" dirty="0">
              <a:solidFill>
                <a:schemeClr val="bg1"/>
              </a:solidFill>
              <a:latin typeface="Calibri" panose="020F0502020204030204" pitchFamily="34" charset="0"/>
              <a:cs typeface="Calibri" panose="020F0502020204030204" pitchFamily="34" charset="0"/>
            </a:endParaRPr>
          </a:p>
          <a:p>
            <a:pPr algn="ctr">
              <a:spcAft>
                <a:spcPts val="1800"/>
              </a:spcAft>
              <a:buClr>
                <a:schemeClr val="bg1"/>
              </a:buClr>
            </a:pPr>
            <a:br>
              <a:rPr lang="en-US" sz="2400" b="1" i="1" dirty="0">
                <a:solidFill>
                  <a:schemeClr val="bg1"/>
                </a:solidFill>
                <a:latin typeface="Calibri" panose="020F0502020204030204" pitchFamily="34" charset="0"/>
                <a:cs typeface="Calibri" panose="020F0502020204030204" pitchFamily="34" charset="0"/>
              </a:rPr>
            </a:br>
            <a:r>
              <a:rPr lang="en-US" sz="2800" b="1" i="1" dirty="0">
                <a:solidFill>
                  <a:schemeClr val="bg1"/>
                </a:solidFill>
                <a:latin typeface="Calibri" panose="020F0502020204030204" pitchFamily="34" charset="0"/>
                <a:cs typeface="Calibri" panose="020F0502020204030204" pitchFamily="34" charset="0"/>
              </a:rPr>
              <a:t>Oh </a:t>
            </a:r>
            <a:r>
              <a:rPr lang="en-US" sz="2800" b="1" i="1" dirty="0">
                <a:solidFill>
                  <a:srgbClr val="FFFF00"/>
                </a:solidFill>
                <a:latin typeface="Calibri" panose="020F0502020204030204" pitchFamily="34" charset="0"/>
                <a:cs typeface="Calibri" panose="020F0502020204030204" pitchFamily="34" charset="0"/>
              </a:rPr>
              <a:t>yes</a:t>
            </a:r>
            <a:r>
              <a:rPr lang="en-US" sz="2800" b="1" i="1" dirty="0">
                <a:solidFill>
                  <a:schemeClr val="bg1"/>
                </a:solidFill>
                <a:latin typeface="Calibri" panose="020F0502020204030204" pitchFamily="34" charset="0"/>
                <a:cs typeface="Calibri" panose="020F0502020204030204" pitchFamily="34" charset="0"/>
              </a:rPr>
              <a:t>, He cares, I </a:t>
            </a:r>
            <a:r>
              <a:rPr lang="en-US" sz="2800" b="1" i="1" dirty="0">
                <a:solidFill>
                  <a:srgbClr val="FFFF00"/>
                </a:solidFill>
                <a:latin typeface="Calibri" panose="020F0502020204030204" pitchFamily="34" charset="0"/>
                <a:cs typeface="Calibri" panose="020F0502020204030204" pitchFamily="34" charset="0"/>
              </a:rPr>
              <a:t>know</a:t>
            </a:r>
            <a:r>
              <a:rPr lang="en-US" sz="2800" b="1" i="1" dirty="0">
                <a:solidFill>
                  <a:schemeClr val="bg1"/>
                </a:solidFill>
                <a:latin typeface="Calibri" panose="020F0502020204030204" pitchFamily="34" charset="0"/>
                <a:cs typeface="Calibri" panose="020F0502020204030204" pitchFamily="34" charset="0"/>
              </a:rPr>
              <a:t> He cares,</a:t>
            </a:r>
            <a:br>
              <a:rPr lang="en-US" sz="2800" b="1" i="1" dirty="0">
                <a:solidFill>
                  <a:schemeClr val="bg1"/>
                </a:solidFill>
                <a:latin typeface="Calibri" panose="020F0502020204030204" pitchFamily="34" charset="0"/>
                <a:cs typeface="Calibri" panose="020F0502020204030204" pitchFamily="34" charset="0"/>
              </a:rPr>
            </a:br>
            <a:r>
              <a:rPr lang="en-US" sz="2800" b="1" i="1" dirty="0">
                <a:solidFill>
                  <a:schemeClr val="bg1"/>
                </a:solidFill>
                <a:latin typeface="Calibri" panose="020F0502020204030204" pitchFamily="34" charset="0"/>
                <a:cs typeface="Calibri" panose="020F0502020204030204" pitchFamily="34" charset="0"/>
              </a:rPr>
              <a:t>      His heart is </a:t>
            </a:r>
            <a:r>
              <a:rPr lang="en-US" sz="2800" b="1" i="1" dirty="0">
                <a:solidFill>
                  <a:srgbClr val="FFFF00"/>
                </a:solidFill>
                <a:latin typeface="Calibri" panose="020F0502020204030204" pitchFamily="34" charset="0"/>
                <a:cs typeface="Calibri" panose="020F0502020204030204" pitchFamily="34" charset="0"/>
              </a:rPr>
              <a:t>touched </a:t>
            </a:r>
            <a:r>
              <a:rPr lang="en-US" sz="2800" b="1" i="1" dirty="0">
                <a:solidFill>
                  <a:schemeClr val="bg1"/>
                </a:solidFill>
                <a:latin typeface="Calibri" panose="020F0502020204030204" pitchFamily="34" charset="0"/>
                <a:cs typeface="Calibri" panose="020F0502020204030204" pitchFamily="34" charset="0"/>
              </a:rPr>
              <a:t>with my grief;</a:t>
            </a:r>
            <a:br>
              <a:rPr lang="en-US" sz="2800" b="1" i="1" dirty="0">
                <a:solidFill>
                  <a:schemeClr val="bg1"/>
                </a:solidFill>
                <a:latin typeface="Calibri" panose="020F0502020204030204" pitchFamily="34" charset="0"/>
                <a:cs typeface="Calibri" panose="020F0502020204030204" pitchFamily="34" charset="0"/>
              </a:rPr>
            </a:br>
            <a:r>
              <a:rPr lang="en-US" sz="2800" b="1" i="1" dirty="0">
                <a:solidFill>
                  <a:schemeClr val="bg1"/>
                </a:solidFill>
                <a:latin typeface="Calibri" panose="020F0502020204030204" pitchFamily="34" charset="0"/>
                <a:cs typeface="Calibri" panose="020F0502020204030204" pitchFamily="34" charset="0"/>
              </a:rPr>
              <a:t>When the </a:t>
            </a:r>
            <a:r>
              <a:rPr lang="en-US" sz="2800" b="1" i="1" dirty="0">
                <a:solidFill>
                  <a:srgbClr val="FFFF00"/>
                </a:solidFill>
                <a:latin typeface="Calibri" panose="020F0502020204030204" pitchFamily="34" charset="0"/>
                <a:cs typeface="Calibri" panose="020F0502020204030204" pitchFamily="34" charset="0"/>
              </a:rPr>
              <a:t>days</a:t>
            </a:r>
            <a:r>
              <a:rPr lang="en-US" sz="2800" b="1" i="1" dirty="0">
                <a:solidFill>
                  <a:schemeClr val="bg1"/>
                </a:solidFill>
                <a:latin typeface="Calibri" panose="020F0502020204030204" pitchFamily="34" charset="0"/>
                <a:cs typeface="Calibri" panose="020F0502020204030204" pitchFamily="34" charset="0"/>
              </a:rPr>
              <a:t> are weary, the long nights dreary,</a:t>
            </a:r>
            <a:br>
              <a:rPr lang="en-US" sz="2800" b="1" i="1" dirty="0">
                <a:solidFill>
                  <a:schemeClr val="bg1"/>
                </a:solidFill>
                <a:latin typeface="Calibri" panose="020F0502020204030204" pitchFamily="34" charset="0"/>
                <a:cs typeface="Calibri" panose="020F0502020204030204" pitchFamily="34" charset="0"/>
              </a:rPr>
            </a:br>
            <a:r>
              <a:rPr lang="en-US" sz="2800" b="1" i="1" dirty="0">
                <a:solidFill>
                  <a:schemeClr val="bg1"/>
                </a:solidFill>
                <a:latin typeface="Calibri" panose="020F0502020204030204" pitchFamily="34" charset="0"/>
                <a:cs typeface="Calibri" panose="020F0502020204030204" pitchFamily="34" charset="0"/>
              </a:rPr>
              <a:t>      </a:t>
            </a:r>
            <a:r>
              <a:rPr lang="en-US" sz="2800" b="1" i="1" dirty="0">
                <a:solidFill>
                  <a:srgbClr val="FFFF00"/>
                </a:solidFill>
                <a:latin typeface="Calibri" panose="020F0502020204030204" pitchFamily="34" charset="0"/>
                <a:cs typeface="Calibri" panose="020F0502020204030204" pitchFamily="34" charset="0"/>
              </a:rPr>
              <a:t>I know my Savior cares</a:t>
            </a:r>
            <a:r>
              <a:rPr lang="en-US" sz="2800" b="1" i="1" dirty="0">
                <a:solidFill>
                  <a:schemeClr val="bg1"/>
                </a:solidFill>
                <a:latin typeface="Calibri" panose="020F0502020204030204" pitchFamily="34" charset="0"/>
                <a:cs typeface="Calibri" panose="020F0502020204030204" pitchFamily="34" charset="0"/>
              </a:rPr>
              <a:t>.</a:t>
            </a:r>
            <a:br>
              <a:rPr lang="en-US" sz="2400" b="1" i="1" dirty="0">
                <a:solidFill>
                  <a:schemeClr val="bg1"/>
                </a:solidFill>
                <a:latin typeface="Calibri" panose="020F0502020204030204" pitchFamily="34" charset="0"/>
                <a:cs typeface="Calibri" panose="020F0502020204030204" pitchFamily="34" charset="0"/>
              </a:rPr>
            </a:br>
            <a:endParaRPr lang="en-US" sz="2400" b="1" i="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05329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75139" y="200150"/>
            <a:ext cx="11383108"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Does Jesus Care When . . .</a:t>
            </a:r>
          </a:p>
        </p:txBody>
      </p:sp>
      <p:sp>
        <p:nvSpPr>
          <p:cNvPr id="4" name="TextBox 3">
            <a:extLst>
              <a:ext uri="{FF2B5EF4-FFF2-40B4-BE49-F238E27FC236}">
                <a16:creationId xmlns:a16="http://schemas.microsoft.com/office/drawing/2014/main" id="{C61F432F-286F-4CAD-95CE-3935AAF60A92}"/>
              </a:ext>
            </a:extLst>
          </p:cNvPr>
          <p:cNvSpPr txBox="1"/>
          <p:nvPr/>
        </p:nvSpPr>
        <p:spPr>
          <a:xfrm>
            <a:off x="567017" y="846481"/>
            <a:ext cx="11249844" cy="5770811"/>
          </a:xfrm>
          <a:prstGeom prst="rect">
            <a:avLst/>
          </a:prstGeom>
          <a:solidFill>
            <a:srgbClr val="04070C"/>
          </a:solidFill>
          <a:ln w="76200">
            <a:solidFill>
              <a:srgbClr val="0000CC"/>
            </a:solidFill>
          </a:ln>
        </p:spPr>
        <p:txBody>
          <a:bodyPr wrap="square" rtlCol="0">
            <a:spAutoFit/>
          </a:bodyPr>
          <a:lstStyle/>
          <a:p>
            <a:pPr marL="341313">
              <a:spcAft>
                <a:spcPts val="1800"/>
              </a:spcAft>
              <a:buClr>
                <a:schemeClr val="bg1"/>
              </a:buClr>
            </a:pPr>
            <a:r>
              <a:rPr lang="en-US" sz="2400" b="1" i="1" dirty="0">
                <a:solidFill>
                  <a:schemeClr val="bg1"/>
                </a:solidFill>
                <a:latin typeface="Calibri" panose="020F0502020204030204" pitchFamily="34" charset="0"/>
                <a:cs typeface="Calibri" panose="020F0502020204030204" pitchFamily="34" charset="0"/>
              </a:rPr>
              <a:t>Does Jesus care when I've said "goodbye";</a:t>
            </a:r>
            <a:br>
              <a:rPr lang="en-US" sz="2400" b="1" i="1" dirty="0">
                <a:solidFill>
                  <a:schemeClr val="bg1"/>
                </a:solidFill>
                <a:latin typeface="Calibri" panose="020F0502020204030204" pitchFamily="34" charset="0"/>
                <a:cs typeface="Calibri" panose="020F0502020204030204" pitchFamily="34" charset="0"/>
              </a:rPr>
            </a:br>
            <a:r>
              <a:rPr lang="en-US" sz="2400" b="1" i="1" dirty="0">
                <a:solidFill>
                  <a:schemeClr val="bg1"/>
                </a:solidFill>
                <a:latin typeface="Calibri" panose="020F0502020204030204" pitchFamily="34" charset="0"/>
                <a:cs typeface="Calibri" panose="020F0502020204030204" pitchFamily="34" charset="0"/>
              </a:rPr>
              <a:t>      To the dearest on earth to me,</a:t>
            </a:r>
            <a:br>
              <a:rPr lang="en-US" sz="2400" b="1" i="1" dirty="0">
                <a:solidFill>
                  <a:schemeClr val="bg1"/>
                </a:solidFill>
                <a:latin typeface="Calibri" panose="020F0502020204030204" pitchFamily="34" charset="0"/>
                <a:cs typeface="Calibri" panose="020F0502020204030204" pitchFamily="34" charset="0"/>
              </a:rPr>
            </a:br>
            <a:r>
              <a:rPr lang="en-US" sz="2400" b="1" i="1" dirty="0">
                <a:solidFill>
                  <a:schemeClr val="bg1"/>
                </a:solidFill>
                <a:latin typeface="Calibri" panose="020F0502020204030204" pitchFamily="34" charset="0"/>
                <a:cs typeface="Calibri" panose="020F0502020204030204" pitchFamily="34" charset="0"/>
              </a:rPr>
              <a:t>And my sad heart aches till it nearly breaks,</a:t>
            </a:r>
            <a:br>
              <a:rPr lang="en-US" sz="2400" b="1" i="1" dirty="0">
                <a:solidFill>
                  <a:schemeClr val="bg1"/>
                </a:solidFill>
                <a:latin typeface="Calibri" panose="020F0502020204030204" pitchFamily="34" charset="0"/>
                <a:cs typeface="Calibri" panose="020F0502020204030204" pitchFamily="34" charset="0"/>
              </a:rPr>
            </a:br>
            <a:r>
              <a:rPr lang="en-US" sz="2400" b="1" i="1" dirty="0">
                <a:solidFill>
                  <a:schemeClr val="bg1"/>
                </a:solidFill>
                <a:latin typeface="Calibri" panose="020F0502020204030204" pitchFamily="34" charset="0"/>
                <a:cs typeface="Calibri" panose="020F0502020204030204" pitchFamily="34" charset="0"/>
              </a:rPr>
              <a:t>      Is it aught to Him? Does He see?</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Studies show that the greatest stress in life is death of a mate</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Perhaps the death of child is even greater</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When your dearest one is no longer there, hearts are saddened and empty</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Very few people can honestly say, “I know how you feel”</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Just hours/days after the funeral compassionate care ends, it is nothing to them</a:t>
            </a:r>
          </a:p>
          <a:p>
            <a:pPr marL="684213" indent="-342900">
              <a:spcAft>
                <a:spcPts val="1800"/>
              </a:spcAft>
              <a:buClr>
                <a:schemeClr val="bg1"/>
              </a:buClr>
              <a:buFont typeface="Arial" panose="020B0604020202020204" pitchFamily="34" charset="0"/>
              <a:buChar char="•"/>
            </a:pPr>
            <a:r>
              <a:rPr lang="en-US" sz="2400" b="1" dirty="0">
                <a:solidFill>
                  <a:srgbClr val="FFFF00"/>
                </a:solidFill>
                <a:latin typeface="Calibri" panose="020F0502020204030204" pitchFamily="34" charset="0"/>
                <a:cs typeface="Calibri" panose="020F0502020204030204" pitchFamily="34" charset="0"/>
              </a:rPr>
              <a:t>The question is: “Does He Care When Death Has Stolen My Joy”</a:t>
            </a:r>
          </a:p>
          <a:p>
            <a:pPr marL="684213" indent="-342900">
              <a:spcAft>
                <a:spcPts val="1800"/>
              </a:spcAft>
              <a:buClr>
                <a:schemeClr val="bg1"/>
              </a:buClr>
              <a:buFont typeface="Arial" panose="020B0604020202020204" pitchFamily="34" charset="0"/>
              <a:buChar char="•"/>
            </a:pPr>
            <a:endParaRPr lang="en-US" sz="2400" b="1" i="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23454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75139" y="200150"/>
            <a:ext cx="11383108"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Does Jesus Care When . . .</a:t>
            </a:r>
          </a:p>
        </p:txBody>
      </p:sp>
      <p:sp>
        <p:nvSpPr>
          <p:cNvPr id="4" name="TextBox 3">
            <a:extLst>
              <a:ext uri="{FF2B5EF4-FFF2-40B4-BE49-F238E27FC236}">
                <a16:creationId xmlns:a16="http://schemas.microsoft.com/office/drawing/2014/main" id="{C61F432F-286F-4CAD-95CE-3935AAF60A92}"/>
              </a:ext>
            </a:extLst>
          </p:cNvPr>
          <p:cNvSpPr txBox="1"/>
          <p:nvPr/>
        </p:nvSpPr>
        <p:spPr>
          <a:xfrm>
            <a:off x="567017" y="846481"/>
            <a:ext cx="11249844" cy="5524589"/>
          </a:xfrm>
          <a:prstGeom prst="rect">
            <a:avLst/>
          </a:prstGeom>
          <a:solidFill>
            <a:srgbClr val="04070C"/>
          </a:solidFill>
          <a:ln w="76200">
            <a:solidFill>
              <a:srgbClr val="0000CC"/>
            </a:solidFill>
          </a:ln>
        </p:spPr>
        <p:txBody>
          <a:bodyPr wrap="square" rtlCol="0">
            <a:spAutoFit/>
          </a:bodyPr>
          <a:lstStyle/>
          <a:p>
            <a:pPr algn="ctr">
              <a:spcAft>
                <a:spcPts val="1800"/>
              </a:spcAft>
              <a:buClr>
                <a:schemeClr val="bg1"/>
              </a:buClr>
            </a:pPr>
            <a:r>
              <a:rPr lang="en-US" sz="3200" b="1" i="1" dirty="0">
                <a:solidFill>
                  <a:srgbClr val="FFFF00"/>
                </a:solidFill>
                <a:latin typeface="Calibri" panose="020F0502020204030204" pitchFamily="34" charset="0"/>
                <a:cs typeface="Calibri" panose="020F0502020204030204" pitchFamily="34" charset="0"/>
              </a:rPr>
              <a:t>“Does Jesus Care When Death Has Stolen My Joy”</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Ask Jairus whose child had died</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Ask the widow from Nain</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Ask Mary and Martha outside of Lazarus tomb</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Jesus wept, even though He knew Lazarus would be raised</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Jesus wept and His tears show us He cares</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Never be ashamed to weep; it shows how much we loved the deceased</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These empty tombs show Jesus cares, and assures that tombs of loved ones will be open. He saw the grief of Mary and Martha and He wept—when He sees your tears know that He still weeps!</a:t>
            </a:r>
            <a:endParaRPr lang="en-US" sz="2400" b="1" i="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7493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75139" y="200150"/>
            <a:ext cx="11383108"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Does Jesus Care When . . .</a:t>
            </a:r>
          </a:p>
        </p:txBody>
      </p:sp>
      <p:sp>
        <p:nvSpPr>
          <p:cNvPr id="4" name="TextBox 3">
            <a:extLst>
              <a:ext uri="{FF2B5EF4-FFF2-40B4-BE49-F238E27FC236}">
                <a16:creationId xmlns:a16="http://schemas.microsoft.com/office/drawing/2014/main" id="{C61F432F-286F-4CAD-95CE-3935AAF60A92}"/>
              </a:ext>
            </a:extLst>
          </p:cNvPr>
          <p:cNvSpPr txBox="1"/>
          <p:nvPr/>
        </p:nvSpPr>
        <p:spPr>
          <a:xfrm>
            <a:off x="567017" y="846481"/>
            <a:ext cx="11249844" cy="5324535"/>
          </a:xfrm>
          <a:prstGeom prst="rect">
            <a:avLst/>
          </a:prstGeom>
          <a:solidFill>
            <a:srgbClr val="04070C"/>
          </a:solidFill>
          <a:ln w="76200">
            <a:solidFill>
              <a:srgbClr val="0000CC"/>
            </a:solidFill>
          </a:ln>
        </p:spPr>
        <p:txBody>
          <a:bodyPr wrap="square" rtlCol="0">
            <a:spAutoFit/>
          </a:bodyPr>
          <a:lstStyle/>
          <a:p>
            <a:pPr marL="684213" indent="-342900">
              <a:spcAft>
                <a:spcPts val="1800"/>
              </a:spcAft>
              <a:buClr>
                <a:schemeClr val="bg1"/>
              </a:buClr>
              <a:buFont typeface="Arial" panose="020B0604020202020204" pitchFamily="34" charset="0"/>
              <a:buChar char="•"/>
            </a:pPr>
            <a:endParaRPr lang="en-US" sz="2400" b="1" i="1" dirty="0">
              <a:solidFill>
                <a:schemeClr val="bg1"/>
              </a:solidFill>
              <a:latin typeface="Calibri" panose="020F0502020204030204" pitchFamily="34" charset="0"/>
              <a:cs typeface="Calibri" panose="020F0502020204030204" pitchFamily="34" charset="0"/>
            </a:endParaRPr>
          </a:p>
          <a:p>
            <a:pPr algn="ctr">
              <a:spcAft>
                <a:spcPts val="1800"/>
              </a:spcAft>
              <a:buClr>
                <a:schemeClr val="bg1"/>
              </a:buClr>
            </a:pPr>
            <a:endParaRPr lang="en-US" sz="2400" b="1" i="1" dirty="0">
              <a:solidFill>
                <a:schemeClr val="bg1"/>
              </a:solidFill>
              <a:latin typeface="Calibri" panose="020F0502020204030204" pitchFamily="34" charset="0"/>
              <a:cs typeface="Calibri" panose="020F0502020204030204" pitchFamily="34" charset="0"/>
            </a:endParaRPr>
          </a:p>
          <a:p>
            <a:pPr algn="ctr">
              <a:spcAft>
                <a:spcPts val="1800"/>
              </a:spcAft>
              <a:buClr>
                <a:schemeClr val="bg1"/>
              </a:buClr>
            </a:pPr>
            <a:r>
              <a:rPr lang="en-US" sz="3600" b="1" i="1" dirty="0">
                <a:solidFill>
                  <a:srgbClr val="FFFF00"/>
                </a:solidFill>
                <a:latin typeface="Calibri" panose="020F0502020204030204" pitchFamily="34" charset="0"/>
                <a:cs typeface="Calibri" panose="020F0502020204030204" pitchFamily="34" charset="0"/>
              </a:rPr>
              <a:t>The Question:  Does Jesus Care</a:t>
            </a:r>
          </a:p>
          <a:p>
            <a:pPr algn="ctr">
              <a:spcAft>
                <a:spcPts val="1800"/>
              </a:spcAft>
              <a:buClr>
                <a:schemeClr val="bg1"/>
              </a:buClr>
            </a:pPr>
            <a:r>
              <a:rPr lang="en-US" sz="3600" b="1" i="1" dirty="0">
                <a:solidFill>
                  <a:srgbClr val="FFFF00"/>
                </a:solidFill>
                <a:latin typeface="Calibri" panose="020F0502020204030204" pitchFamily="34" charset="0"/>
                <a:cs typeface="Calibri" panose="020F0502020204030204" pitchFamily="34" charset="0"/>
              </a:rPr>
              <a:t>The Answer: Sing This Song From Your Heart</a:t>
            </a:r>
            <a:endParaRPr lang="en-US" sz="2400" b="1" i="1" dirty="0">
              <a:solidFill>
                <a:schemeClr val="bg1"/>
              </a:solidFill>
              <a:latin typeface="Calibri" panose="020F0502020204030204" pitchFamily="34" charset="0"/>
              <a:cs typeface="Calibri" panose="020F0502020204030204" pitchFamily="34" charset="0"/>
            </a:endParaRPr>
          </a:p>
          <a:p>
            <a:pPr algn="ctr">
              <a:spcAft>
                <a:spcPts val="1800"/>
              </a:spcAft>
              <a:buClr>
                <a:schemeClr val="bg1"/>
              </a:buClr>
            </a:pPr>
            <a:br>
              <a:rPr lang="en-US" sz="2400" b="1" i="1" dirty="0">
                <a:solidFill>
                  <a:schemeClr val="bg1"/>
                </a:solidFill>
                <a:latin typeface="Calibri" panose="020F0502020204030204" pitchFamily="34" charset="0"/>
                <a:cs typeface="Calibri" panose="020F0502020204030204" pitchFamily="34" charset="0"/>
              </a:rPr>
            </a:br>
            <a:r>
              <a:rPr lang="en-US" sz="2800" b="1" i="1" dirty="0">
                <a:solidFill>
                  <a:schemeClr val="bg1"/>
                </a:solidFill>
                <a:latin typeface="Calibri" panose="020F0502020204030204" pitchFamily="34" charset="0"/>
                <a:cs typeface="Calibri" panose="020F0502020204030204" pitchFamily="34" charset="0"/>
              </a:rPr>
              <a:t>Oh </a:t>
            </a:r>
            <a:r>
              <a:rPr lang="en-US" sz="2800" b="1" i="1" dirty="0">
                <a:solidFill>
                  <a:srgbClr val="FFFF00"/>
                </a:solidFill>
                <a:latin typeface="Calibri" panose="020F0502020204030204" pitchFamily="34" charset="0"/>
                <a:cs typeface="Calibri" panose="020F0502020204030204" pitchFamily="34" charset="0"/>
              </a:rPr>
              <a:t>yes</a:t>
            </a:r>
            <a:r>
              <a:rPr lang="en-US" sz="2800" b="1" i="1" dirty="0">
                <a:solidFill>
                  <a:schemeClr val="bg1"/>
                </a:solidFill>
                <a:latin typeface="Calibri" panose="020F0502020204030204" pitchFamily="34" charset="0"/>
                <a:cs typeface="Calibri" panose="020F0502020204030204" pitchFamily="34" charset="0"/>
              </a:rPr>
              <a:t>, He cares, I </a:t>
            </a:r>
            <a:r>
              <a:rPr lang="en-US" sz="2800" b="1" i="1" dirty="0">
                <a:solidFill>
                  <a:srgbClr val="FFFF00"/>
                </a:solidFill>
                <a:latin typeface="Calibri" panose="020F0502020204030204" pitchFamily="34" charset="0"/>
                <a:cs typeface="Calibri" panose="020F0502020204030204" pitchFamily="34" charset="0"/>
              </a:rPr>
              <a:t>know</a:t>
            </a:r>
            <a:r>
              <a:rPr lang="en-US" sz="2800" b="1" i="1" dirty="0">
                <a:solidFill>
                  <a:schemeClr val="bg1"/>
                </a:solidFill>
                <a:latin typeface="Calibri" panose="020F0502020204030204" pitchFamily="34" charset="0"/>
                <a:cs typeface="Calibri" panose="020F0502020204030204" pitchFamily="34" charset="0"/>
              </a:rPr>
              <a:t> He cares,</a:t>
            </a:r>
            <a:br>
              <a:rPr lang="en-US" sz="2800" b="1" i="1" dirty="0">
                <a:solidFill>
                  <a:schemeClr val="bg1"/>
                </a:solidFill>
                <a:latin typeface="Calibri" panose="020F0502020204030204" pitchFamily="34" charset="0"/>
                <a:cs typeface="Calibri" panose="020F0502020204030204" pitchFamily="34" charset="0"/>
              </a:rPr>
            </a:br>
            <a:r>
              <a:rPr lang="en-US" sz="2800" b="1" i="1" dirty="0">
                <a:solidFill>
                  <a:schemeClr val="bg1"/>
                </a:solidFill>
                <a:latin typeface="Calibri" panose="020F0502020204030204" pitchFamily="34" charset="0"/>
                <a:cs typeface="Calibri" panose="020F0502020204030204" pitchFamily="34" charset="0"/>
              </a:rPr>
              <a:t>      His heart is </a:t>
            </a:r>
            <a:r>
              <a:rPr lang="en-US" sz="2800" b="1" i="1" dirty="0">
                <a:solidFill>
                  <a:srgbClr val="FFFF00"/>
                </a:solidFill>
                <a:latin typeface="Calibri" panose="020F0502020204030204" pitchFamily="34" charset="0"/>
                <a:cs typeface="Calibri" panose="020F0502020204030204" pitchFamily="34" charset="0"/>
              </a:rPr>
              <a:t>touched </a:t>
            </a:r>
            <a:r>
              <a:rPr lang="en-US" sz="2800" b="1" i="1" dirty="0">
                <a:solidFill>
                  <a:schemeClr val="bg1"/>
                </a:solidFill>
                <a:latin typeface="Calibri" panose="020F0502020204030204" pitchFamily="34" charset="0"/>
                <a:cs typeface="Calibri" panose="020F0502020204030204" pitchFamily="34" charset="0"/>
              </a:rPr>
              <a:t>with my grief;</a:t>
            </a:r>
            <a:br>
              <a:rPr lang="en-US" sz="2800" b="1" i="1" dirty="0">
                <a:solidFill>
                  <a:schemeClr val="bg1"/>
                </a:solidFill>
                <a:latin typeface="Calibri" panose="020F0502020204030204" pitchFamily="34" charset="0"/>
                <a:cs typeface="Calibri" panose="020F0502020204030204" pitchFamily="34" charset="0"/>
              </a:rPr>
            </a:br>
            <a:r>
              <a:rPr lang="en-US" sz="2800" b="1" i="1" dirty="0">
                <a:solidFill>
                  <a:schemeClr val="bg1"/>
                </a:solidFill>
                <a:latin typeface="Calibri" panose="020F0502020204030204" pitchFamily="34" charset="0"/>
                <a:cs typeface="Calibri" panose="020F0502020204030204" pitchFamily="34" charset="0"/>
              </a:rPr>
              <a:t>When the </a:t>
            </a:r>
            <a:r>
              <a:rPr lang="en-US" sz="2800" b="1" i="1" dirty="0">
                <a:solidFill>
                  <a:srgbClr val="FFFF00"/>
                </a:solidFill>
                <a:latin typeface="Calibri" panose="020F0502020204030204" pitchFamily="34" charset="0"/>
                <a:cs typeface="Calibri" panose="020F0502020204030204" pitchFamily="34" charset="0"/>
              </a:rPr>
              <a:t>days</a:t>
            </a:r>
            <a:r>
              <a:rPr lang="en-US" sz="2800" b="1" i="1" dirty="0">
                <a:solidFill>
                  <a:schemeClr val="bg1"/>
                </a:solidFill>
                <a:latin typeface="Calibri" panose="020F0502020204030204" pitchFamily="34" charset="0"/>
                <a:cs typeface="Calibri" panose="020F0502020204030204" pitchFamily="34" charset="0"/>
              </a:rPr>
              <a:t> are weary, the long nights dreary,</a:t>
            </a:r>
            <a:br>
              <a:rPr lang="en-US" sz="2800" b="1" i="1" dirty="0">
                <a:solidFill>
                  <a:schemeClr val="bg1"/>
                </a:solidFill>
                <a:latin typeface="Calibri" panose="020F0502020204030204" pitchFamily="34" charset="0"/>
                <a:cs typeface="Calibri" panose="020F0502020204030204" pitchFamily="34" charset="0"/>
              </a:rPr>
            </a:br>
            <a:r>
              <a:rPr lang="en-US" sz="2800" b="1" i="1" dirty="0">
                <a:solidFill>
                  <a:schemeClr val="bg1"/>
                </a:solidFill>
                <a:latin typeface="Calibri" panose="020F0502020204030204" pitchFamily="34" charset="0"/>
                <a:cs typeface="Calibri" panose="020F0502020204030204" pitchFamily="34" charset="0"/>
              </a:rPr>
              <a:t>      </a:t>
            </a:r>
            <a:r>
              <a:rPr lang="en-US" sz="2800" b="1" i="1" dirty="0">
                <a:solidFill>
                  <a:srgbClr val="FFFF00"/>
                </a:solidFill>
                <a:latin typeface="Calibri" panose="020F0502020204030204" pitchFamily="34" charset="0"/>
                <a:cs typeface="Calibri" panose="020F0502020204030204" pitchFamily="34" charset="0"/>
              </a:rPr>
              <a:t>I know my Savior cares</a:t>
            </a:r>
            <a:r>
              <a:rPr lang="en-US" sz="2800" b="1" i="1" dirty="0">
                <a:solidFill>
                  <a:schemeClr val="bg1"/>
                </a:solidFill>
                <a:latin typeface="Calibri" panose="020F0502020204030204" pitchFamily="34" charset="0"/>
                <a:cs typeface="Calibri" panose="020F0502020204030204" pitchFamily="34" charset="0"/>
              </a:rPr>
              <a:t>.</a:t>
            </a:r>
            <a:br>
              <a:rPr lang="en-US" sz="2400" b="1" i="1" dirty="0">
                <a:solidFill>
                  <a:schemeClr val="bg1"/>
                </a:solidFill>
                <a:latin typeface="Calibri" panose="020F0502020204030204" pitchFamily="34" charset="0"/>
                <a:cs typeface="Calibri" panose="020F0502020204030204" pitchFamily="34" charset="0"/>
              </a:rPr>
            </a:br>
            <a:endParaRPr lang="en-US" sz="2400" b="1" i="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55059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900218" y="299702"/>
            <a:ext cx="8839200"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solidFill>
                  <a:srgbClr val="FFFF00"/>
                </a:solidFill>
              </a:rPr>
              <a:t>The Path to Living Under His Care</a:t>
            </a:r>
            <a:endParaRPr dirty="0">
              <a:solidFill>
                <a:srgbClr val="FFFF00"/>
              </a:solidFill>
            </a:endParaRPr>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Heb. 11:6</a:t>
            </a:r>
            <a:endParaRPr sz="3200" dirty="0"/>
          </a:p>
          <a:p>
            <a:pPr marL="742950" lvl="1" indent="-285750">
              <a:lnSpc>
                <a:spcPct val="150000"/>
              </a:lnSpc>
              <a:spcBef>
                <a:spcPts val="200"/>
              </a:spcBef>
              <a:buSzPts val="3000"/>
            </a:pPr>
            <a:r>
              <a:rPr lang="en-US" sz="3200" dirty="0">
                <a:solidFill>
                  <a:schemeClr val="lt1"/>
                </a:solidFill>
              </a:rPr>
              <a:t>  Repent 							Acts 17:30</a:t>
            </a:r>
            <a:endParaRPr sz="3200" dirty="0"/>
          </a:p>
          <a:p>
            <a:pPr marL="742950" lvl="1" indent="-285750">
              <a:lnSpc>
                <a:spcPct val="150000"/>
              </a:lnSpc>
              <a:spcBef>
                <a:spcPts val="200"/>
              </a:spcBef>
              <a:buSzPts val="3000"/>
            </a:pPr>
            <a:r>
              <a:rPr lang="en-US" sz="3200" dirty="0">
                <a:solidFill>
                  <a:schemeClr val="lt1"/>
                </a:solidFill>
              </a:rPr>
              <a:t>  Confess Faith in Him					Rom. 10:9</a:t>
            </a:r>
            <a:endParaRPr sz="3200" dirty="0"/>
          </a:p>
          <a:p>
            <a:pPr marL="742950" lvl="1" indent="-285750">
              <a:lnSpc>
                <a:spcPct val="150000"/>
              </a:lnSpc>
              <a:spcBef>
                <a:spcPts val="200"/>
              </a:spcBef>
              <a:buSzPts val="3000"/>
            </a:pPr>
            <a:r>
              <a:rPr lang="en-US" sz="3200" dirty="0">
                <a:solidFill>
                  <a:schemeClr val="lt1"/>
                </a:solidFill>
              </a:rPr>
              <a:t>  Be Baptized Into Him					Gal. 3:27</a:t>
            </a:r>
            <a:endParaRPr lang="en-US" sz="3200" dirty="0"/>
          </a:p>
          <a:p>
            <a:pPr marL="457200" lvl="1" indent="-457200" algn="ctr">
              <a:lnSpc>
                <a:spcPct val="150000"/>
              </a:lnSpc>
              <a:spcBef>
                <a:spcPts val="200"/>
              </a:spcBef>
              <a:buSzPts val="3000"/>
              <a:buNone/>
            </a:pPr>
            <a:r>
              <a:rPr lang="en-US" sz="3200" b="1" i="1" dirty="0">
                <a:solidFill>
                  <a:srgbClr val="FFFF00"/>
                </a:solidFill>
              </a:rPr>
              <a:t>You are Now a Member of His Glorious Church</a:t>
            </a:r>
          </a:p>
          <a:p>
            <a:pPr indent="4763">
              <a:lnSpc>
                <a:spcPct val="150000"/>
              </a:lnSpc>
              <a:spcBef>
                <a:spcPts val="200"/>
              </a:spcBef>
              <a:buSzPts val="3000"/>
            </a:pPr>
            <a:r>
              <a:rPr lang="en-US" sz="3200" dirty="0">
                <a:solidFill>
                  <a:schemeClr val="bg1"/>
                </a:solidFill>
              </a:rPr>
              <a:t>   Now be faithful until you die			Rev. 2:10</a:t>
            </a:r>
            <a:endParaRPr sz="3200" dirty="0">
              <a:solidFill>
                <a:schemeClr val="bg1"/>
              </a:solidFill>
            </a:endParaRPr>
          </a:p>
        </p:txBody>
      </p:sp>
    </p:spTree>
    <p:extLst>
      <p:ext uri="{BB962C8B-B14F-4D97-AF65-F5344CB8AC3E}">
        <p14:creationId xmlns:p14="http://schemas.microsoft.com/office/powerpoint/2010/main" val="3291151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433753" y="1044038"/>
            <a:ext cx="11249844" cy="5293757"/>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Calibri" panose="020F0502020204030204" pitchFamily="34" charset="0"/>
                <a:cs typeface="Calibri" panose="020F0502020204030204" pitchFamily="34" charset="0"/>
              </a:rPr>
              <a:t>  </a:t>
            </a:r>
            <a:r>
              <a:rPr lang="en-US" sz="2600" b="1" dirty="0">
                <a:solidFill>
                  <a:schemeClr val="bg1"/>
                </a:solidFill>
                <a:latin typeface="Calibri" panose="020F0502020204030204" pitchFamily="34" charset="0"/>
                <a:cs typeface="Calibri" panose="020F0502020204030204" pitchFamily="34" charset="0"/>
              </a:rPr>
              <a:t> 14  Inasmuch then as the children have partaken of flesh and blood, He  Himself likewise shared in the same, that through death He might destroy him who had the power of death, that is, the devil, </a:t>
            </a:r>
          </a:p>
          <a:p>
            <a:pPr algn="just"/>
            <a:r>
              <a:rPr lang="en-US" sz="2600" b="1" dirty="0">
                <a:solidFill>
                  <a:schemeClr val="bg1"/>
                </a:solidFill>
                <a:latin typeface="Calibri" panose="020F0502020204030204" pitchFamily="34" charset="0"/>
                <a:cs typeface="Calibri" panose="020F0502020204030204" pitchFamily="34" charset="0"/>
              </a:rPr>
              <a:t>   15  and release those who through fear of death were all their lifetime subject to bondage. </a:t>
            </a:r>
          </a:p>
          <a:p>
            <a:pPr algn="just"/>
            <a:r>
              <a:rPr lang="en-US" sz="2600" b="1" dirty="0">
                <a:solidFill>
                  <a:schemeClr val="bg1"/>
                </a:solidFill>
                <a:latin typeface="Calibri" panose="020F0502020204030204" pitchFamily="34" charset="0"/>
                <a:cs typeface="Calibri" panose="020F0502020204030204" pitchFamily="34" charset="0"/>
              </a:rPr>
              <a:t>   16  For indeed </a:t>
            </a:r>
            <a:r>
              <a:rPr lang="en-US" sz="2600" b="1" dirty="0">
                <a:solidFill>
                  <a:srgbClr val="FFFF00"/>
                </a:solidFill>
                <a:latin typeface="Calibri" panose="020F0502020204030204" pitchFamily="34" charset="0"/>
                <a:cs typeface="Calibri" panose="020F0502020204030204" pitchFamily="34" charset="0"/>
              </a:rPr>
              <a:t>He does not</a:t>
            </a:r>
            <a:r>
              <a:rPr lang="en-US" sz="2600" b="1" dirty="0">
                <a:solidFill>
                  <a:schemeClr val="bg1"/>
                </a:solidFill>
                <a:latin typeface="Calibri" panose="020F0502020204030204" pitchFamily="34" charset="0"/>
                <a:cs typeface="Calibri" panose="020F0502020204030204" pitchFamily="34" charset="0"/>
              </a:rPr>
              <a:t> give aid to angels, but </a:t>
            </a:r>
            <a:r>
              <a:rPr lang="en-US" sz="2600" b="1" dirty="0">
                <a:solidFill>
                  <a:srgbClr val="FFFF00"/>
                </a:solidFill>
                <a:latin typeface="Calibri" panose="020F0502020204030204" pitchFamily="34" charset="0"/>
                <a:cs typeface="Calibri" panose="020F0502020204030204" pitchFamily="34" charset="0"/>
              </a:rPr>
              <a:t>He does give aid</a:t>
            </a:r>
            <a:r>
              <a:rPr lang="en-US" sz="2600" b="1" dirty="0">
                <a:solidFill>
                  <a:schemeClr val="bg1"/>
                </a:solidFill>
                <a:latin typeface="Calibri" panose="020F0502020204030204" pitchFamily="34" charset="0"/>
                <a:cs typeface="Calibri" panose="020F0502020204030204" pitchFamily="34" charset="0"/>
              </a:rPr>
              <a:t> to the seed of Abraham. </a:t>
            </a:r>
          </a:p>
          <a:p>
            <a:pPr algn="just"/>
            <a:r>
              <a:rPr lang="en-US" sz="2600" b="1" dirty="0">
                <a:solidFill>
                  <a:schemeClr val="bg1"/>
                </a:solidFill>
                <a:latin typeface="Calibri" panose="020F0502020204030204" pitchFamily="34" charset="0"/>
                <a:cs typeface="Calibri" panose="020F0502020204030204" pitchFamily="34" charset="0"/>
              </a:rPr>
              <a:t>   17  Therefore, in all things He had to be made like His brethren, that He might be a merciful and faithful High Priest in things pertaining to God, to make propitiation for the sins of the people. </a:t>
            </a:r>
          </a:p>
          <a:p>
            <a:pPr algn="just"/>
            <a:r>
              <a:rPr lang="en-US" sz="2600" b="1" dirty="0">
                <a:solidFill>
                  <a:schemeClr val="bg1"/>
                </a:solidFill>
                <a:latin typeface="Calibri" panose="020F0502020204030204" pitchFamily="34" charset="0"/>
                <a:cs typeface="Calibri" panose="020F0502020204030204" pitchFamily="34" charset="0"/>
              </a:rPr>
              <a:t>   18  For in that </a:t>
            </a:r>
            <a:r>
              <a:rPr lang="en-US" sz="2600" b="1" dirty="0">
                <a:solidFill>
                  <a:srgbClr val="FFFF00"/>
                </a:solidFill>
                <a:latin typeface="Calibri" panose="020F0502020204030204" pitchFamily="34" charset="0"/>
                <a:cs typeface="Calibri" panose="020F0502020204030204" pitchFamily="34" charset="0"/>
              </a:rPr>
              <a:t>He Himself has suffered</a:t>
            </a:r>
            <a:r>
              <a:rPr lang="en-US" sz="2600" b="1" dirty="0">
                <a:solidFill>
                  <a:schemeClr val="bg1"/>
                </a:solidFill>
                <a:latin typeface="Calibri" panose="020F0502020204030204" pitchFamily="34" charset="0"/>
                <a:cs typeface="Calibri" panose="020F0502020204030204" pitchFamily="34" charset="0"/>
              </a:rPr>
              <a:t>, being tempted, </a:t>
            </a:r>
            <a:r>
              <a:rPr lang="en-US" sz="2600" b="1" dirty="0">
                <a:solidFill>
                  <a:srgbClr val="FFFF00"/>
                </a:solidFill>
                <a:latin typeface="Calibri" panose="020F0502020204030204" pitchFamily="34" charset="0"/>
                <a:cs typeface="Calibri" panose="020F0502020204030204" pitchFamily="34" charset="0"/>
              </a:rPr>
              <a:t>He is able to aid </a:t>
            </a:r>
            <a:r>
              <a:rPr lang="en-US" sz="2600" b="1" dirty="0">
                <a:solidFill>
                  <a:schemeClr val="bg1"/>
                </a:solidFill>
                <a:latin typeface="Calibri" panose="020F0502020204030204" pitchFamily="34" charset="0"/>
                <a:cs typeface="Calibri" panose="020F0502020204030204" pitchFamily="34" charset="0"/>
              </a:rPr>
              <a:t>those who are tempted.	</a:t>
            </a:r>
          </a:p>
          <a:p>
            <a:pPr algn="just"/>
            <a:r>
              <a:rPr lang="en-US" sz="2600" b="1" dirty="0">
                <a:solidFill>
                  <a:schemeClr val="bg1"/>
                </a:solidFill>
                <a:latin typeface="Calibri" panose="020F0502020204030204" pitchFamily="34" charset="0"/>
                <a:cs typeface="Calibri" panose="020F0502020204030204" pitchFamily="34" charset="0"/>
              </a:rPr>
              <a:t>							Heb. 2:14-18</a:t>
            </a: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333040"/>
            <a:ext cx="11383108"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The Text—Because He Has Suffered, I Know He Cares</a:t>
            </a:r>
          </a:p>
        </p:txBody>
      </p:sp>
    </p:spTree>
    <p:extLst>
      <p:ext uri="{BB962C8B-B14F-4D97-AF65-F5344CB8AC3E}">
        <p14:creationId xmlns:p14="http://schemas.microsoft.com/office/powerpoint/2010/main" val="515514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75139" y="200150"/>
            <a:ext cx="11383108"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Does Jesus Care When . . .</a:t>
            </a:r>
          </a:p>
        </p:txBody>
      </p:sp>
      <p:sp>
        <p:nvSpPr>
          <p:cNvPr id="4" name="TextBox 3">
            <a:extLst>
              <a:ext uri="{FF2B5EF4-FFF2-40B4-BE49-F238E27FC236}">
                <a16:creationId xmlns:a16="http://schemas.microsoft.com/office/drawing/2014/main" id="{C61F432F-286F-4CAD-95CE-3935AAF60A92}"/>
              </a:ext>
            </a:extLst>
          </p:cNvPr>
          <p:cNvSpPr txBox="1"/>
          <p:nvPr/>
        </p:nvSpPr>
        <p:spPr>
          <a:xfrm>
            <a:off x="567017" y="846481"/>
            <a:ext cx="11249844" cy="5770811"/>
          </a:xfrm>
          <a:prstGeom prst="rect">
            <a:avLst/>
          </a:prstGeom>
          <a:solidFill>
            <a:srgbClr val="04070C"/>
          </a:solidFill>
          <a:ln w="76200">
            <a:solidFill>
              <a:srgbClr val="0000CC"/>
            </a:solidFill>
          </a:ln>
        </p:spPr>
        <p:txBody>
          <a:bodyPr wrap="square" rtlCol="0">
            <a:spAutoFit/>
          </a:bodyPr>
          <a:lstStyle/>
          <a:p>
            <a:pPr marL="341313">
              <a:spcAft>
                <a:spcPts val="1800"/>
              </a:spcAft>
              <a:buClr>
                <a:schemeClr val="bg1"/>
              </a:buClr>
            </a:pPr>
            <a:r>
              <a:rPr lang="en-US" sz="2400" b="1" i="1" dirty="0">
                <a:solidFill>
                  <a:schemeClr val="bg1"/>
                </a:solidFill>
                <a:latin typeface="Calibri" panose="020F0502020204030204" pitchFamily="34" charset="0"/>
                <a:cs typeface="Calibri" panose="020F0502020204030204" pitchFamily="34" charset="0"/>
              </a:rPr>
              <a:t>Does Jesus care when my heart is pained</a:t>
            </a:r>
            <a:br>
              <a:rPr lang="en-US" sz="2400" b="1" i="1" dirty="0">
                <a:solidFill>
                  <a:schemeClr val="bg1"/>
                </a:solidFill>
                <a:latin typeface="Calibri" panose="020F0502020204030204" pitchFamily="34" charset="0"/>
                <a:cs typeface="Calibri" panose="020F0502020204030204" pitchFamily="34" charset="0"/>
              </a:rPr>
            </a:br>
            <a:r>
              <a:rPr lang="en-US" sz="2400" b="1" i="1" dirty="0">
                <a:solidFill>
                  <a:schemeClr val="bg1"/>
                </a:solidFill>
                <a:latin typeface="Calibri" panose="020F0502020204030204" pitchFamily="34" charset="0"/>
                <a:cs typeface="Calibri" panose="020F0502020204030204" pitchFamily="34" charset="0"/>
              </a:rPr>
              <a:t>      Too deeply for mirth or song,</a:t>
            </a:r>
            <a:br>
              <a:rPr lang="en-US" sz="2400" b="1" i="1" dirty="0">
                <a:solidFill>
                  <a:schemeClr val="bg1"/>
                </a:solidFill>
                <a:latin typeface="Calibri" panose="020F0502020204030204" pitchFamily="34" charset="0"/>
                <a:cs typeface="Calibri" panose="020F0502020204030204" pitchFamily="34" charset="0"/>
              </a:rPr>
            </a:br>
            <a:r>
              <a:rPr lang="en-US" sz="2400" b="1" i="1" dirty="0">
                <a:solidFill>
                  <a:schemeClr val="bg1"/>
                </a:solidFill>
                <a:latin typeface="Calibri" panose="020F0502020204030204" pitchFamily="34" charset="0"/>
                <a:cs typeface="Calibri" panose="020F0502020204030204" pitchFamily="34" charset="0"/>
              </a:rPr>
              <a:t>As the burdens press, and the cares distress</a:t>
            </a:r>
            <a:br>
              <a:rPr lang="en-US" sz="2400" b="1" i="1" dirty="0">
                <a:solidFill>
                  <a:schemeClr val="bg1"/>
                </a:solidFill>
                <a:latin typeface="Calibri" panose="020F0502020204030204" pitchFamily="34" charset="0"/>
                <a:cs typeface="Calibri" panose="020F0502020204030204" pitchFamily="34" charset="0"/>
              </a:rPr>
            </a:br>
            <a:r>
              <a:rPr lang="en-US" sz="2400" b="1" i="1" dirty="0">
                <a:solidFill>
                  <a:schemeClr val="bg1"/>
                </a:solidFill>
                <a:latin typeface="Calibri" panose="020F0502020204030204" pitchFamily="34" charset="0"/>
                <a:cs typeface="Calibri" panose="020F0502020204030204" pitchFamily="34" charset="0"/>
              </a:rPr>
              <a:t>      And the way grows weary and long?</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This world has always been challenged by troubles</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Wars, famine, hurricanes, disasters, sickness, poverty, oppression</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Sometimes these press (think of Bible word, tribulation) down upon us</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 cares of this world distress us, we have no song to sing</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 way grows weary and long</a:t>
            </a:r>
          </a:p>
          <a:p>
            <a:pPr marL="684213" indent="-342900">
              <a:spcAft>
                <a:spcPts val="1800"/>
              </a:spcAft>
              <a:buClr>
                <a:schemeClr val="bg1"/>
              </a:buClr>
              <a:buFont typeface="Arial" panose="020B0604020202020204" pitchFamily="34" charset="0"/>
              <a:buChar char="•"/>
            </a:pPr>
            <a:r>
              <a:rPr lang="en-US" sz="2400" b="1" dirty="0">
                <a:solidFill>
                  <a:srgbClr val="FFFF00"/>
                </a:solidFill>
                <a:latin typeface="Calibri" panose="020F0502020204030204" pitchFamily="34" charset="0"/>
                <a:cs typeface="Calibri" panose="020F0502020204030204" pitchFamily="34" charset="0"/>
              </a:rPr>
              <a:t>The question is, “Does Jesus Care When I Have Troubles and No Song”</a:t>
            </a:r>
          </a:p>
          <a:p>
            <a:pPr marL="684213" indent="-342900">
              <a:spcAft>
                <a:spcPts val="1800"/>
              </a:spcAft>
              <a:buClr>
                <a:schemeClr val="bg1"/>
              </a:buClr>
              <a:buFont typeface="Arial" panose="020B0604020202020204" pitchFamily="34" charset="0"/>
              <a:buChar char="•"/>
            </a:pPr>
            <a:endParaRPr lang="en-US" sz="2400" b="1" i="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64411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75139" y="200150"/>
            <a:ext cx="11383108"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Does Jesus Care When . . .</a:t>
            </a:r>
          </a:p>
        </p:txBody>
      </p:sp>
      <p:sp>
        <p:nvSpPr>
          <p:cNvPr id="4" name="TextBox 3">
            <a:extLst>
              <a:ext uri="{FF2B5EF4-FFF2-40B4-BE49-F238E27FC236}">
                <a16:creationId xmlns:a16="http://schemas.microsoft.com/office/drawing/2014/main" id="{C61F432F-286F-4CAD-95CE-3935AAF60A92}"/>
              </a:ext>
            </a:extLst>
          </p:cNvPr>
          <p:cNvSpPr txBox="1"/>
          <p:nvPr/>
        </p:nvSpPr>
        <p:spPr>
          <a:xfrm>
            <a:off x="567017" y="846481"/>
            <a:ext cx="11249844" cy="5386090"/>
          </a:xfrm>
          <a:prstGeom prst="rect">
            <a:avLst/>
          </a:prstGeom>
          <a:solidFill>
            <a:srgbClr val="04070C"/>
          </a:solidFill>
          <a:ln w="76200">
            <a:solidFill>
              <a:srgbClr val="0000CC"/>
            </a:solidFill>
          </a:ln>
        </p:spPr>
        <p:txBody>
          <a:bodyPr wrap="square" rtlCol="0">
            <a:spAutoFit/>
          </a:bodyPr>
          <a:lstStyle/>
          <a:p>
            <a:pPr algn="ctr">
              <a:spcAft>
                <a:spcPts val="1800"/>
              </a:spcAft>
              <a:buClr>
                <a:schemeClr val="bg1"/>
              </a:buClr>
            </a:pPr>
            <a:r>
              <a:rPr lang="en-US" sz="3200" b="1" i="1" dirty="0">
                <a:solidFill>
                  <a:srgbClr val="FFFF00"/>
                </a:solidFill>
                <a:latin typeface="Calibri" panose="020F0502020204030204" pitchFamily="34" charset="0"/>
                <a:cs typeface="Calibri" panose="020F0502020204030204" pitchFamily="34" charset="0"/>
              </a:rPr>
              <a:t>“Does Jesus Care When I Have Troubles and No Song”</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Jesus showed He does care in so many ways to so many people</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One example:  Luke 24:13-35</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His disciples “world” ended at the cross</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They said, “We HAD hope”—there is no longer hope--“We have no song”</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 power of the Scriptures—Our hearts burned within us when He opened</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 way is weary and long—but with His help we have hope and strength</a:t>
            </a:r>
            <a:endParaRPr lang="en-US" sz="2400" b="1" dirty="0">
              <a:solidFill>
                <a:srgbClr val="FFFF00"/>
              </a:solidFill>
              <a:latin typeface="Calibri" panose="020F0502020204030204" pitchFamily="34" charset="0"/>
              <a:cs typeface="Calibri" panose="020F0502020204030204" pitchFamily="34" charset="0"/>
            </a:endParaRP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Remember to get the Big Picture—There is Friday but wait until Sunday!</a:t>
            </a:r>
          </a:p>
          <a:p>
            <a:pPr marL="684213" indent="-342900">
              <a:spcAft>
                <a:spcPts val="1800"/>
              </a:spcAft>
              <a:buClr>
                <a:schemeClr val="bg1"/>
              </a:buClr>
              <a:buFont typeface="Arial" panose="020B0604020202020204" pitchFamily="34" charset="0"/>
              <a:buChar char="•"/>
            </a:pPr>
            <a:endParaRPr lang="en-US" sz="2400" b="1" i="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25962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75139" y="200150"/>
            <a:ext cx="11383108"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Does Jesus Care When . . .</a:t>
            </a:r>
          </a:p>
        </p:txBody>
      </p:sp>
      <p:sp>
        <p:nvSpPr>
          <p:cNvPr id="4" name="TextBox 3">
            <a:extLst>
              <a:ext uri="{FF2B5EF4-FFF2-40B4-BE49-F238E27FC236}">
                <a16:creationId xmlns:a16="http://schemas.microsoft.com/office/drawing/2014/main" id="{C61F432F-286F-4CAD-95CE-3935AAF60A92}"/>
              </a:ext>
            </a:extLst>
          </p:cNvPr>
          <p:cNvSpPr txBox="1"/>
          <p:nvPr/>
        </p:nvSpPr>
        <p:spPr>
          <a:xfrm>
            <a:off x="567017" y="846481"/>
            <a:ext cx="11249844" cy="5324535"/>
          </a:xfrm>
          <a:prstGeom prst="rect">
            <a:avLst/>
          </a:prstGeom>
          <a:solidFill>
            <a:srgbClr val="04070C"/>
          </a:solidFill>
          <a:ln w="76200">
            <a:solidFill>
              <a:srgbClr val="0000CC"/>
            </a:solidFill>
          </a:ln>
        </p:spPr>
        <p:txBody>
          <a:bodyPr wrap="square" rtlCol="0">
            <a:spAutoFit/>
          </a:bodyPr>
          <a:lstStyle/>
          <a:p>
            <a:pPr marL="684213" indent="-342900">
              <a:spcAft>
                <a:spcPts val="1800"/>
              </a:spcAft>
              <a:buClr>
                <a:schemeClr val="bg1"/>
              </a:buClr>
              <a:buFont typeface="Arial" panose="020B0604020202020204" pitchFamily="34" charset="0"/>
              <a:buChar char="•"/>
            </a:pPr>
            <a:endParaRPr lang="en-US" sz="2400" b="1" i="1" dirty="0">
              <a:solidFill>
                <a:schemeClr val="bg1"/>
              </a:solidFill>
              <a:latin typeface="Calibri" panose="020F0502020204030204" pitchFamily="34" charset="0"/>
              <a:cs typeface="Calibri" panose="020F0502020204030204" pitchFamily="34" charset="0"/>
            </a:endParaRPr>
          </a:p>
          <a:p>
            <a:pPr algn="ctr">
              <a:spcAft>
                <a:spcPts val="1800"/>
              </a:spcAft>
              <a:buClr>
                <a:schemeClr val="bg1"/>
              </a:buClr>
            </a:pPr>
            <a:endParaRPr lang="en-US" sz="2400" b="1" i="1" dirty="0">
              <a:solidFill>
                <a:schemeClr val="bg1"/>
              </a:solidFill>
              <a:latin typeface="Calibri" panose="020F0502020204030204" pitchFamily="34" charset="0"/>
              <a:cs typeface="Calibri" panose="020F0502020204030204" pitchFamily="34" charset="0"/>
            </a:endParaRPr>
          </a:p>
          <a:p>
            <a:pPr algn="ctr">
              <a:spcAft>
                <a:spcPts val="1800"/>
              </a:spcAft>
              <a:buClr>
                <a:schemeClr val="bg1"/>
              </a:buClr>
            </a:pPr>
            <a:r>
              <a:rPr lang="en-US" sz="3600" b="1" i="1" dirty="0">
                <a:solidFill>
                  <a:srgbClr val="FFFF00"/>
                </a:solidFill>
                <a:latin typeface="Calibri" panose="020F0502020204030204" pitchFamily="34" charset="0"/>
                <a:cs typeface="Calibri" panose="020F0502020204030204" pitchFamily="34" charset="0"/>
              </a:rPr>
              <a:t>The Question:  Does Jesus Care</a:t>
            </a:r>
          </a:p>
          <a:p>
            <a:pPr algn="ctr">
              <a:spcAft>
                <a:spcPts val="1800"/>
              </a:spcAft>
              <a:buClr>
                <a:schemeClr val="bg1"/>
              </a:buClr>
            </a:pPr>
            <a:r>
              <a:rPr lang="en-US" sz="3600" b="1" i="1" dirty="0">
                <a:solidFill>
                  <a:srgbClr val="FFFF00"/>
                </a:solidFill>
                <a:latin typeface="Calibri" panose="020F0502020204030204" pitchFamily="34" charset="0"/>
                <a:cs typeface="Calibri" panose="020F0502020204030204" pitchFamily="34" charset="0"/>
              </a:rPr>
              <a:t>The Answer: Sing This Song From Your Heart</a:t>
            </a:r>
            <a:endParaRPr lang="en-US" sz="2400" b="1" i="1" dirty="0">
              <a:solidFill>
                <a:schemeClr val="bg1"/>
              </a:solidFill>
              <a:latin typeface="Calibri" panose="020F0502020204030204" pitchFamily="34" charset="0"/>
              <a:cs typeface="Calibri" panose="020F0502020204030204" pitchFamily="34" charset="0"/>
            </a:endParaRPr>
          </a:p>
          <a:p>
            <a:pPr algn="ctr">
              <a:spcAft>
                <a:spcPts val="1800"/>
              </a:spcAft>
              <a:buClr>
                <a:schemeClr val="bg1"/>
              </a:buClr>
            </a:pPr>
            <a:br>
              <a:rPr lang="en-US" sz="2400" b="1" i="1" dirty="0">
                <a:solidFill>
                  <a:schemeClr val="bg1"/>
                </a:solidFill>
                <a:latin typeface="Calibri" panose="020F0502020204030204" pitchFamily="34" charset="0"/>
                <a:cs typeface="Calibri" panose="020F0502020204030204" pitchFamily="34" charset="0"/>
              </a:rPr>
            </a:br>
            <a:r>
              <a:rPr lang="en-US" sz="2800" b="1" i="1" dirty="0">
                <a:solidFill>
                  <a:schemeClr val="bg1"/>
                </a:solidFill>
                <a:latin typeface="Calibri" panose="020F0502020204030204" pitchFamily="34" charset="0"/>
                <a:cs typeface="Calibri" panose="020F0502020204030204" pitchFamily="34" charset="0"/>
              </a:rPr>
              <a:t>Oh </a:t>
            </a:r>
            <a:r>
              <a:rPr lang="en-US" sz="2800" b="1" i="1" dirty="0">
                <a:solidFill>
                  <a:srgbClr val="FFFF00"/>
                </a:solidFill>
                <a:latin typeface="Calibri" panose="020F0502020204030204" pitchFamily="34" charset="0"/>
                <a:cs typeface="Calibri" panose="020F0502020204030204" pitchFamily="34" charset="0"/>
              </a:rPr>
              <a:t>yes</a:t>
            </a:r>
            <a:r>
              <a:rPr lang="en-US" sz="2800" b="1" i="1" dirty="0">
                <a:solidFill>
                  <a:schemeClr val="bg1"/>
                </a:solidFill>
                <a:latin typeface="Calibri" panose="020F0502020204030204" pitchFamily="34" charset="0"/>
                <a:cs typeface="Calibri" panose="020F0502020204030204" pitchFamily="34" charset="0"/>
              </a:rPr>
              <a:t>, He cares, I </a:t>
            </a:r>
            <a:r>
              <a:rPr lang="en-US" sz="2800" b="1" i="1" dirty="0">
                <a:solidFill>
                  <a:srgbClr val="FFFF00"/>
                </a:solidFill>
                <a:latin typeface="Calibri" panose="020F0502020204030204" pitchFamily="34" charset="0"/>
                <a:cs typeface="Calibri" panose="020F0502020204030204" pitchFamily="34" charset="0"/>
              </a:rPr>
              <a:t>know</a:t>
            </a:r>
            <a:r>
              <a:rPr lang="en-US" sz="2800" b="1" i="1" dirty="0">
                <a:solidFill>
                  <a:schemeClr val="bg1"/>
                </a:solidFill>
                <a:latin typeface="Calibri" panose="020F0502020204030204" pitchFamily="34" charset="0"/>
                <a:cs typeface="Calibri" panose="020F0502020204030204" pitchFamily="34" charset="0"/>
              </a:rPr>
              <a:t> He cares,</a:t>
            </a:r>
            <a:br>
              <a:rPr lang="en-US" sz="2800" b="1" i="1" dirty="0">
                <a:solidFill>
                  <a:schemeClr val="bg1"/>
                </a:solidFill>
                <a:latin typeface="Calibri" panose="020F0502020204030204" pitchFamily="34" charset="0"/>
                <a:cs typeface="Calibri" panose="020F0502020204030204" pitchFamily="34" charset="0"/>
              </a:rPr>
            </a:br>
            <a:r>
              <a:rPr lang="en-US" sz="2800" b="1" i="1" dirty="0">
                <a:solidFill>
                  <a:schemeClr val="bg1"/>
                </a:solidFill>
                <a:latin typeface="Calibri" panose="020F0502020204030204" pitchFamily="34" charset="0"/>
                <a:cs typeface="Calibri" panose="020F0502020204030204" pitchFamily="34" charset="0"/>
              </a:rPr>
              <a:t>      His heart is </a:t>
            </a:r>
            <a:r>
              <a:rPr lang="en-US" sz="2800" b="1" i="1" dirty="0">
                <a:solidFill>
                  <a:srgbClr val="FFFF00"/>
                </a:solidFill>
                <a:latin typeface="Calibri" panose="020F0502020204030204" pitchFamily="34" charset="0"/>
                <a:cs typeface="Calibri" panose="020F0502020204030204" pitchFamily="34" charset="0"/>
              </a:rPr>
              <a:t>touched </a:t>
            </a:r>
            <a:r>
              <a:rPr lang="en-US" sz="2800" b="1" i="1" dirty="0">
                <a:solidFill>
                  <a:schemeClr val="bg1"/>
                </a:solidFill>
                <a:latin typeface="Calibri" panose="020F0502020204030204" pitchFamily="34" charset="0"/>
                <a:cs typeface="Calibri" panose="020F0502020204030204" pitchFamily="34" charset="0"/>
              </a:rPr>
              <a:t>with my grief;</a:t>
            </a:r>
            <a:br>
              <a:rPr lang="en-US" sz="2800" b="1" i="1" dirty="0">
                <a:solidFill>
                  <a:schemeClr val="bg1"/>
                </a:solidFill>
                <a:latin typeface="Calibri" panose="020F0502020204030204" pitchFamily="34" charset="0"/>
                <a:cs typeface="Calibri" panose="020F0502020204030204" pitchFamily="34" charset="0"/>
              </a:rPr>
            </a:br>
            <a:r>
              <a:rPr lang="en-US" sz="2800" b="1" i="1" dirty="0">
                <a:solidFill>
                  <a:schemeClr val="bg1"/>
                </a:solidFill>
                <a:latin typeface="Calibri" panose="020F0502020204030204" pitchFamily="34" charset="0"/>
                <a:cs typeface="Calibri" panose="020F0502020204030204" pitchFamily="34" charset="0"/>
              </a:rPr>
              <a:t>When the </a:t>
            </a:r>
            <a:r>
              <a:rPr lang="en-US" sz="2800" b="1" i="1" dirty="0">
                <a:solidFill>
                  <a:srgbClr val="FFFF00"/>
                </a:solidFill>
                <a:latin typeface="Calibri" panose="020F0502020204030204" pitchFamily="34" charset="0"/>
                <a:cs typeface="Calibri" panose="020F0502020204030204" pitchFamily="34" charset="0"/>
              </a:rPr>
              <a:t>days</a:t>
            </a:r>
            <a:r>
              <a:rPr lang="en-US" sz="2800" b="1" i="1" dirty="0">
                <a:solidFill>
                  <a:schemeClr val="bg1"/>
                </a:solidFill>
                <a:latin typeface="Calibri" panose="020F0502020204030204" pitchFamily="34" charset="0"/>
                <a:cs typeface="Calibri" panose="020F0502020204030204" pitchFamily="34" charset="0"/>
              </a:rPr>
              <a:t> are weary, the long nights dreary,</a:t>
            </a:r>
            <a:br>
              <a:rPr lang="en-US" sz="2800" b="1" i="1" dirty="0">
                <a:solidFill>
                  <a:schemeClr val="bg1"/>
                </a:solidFill>
                <a:latin typeface="Calibri" panose="020F0502020204030204" pitchFamily="34" charset="0"/>
                <a:cs typeface="Calibri" panose="020F0502020204030204" pitchFamily="34" charset="0"/>
              </a:rPr>
            </a:br>
            <a:r>
              <a:rPr lang="en-US" sz="2800" b="1" i="1" dirty="0">
                <a:solidFill>
                  <a:schemeClr val="bg1"/>
                </a:solidFill>
                <a:latin typeface="Calibri" panose="020F0502020204030204" pitchFamily="34" charset="0"/>
                <a:cs typeface="Calibri" panose="020F0502020204030204" pitchFamily="34" charset="0"/>
              </a:rPr>
              <a:t>      </a:t>
            </a:r>
            <a:r>
              <a:rPr lang="en-US" sz="2800" b="1" i="1" dirty="0">
                <a:solidFill>
                  <a:srgbClr val="FFFF00"/>
                </a:solidFill>
                <a:latin typeface="Calibri" panose="020F0502020204030204" pitchFamily="34" charset="0"/>
                <a:cs typeface="Calibri" panose="020F0502020204030204" pitchFamily="34" charset="0"/>
              </a:rPr>
              <a:t>I know my Savior cares</a:t>
            </a:r>
            <a:r>
              <a:rPr lang="en-US" sz="2800" b="1" i="1" dirty="0">
                <a:solidFill>
                  <a:schemeClr val="bg1"/>
                </a:solidFill>
                <a:latin typeface="Calibri" panose="020F0502020204030204" pitchFamily="34" charset="0"/>
                <a:cs typeface="Calibri" panose="020F0502020204030204" pitchFamily="34" charset="0"/>
              </a:rPr>
              <a:t>.</a:t>
            </a:r>
            <a:br>
              <a:rPr lang="en-US" sz="2400" b="1" i="1" dirty="0">
                <a:solidFill>
                  <a:schemeClr val="bg1"/>
                </a:solidFill>
                <a:latin typeface="Calibri" panose="020F0502020204030204" pitchFamily="34" charset="0"/>
                <a:cs typeface="Calibri" panose="020F0502020204030204" pitchFamily="34" charset="0"/>
              </a:rPr>
            </a:br>
            <a:endParaRPr lang="en-US" sz="2400" b="1" i="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64452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75139" y="200150"/>
            <a:ext cx="11383108"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Does Jesus Care When . . .</a:t>
            </a:r>
          </a:p>
        </p:txBody>
      </p:sp>
      <p:sp>
        <p:nvSpPr>
          <p:cNvPr id="4" name="TextBox 3">
            <a:extLst>
              <a:ext uri="{FF2B5EF4-FFF2-40B4-BE49-F238E27FC236}">
                <a16:creationId xmlns:a16="http://schemas.microsoft.com/office/drawing/2014/main" id="{C61F432F-286F-4CAD-95CE-3935AAF60A92}"/>
              </a:ext>
            </a:extLst>
          </p:cNvPr>
          <p:cNvSpPr txBox="1"/>
          <p:nvPr/>
        </p:nvSpPr>
        <p:spPr>
          <a:xfrm>
            <a:off x="567017" y="846481"/>
            <a:ext cx="11249844" cy="5770811"/>
          </a:xfrm>
          <a:prstGeom prst="rect">
            <a:avLst/>
          </a:prstGeom>
          <a:solidFill>
            <a:srgbClr val="04070C"/>
          </a:solidFill>
          <a:ln w="76200">
            <a:solidFill>
              <a:srgbClr val="0000CC"/>
            </a:solidFill>
          </a:ln>
        </p:spPr>
        <p:txBody>
          <a:bodyPr wrap="square" rtlCol="0">
            <a:spAutoFit/>
          </a:bodyPr>
          <a:lstStyle/>
          <a:p>
            <a:pPr marL="341313">
              <a:spcAft>
                <a:spcPts val="1800"/>
              </a:spcAft>
              <a:buClr>
                <a:schemeClr val="bg1"/>
              </a:buClr>
            </a:pPr>
            <a:r>
              <a:rPr lang="en-US" sz="2400" b="1" i="1" dirty="0">
                <a:solidFill>
                  <a:schemeClr val="bg1"/>
                </a:solidFill>
                <a:latin typeface="Calibri" panose="020F0502020204030204" pitchFamily="34" charset="0"/>
                <a:cs typeface="Calibri" panose="020F0502020204030204" pitchFamily="34" charset="0"/>
              </a:rPr>
              <a:t>Does Jesus care when my way is dark</a:t>
            </a:r>
            <a:br>
              <a:rPr lang="en-US" sz="2400" b="1" i="1" dirty="0">
                <a:solidFill>
                  <a:schemeClr val="bg1"/>
                </a:solidFill>
                <a:latin typeface="Calibri" panose="020F0502020204030204" pitchFamily="34" charset="0"/>
                <a:cs typeface="Calibri" panose="020F0502020204030204" pitchFamily="34" charset="0"/>
              </a:rPr>
            </a:br>
            <a:r>
              <a:rPr lang="en-US" sz="2400" b="1" i="1" dirty="0">
                <a:solidFill>
                  <a:schemeClr val="bg1"/>
                </a:solidFill>
                <a:latin typeface="Calibri" panose="020F0502020204030204" pitchFamily="34" charset="0"/>
                <a:cs typeface="Calibri" panose="020F0502020204030204" pitchFamily="34" charset="0"/>
              </a:rPr>
              <a:t>      With a nameless dread and fear?</a:t>
            </a:r>
            <a:br>
              <a:rPr lang="en-US" sz="2400" b="1" i="1" dirty="0">
                <a:solidFill>
                  <a:schemeClr val="bg1"/>
                </a:solidFill>
                <a:latin typeface="Calibri" panose="020F0502020204030204" pitchFamily="34" charset="0"/>
                <a:cs typeface="Calibri" panose="020F0502020204030204" pitchFamily="34" charset="0"/>
              </a:rPr>
            </a:br>
            <a:r>
              <a:rPr lang="en-US" sz="2400" b="1" i="1" dirty="0">
                <a:solidFill>
                  <a:schemeClr val="bg1"/>
                </a:solidFill>
                <a:latin typeface="Calibri" panose="020F0502020204030204" pitchFamily="34" charset="0"/>
                <a:cs typeface="Calibri" panose="020F0502020204030204" pitchFamily="34" charset="0"/>
              </a:rPr>
              <a:t>As the daylight fades into deep night shades,</a:t>
            </a:r>
            <a:br>
              <a:rPr lang="en-US" sz="2400" b="1" i="1" dirty="0">
                <a:solidFill>
                  <a:schemeClr val="bg1"/>
                </a:solidFill>
                <a:latin typeface="Calibri" panose="020F0502020204030204" pitchFamily="34" charset="0"/>
                <a:cs typeface="Calibri" panose="020F0502020204030204" pitchFamily="34" charset="0"/>
              </a:rPr>
            </a:br>
            <a:r>
              <a:rPr lang="en-US" sz="2400" b="1" i="1" dirty="0">
                <a:solidFill>
                  <a:schemeClr val="bg1"/>
                </a:solidFill>
                <a:latin typeface="Calibri" panose="020F0502020204030204" pitchFamily="34" charset="0"/>
                <a:cs typeface="Calibri" panose="020F0502020204030204" pitchFamily="34" charset="0"/>
              </a:rPr>
              <a:t>      Does He care enough to be near?</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Wars, famine, hurricanes, disasters, sickness, poverty, oppression, etc. are known</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These known burdens can be shared</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Other burdens are nameless and cannot be shared and we feel all alone</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When night comes troubles can seem greater</a:t>
            </a:r>
          </a:p>
          <a:p>
            <a:pPr marL="684213" indent="-342900">
              <a:spcAft>
                <a:spcPts val="1800"/>
              </a:spcAft>
              <a:buClr>
                <a:schemeClr val="bg1"/>
              </a:buClr>
              <a:buFont typeface="Arial" panose="020B0604020202020204" pitchFamily="34" charset="0"/>
              <a:buChar char="•"/>
            </a:pPr>
            <a:r>
              <a:rPr lang="en-US" sz="2400" b="1" dirty="0">
                <a:solidFill>
                  <a:srgbClr val="FFFF00"/>
                </a:solidFill>
                <a:latin typeface="Calibri" panose="020F0502020204030204" pitchFamily="34" charset="0"/>
                <a:cs typeface="Calibri" panose="020F0502020204030204" pitchFamily="34" charset="0"/>
              </a:rPr>
              <a:t>The question is:  “Does He Care Enough to Be Near in my Loneliness”</a:t>
            </a:r>
          </a:p>
          <a:p>
            <a:pPr marL="684213" indent="-342900">
              <a:spcAft>
                <a:spcPts val="1800"/>
              </a:spcAft>
              <a:buClr>
                <a:schemeClr val="bg1"/>
              </a:buClr>
              <a:buFont typeface="Arial" panose="020B0604020202020204" pitchFamily="34" charset="0"/>
              <a:buChar char="•"/>
            </a:pPr>
            <a:endParaRPr lang="en-US" sz="2400" b="1" i="1" dirty="0">
              <a:solidFill>
                <a:schemeClr val="bg1"/>
              </a:solidFill>
              <a:latin typeface="Calibri" panose="020F0502020204030204" pitchFamily="34" charset="0"/>
              <a:cs typeface="Calibri" panose="020F0502020204030204" pitchFamily="34" charset="0"/>
            </a:endParaRPr>
          </a:p>
          <a:p>
            <a:pPr marL="684213" indent="-342900">
              <a:spcAft>
                <a:spcPts val="1800"/>
              </a:spcAft>
              <a:buClr>
                <a:schemeClr val="bg1"/>
              </a:buClr>
              <a:buFont typeface="Arial" panose="020B0604020202020204" pitchFamily="34" charset="0"/>
              <a:buChar char="•"/>
            </a:pPr>
            <a:endParaRPr lang="en-US" sz="2400" b="1" i="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62669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75139" y="200150"/>
            <a:ext cx="11383108"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Does Jesus Care When . . .</a:t>
            </a:r>
          </a:p>
        </p:txBody>
      </p:sp>
      <p:sp>
        <p:nvSpPr>
          <p:cNvPr id="4" name="TextBox 3">
            <a:extLst>
              <a:ext uri="{FF2B5EF4-FFF2-40B4-BE49-F238E27FC236}">
                <a16:creationId xmlns:a16="http://schemas.microsoft.com/office/drawing/2014/main" id="{C61F432F-286F-4CAD-95CE-3935AAF60A92}"/>
              </a:ext>
            </a:extLst>
          </p:cNvPr>
          <p:cNvSpPr txBox="1"/>
          <p:nvPr/>
        </p:nvSpPr>
        <p:spPr>
          <a:xfrm>
            <a:off x="567017" y="846481"/>
            <a:ext cx="11249844" cy="5386090"/>
          </a:xfrm>
          <a:prstGeom prst="rect">
            <a:avLst/>
          </a:prstGeom>
          <a:solidFill>
            <a:srgbClr val="04070C"/>
          </a:solidFill>
          <a:ln w="76200">
            <a:solidFill>
              <a:srgbClr val="0000CC"/>
            </a:solidFill>
          </a:ln>
        </p:spPr>
        <p:txBody>
          <a:bodyPr wrap="square" rtlCol="0">
            <a:spAutoFit/>
          </a:bodyPr>
          <a:lstStyle/>
          <a:p>
            <a:pPr marL="55563" algn="ctr">
              <a:spcAft>
                <a:spcPts val="1800"/>
              </a:spcAft>
              <a:buClr>
                <a:schemeClr val="bg1"/>
              </a:buClr>
            </a:pPr>
            <a:r>
              <a:rPr lang="en-US" sz="3200" b="1" dirty="0">
                <a:solidFill>
                  <a:srgbClr val="FFFF00"/>
                </a:solidFill>
                <a:latin typeface="Calibri" panose="020F0502020204030204" pitchFamily="34" charset="0"/>
                <a:cs typeface="Calibri" panose="020F0502020204030204" pitchFamily="34" charset="0"/>
              </a:rPr>
              <a:t>“Does He Care Enough to Be Near in my Loneliness”</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Jesus knew loneliness</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Struggles with apostles lack of faith, then in Gethsemane—One hour??</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He could have called 10,000 angels, but He died alone</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Hebrews 2:16-17;  4:15</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His promise was to send another Comforter whose words strengthen us</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Matt. 28:20; Phil. 4:5</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When lonely and troubled cast all your cares on the lonely. troubled One</a:t>
            </a:r>
            <a:endParaRPr lang="en-US" sz="2400" b="1" i="1" dirty="0">
              <a:solidFill>
                <a:schemeClr val="bg1"/>
              </a:solidFill>
              <a:latin typeface="Calibri" panose="020F0502020204030204" pitchFamily="34" charset="0"/>
              <a:cs typeface="Calibri" panose="020F0502020204030204" pitchFamily="34" charset="0"/>
            </a:endParaRPr>
          </a:p>
          <a:p>
            <a:pPr marL="684213" indent="-342900">
              <a:spcAft>
                <a:spcPts val="1800"/>
              </a:spcAft>
              <a:buClr>
                <a:schemeClr val="bg1"/>
              </a:buClr>
              <a:buFont typeface="Arial" panose="020B0604020202020204" pitchFamily="34" charset="0"/>
              <a:buChar char="•"/>
            </a:pPr>
            <a:endParaRPr lang="en-US" sz="2400" b="1" i="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1488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75139" y="200150"/>
            <a:ext cx="11383108"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Does Jesus Care When . . .</a:t>
            </a:r>
          </a:p>
        </p:txBody>
      </p:sp>
      <p:sp>
        <p:nvSpPr>
          <p:cNvPr id="4" name="TextBox 3">
            <a:extLst>
              <a:ext uri="{FF2B5EF4-FFF2-40B4-BE49-F238E27FC236}">
                <a16:creationId xmlns:a16="http://schemas.microsoft.com/office/drawing/2014/main" id="{C61F432F-286F-4CAD-95CE-3935AAF60A92}"/>
              </a:ext>
            </a:extLst>
          </p:cNvPr>
          <p:cNvSpPr txBox="1"/>
          <p:nvPr/>
        </p:nvSpPr>
        <p:spPr>
          <a:xfrm>
            <a:off x="567017" y="846481"/>
            <a:ext cx="11249844" cy="5324535"/>
          </a:xfrm>
          <a:prstGeom prst="rect">
            <a:avLst/>
          </a:prstGeom>
          <a:solidFill>
            <a:srgbClr val="04070C"/>
          </a:solidFill>
          <a:ln w="76200">
            <a:solidFill>
              <a:srgbClr val="0000CC"/>
            </a:solidFill>
          </a:ln>
        </p:spPr>
        <p:txBody>
          <a:bodyPr wrap="square" rtlCol="0">
            <a:spAutoFit/>
          </a:bodyPr>
          <a:lstStyle/>
          <a:p>
            <a:pPr marL="684213" indent="-342900">
              <a:spcAft>
                <a:spcPts val="1800"/>
              </a:spcAft>
              <a:buClr>
                <a:schemeClr val="bg1"/>
              </a:buClr>
              <a:buFont typeface="Arial" panose="020B0604020202020204" pitchFamily="34" charset="0"/>
              <a:buChar char="•"/>
            </a:pPr>
            <a:endParaRPr lang="en-US" sz="2400" b="1" i="1" dirty="0">
              <a:solidFill>
                <a:schemeClr val="bg1"/>
              </a:solidFill>
              <a:latin typeface="Calibri" panose="020F0502020204030204" pitchFamily="34" charset="0"/>
              <a:cs typeface="Calibri" panose="020F0502020204030204" pitchFamily="34" charset="0"/>
            </a:endParaRPr>
          </a:p>
          <a:p>
            <a:pPr algn="ctr">
              <a:spcAft>
                <a:spcPts val="1800"/>
              </a:spcAft>
              <a:buClr>
                <a:schemeClr val="bg1"/>
              </a:buClr>
            </a:pPr>
            <a:endParaRPr lang="en-US" sz="2400" b="1" i="1" dirty="0">
              <a:solidFill>
                <a:schemeClr val="bg1"/>
              </a:solidFill>
              <a:latin typeface="Calibri" panose="020F0502020204030204" pitchFamily="34" charset="0"/>
              <a:cs typeface="Calibri" panose="020F0502020204030204" pitchFamily="34" charset="0"/>
            </a:endParaRPr>
          </a:p>
          <a:p>
            <a:pPr algn="ctr">
              <a:spcAft>
                <a:spcPts val="1800"/>
              </a:spcAft>
              <a:buClr>
                <a:schemeClr val="bg1"/>
              </a:buClr>
            </a:pPr>
            <a:r>
              <a:rPr lang="en-US" sz="3600" b="1" i="1" dirty="0">
                <a:solidFill>
                  <a:srgbClr val="FFFF00"/>
                </a:solidFill>
                <a:latin typeface="Calibri" panose="020F0502020204030204" pitchFamily="34" charset="0"/>
                <a:cs typeface="Calibri" panose="020F0502020204030204" pitchFamily="34" charset="0"/>
              </a:rPr>
              <a:t>The Question:  Does Jesus Care</a:t>
            </a:r>
          </a:p>
          <a:p>
            <a:pPr algn="ctr">
              <a:spcAft>
                <a:spcPts val="1800"/>
              </a:spcAft>
              <a:buClr>
                <a:schemeClr val="bg1"/>
              </a:buClr>
            </a:pPr>
            <a:r>
              <a:rPr lang="en-US" sz="3600" b="1" i="1" dirty="0">
                <a:solidFill>
                  <a:srgbClr val="FFFF00"/>
                </a:solidFill>
                <a:latin typeface="Calibri" panose="020F0502020204030204" pitchFamily="34" charset="0"/>
                <a:cs typeface="Calibri" panose="020F0502020204030204" pitchFamily="34" charset="0"/>
              </a:rPr>
              <a:t>The Answer: Sing This Song From Your Heart</a:t>
            </a:r>
            <a:endParaRPr lang="en-US" sz="2400" b="1" i="1" dirty="0">
              <a:solidFill>
                <a:schemeClr val="bg1"/>
              </a:solidFill>
              <a:latin typeface="Calibri" panose="020F0502020204030204" pitchFamily="34" charset="0"/>
              <a:cs typeface="Calibri" panose="020F0502020204030204" pitchFamily="34" charset="0"/>
            </a:endParaRPr>
          </a:p>
          <a:p>
            <a:pPr algn="ctr">
              <a:spcAft>
                <a:spcPts val="1800"/>
              </a:spcAft>
              <a:buClr>
                <a:schemeClr val="bg1"/>
              </a:buClr>
            </a:pPr>
            <a:br>
              <a:rPr lang="en-US" sz="2400" b="1" i="1" dirty="0">
                <a:solidFill>
                  <a:schemeClr val="bg1"/>
                </a:solidFill>
                <a:latin typeface="Calibri" panose="020F0502020204030204" pitchFamily="34" charset="0"/>
                <a:cs typeface="Calibri" panose="020F0502020204030204" pitchFamily="34" charset="0"/>
              </a:rPr>
            </a:br>
            <a:r>
              <a:rPr lang="en-US" sz="2800" b="1" i="1" dirty="0">
                <a:solidFill>
                  <a:schemeClr val="bg1"/>
                </a:solidFill>
                <a:latin typeface="Calibri" panose="020F0502020204030204" pitchFamily="34" charset="0"/>
                <a:cs typeface="Calibri" panose="020F0502020204030204" pitchFamily="34" charset="0"/>
              </a:rPr>
              <a:t>Oh </a:t>
            </a:r>
            <a:r>
              <a:rPr lang="en-US" sz="2800" b="1" i="1" dirty="0">
                <a:solidFill>
                  <a:srgbClr val="FFFF00"/>
                </a:solidFill>
                <a:latin typeface="Calibri" panose="020F0502020204030204" pitchFamily="34" charset="0"/>
                <a:cs typeface="Calibri" panose="020F0502020204030204" pitchFamily="34" charset="0"/>
              </a:rPr>
              <a:t>yes</a:t>
            </a:r>
            <a:r>
              <a:rPr lang="en-US" sz="2800" b="1" i="1" dirty="0">
                <a:solidFill>
                  <a:schemeClr val="bg1"/>
                </a:solidFill>
                <a:latin typeface="Calibri" panose="020F0502020204030204" pitchFamily="34" charset="0"/>
                <a:cs typeface="Calibri" panose="020F0502020204030204" pitchFamily="34" charset="0"/>
              </a:rPr>
              <a:t>, He cares, I </a:t>
            </a:r>
            <a:r>
              <a:rPr lang="en-US" sz="2800" b="1" i="1" dirty="0">
                <a:solidFill>
                  <a:srgbClr val="FFFF00"/>
                </a:solidFill>
                <a:latin typeface="Calibri" panose="020F0502020204030204" pitchFamily="34" charset="0"/>
                <a:cs typeface="Calibri" panose="020F0502020204030204" pitchFamily="34" charset="0"/>
              </a:rPr>
              <a:t>know</a:t>
            </a:r>
            <a:r>
              <a:rPr lang="en-US" sz="2800" b="1" i="1" dirty="0">
                <a:solidFill>
                  <a:schemeClr val="bg1"/>
                </a:solidFill>
                <a:latin typeface="Calibri" panose="020F0502020204030204" pitchFamily="34" charset="0"/>
                <a:cs typeface="Calibri" panose="020F0502020204030204" pitchFamily="34" charset="0"/>
              </a:rPr>
              <a:t> He cares,</a:t>
            </a:r>
            <a:br>
              <a:rPr lang="en-US" sz="2800" b="1" i="1" dirty="0">
                <a:solidFill>
                  <a:schemeClr val="bg1"/>
                </a:solidFill>
                <a:latin typeface="Calibri" panose="020F0502020204030204" pitchFamily="34" charset="0"/>
                <a:cs typeface="Calibri" panose="020F0502020204030204" pitchFamily="34" charset="0"/>
              </a:rPr>
            </a:br>
            <a:r>
              <a:rPr lang="en-US" sz="2800" b="1" i="1" dirty="0">
                <a:solidFill>
                  <a:schemeClr val="bg1"/>
                </a:solidFill>
                <a:latin typeface="Calibri" panose="020F0502020204030204" pitchFamily="34" charset="0"/>
                <a:cs typeface="Calibri" panose="020F0502020204030204" pitchFamily="34" charset="0"/>
              </a:rPr>
              <a:t>      His heart is </a:t>
            </a:r>
            <a:r>
              <a:rPr lang="en-US" sz="2800" b="1" i="1" dirty="0">
                <a:solidFill>
                  <a:srgbClr val="FFFF00"/>
                </a:solidFill>
                <a:latin typeface="Calibri" panose="020F0502020204030204" pitchFamily="34" charset="0"/>
                <a:cs typeface="Calibri" panose="020F0502020204030204" pitchFamily="34" charset="0"/>
              </a:rPr>
              <a:t>touched </a:t>
            </a:r>
            <a:r>
              <a:rPr lang="en-US" sz="2800" b="1" i="1" dirty="0">
                <a:solidFill>
                  <a:schemeClr val="bg1"/>
                </a:solidFill>
                <a:latin typeface="Calibri" panose="020F0502020204030204" pitchFamily="34" charset="0"/>
                <a:cs typeface="Calibri" panose="020F0502020204030204" pitchFamily="34" charset="0"/>
              </a:rPr>
              <a:t>with my grief;</a:t>
            </a:r>
            <a:br>
              <a:rPr lang="en-US" sz="2800" b="1" i="1" dirty="0">
                <a:solidFill>
                  <a:schemeClr val="bg1"/>
                </a:solidFill>
                <a:latin typeface="Calibri" panose="020F0502020204030204" pitchFamily="34" charset="0"/>
                <a:cs typeface="Calibri" panose="020F0502020204030204" pitchFamily="34" charset="0"/>
              </a:rPr>
            </a:br>
            <a:r>
              <a:rPr lang="en-US" sz="2800" b="1" i="1" dirty="0">
                <a:solidFill>
                  <a:schemeClr val="bg1"/>
                </a:solidFill>
                <a:latin typeface="Calibri" panose="020F0502020204030204" pitchFamily="34" charset="0"/>
                <a:cs typeface="Calibri" panose="020F0502020204030204" pitchFamily="34" charset="0"/>
              </a:rPr>
              <a:t>When the </a:t>
            </a:r>
            <a:r>
              <a:rPr lang="en-US" sz="2800" b="1" i="1" dirty="0">
                <a:solidFill>
                  <a:srgbClr val="FFFF00"/>
                </a:solidFill>
                <a:latin typeface="Calibri" panose="020F0502020204030204" pitchFamily="34" charset="0"/>
                <a:cs typeface="Calibri" panose="020F0502020204030204" pitchFamily="34" charset="0"/>
              </a:rPr>
              <a:t>days</a:t>
            </a:r>
            <a:r>
              <a:rPr lang="en-US" sz="2800" b="1" i="1" dirty="0">
                <a:solidFill>
                  <a:schemeClr val="bg1"/>
                </a:solidFill>
                <a:latin typeface="Calibri" panose="020F0502020204030204" pitchFamily="34" charset="0"/>
                <a:cs typeface="Calibri" panose="020F0502020204030204" pitchFamily="34" charset="0"/>
              </a:rPr>
              <a:t> are weary, the long nights dreary,</a:t>
            </a:r>
            <a:br>
              <a:rPr lang="en-US" sz="2800" b="1" i="1" dirty="0">
                <a:solidFill>
                  <a:schemeClr val="bg1"/>
                </a:solidFill>
                <a:latin typeface="Calibri" panose="020F0502020204030204" pitchFamily="34" charset="0"/>
                <a:cs typeface="Calibri" panose="020F0502020204030204" pitchFamily="34" charset="0"/>
              </a:rPr>
            </a:br>
            <a:r>
              <a:rPr lang="en-US" sz="2800" b="1" i="1" dirty="0">
                <a:solidFill>
                  <a:schemeClr val="bg1"/>
                </a:solidFill>
                <a:latin typeface="Calibri" panose="020F0502020204030204" pitchFamily="34" charset="0"/>
                <a:cs typeface="Calibri" panose="020F0502020204030204" pitchFamily="34" charset="0"/>
              </a:rPr>
              <a:t>      </a:t>
            </a:r>
            <a:r>
              <a:rPr lang="en-US" sz="2800" b="1" i="1" dirty="0">
                <a:solidFill>
                  <a:srgbClr val="FFFF00"/>
                </a:solidFill>
                <a:latin typeface="Calibri" panose="020F0502020204030204" pitchFamily="34" charset="0"/>
                <a:cs typeface="Calibri" panose="020F0502020204030204" pitchFamily="34" charset="0"/>
              </a:rPr>
              <a:t>I know my Savior cares</a:t>
            </a:r>
            <a:r>
              <a:rPr lang="en-US" sz="2800" b="1" i="1" dirty="0">
                <a:solidFill>
                  <a:schemeClr val="bg1"/>
                </a:solidFill>
                <a:latin typeface="Calibri" panose="020F0502020204030204" pitchFamily="34" charset="0"/>
                <a:cs typeface="Calibri" panose="020F0502020204030204" pitchFamily="34" charset="0"/>
              </a:rPr>
              <a:t>.</a:t>
            </a:r>
            <a:br>
              <a:rPr lang="en-US" sz="2400" b="1" i="1" dirty="0">
                <a:solidFill>
                  <a:schemeClr val="bg1"/>
                </a:solidFill>
                <a:latin typeface="Calibri" panose="020F0502020204030204" pitchFamily="34" charset="0"/>
                <a:cs typeface="Calibri" panose="020F0502020204030204" pitchFamily="34" charset="0"/>
              </a:rPr>
            </a:br>
            <a:endParaRPr lang="en-US" sz="2400" b="1" i="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91786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75139" y="200150"/>
            <a:ext cx="11383108" cy="646331"/>
          </a:xfrm>
          <a:prstGeom prst="rect">
            <a:avLst/>
          </a:prstGeom>
          <a:noFill/>
        </p:spPr>
        <p:txBody>
          <a:bodyPr wrap="square" rtlCol="0">
            <a:spAutoFit/>
          </a:bodyPr>
          <a:lstStyle/>
          <a:p>
            <a:pPr algn="ctr"/>
            <a:r>
              <a:rPr lang="en-US" sz="3600" b="1" dirty="0">
                <a:solidFill>
                  <a:schemeClr val="bg1"/>
                </a:solidFill>
                <a:latin typeface="Calibri" panose="020F0502020204030204" pitchFamily="34" charset="0"/>
                <a:cs typeface="Calibri" panose="020F0502020204030204" pitchFamily="34" charset="0"/>
              </a:rPr>
              <a:t>Does Jesus Care When . . .</a:t>
            </a:r>
          </a:p>
        </p:txBody>
      </p:sp>
      <p:sp>
        <p:nvSpPr>
          <p:cNvPr id="4" name="TextBox 3">
            <a:extLst>
              <a:ext uri="{FF2B5EF4-FFF2-40B4-BE49-F238E27FC236}">
                <a16:creationId xmlns:a16="http://schemas.microsoft.com/office/drawing/2014/main" id="{C61F432F-286F-4CAD-95CE-3935AAF60A92}"/>
              </a:ext>
            </a:extLst>
          </p:cNvPr>
          <p:cNvSpPr txBox="1"/>
          <p:nvPr/>
        </p:nvSpPr>
        <p:spPr>
          <a:xfrm>
            <a:off x="567017" y="846481"/>
            <a:ext cx="11249844" cy="5770811"/>
          </a:xfrm>
          <a:prstGeom prst="rect">
            <a:avLst/>
          </a:prstGeom>
          <a:solidFill>
            <a:srgbClr val="04070C"/>
          </a:solidFill>
          <a:ln w="76200">
            <a:solidFill>
              <a:srgbClr val="0000CC"/>
            </a:solidFill>
          </a:ln>
        </p:spPr>
        <p:txBody>
          <a:bodyPr wrap="square" rtlCol="0">
            <a:spAutoFit/>
          </a:bodyPr>
          <a:lstStyle/>
          <a:p>
            <a:pPr marL="341313">
              <a:spcAft>
                <a:spcPts val="1800"/>
              </a:spcAft>
              <a:buClr>
                <a:schemeClr val="bg1"/>
              </a:buClr>
            </a:pPr>
            <a:r>
              <a:rPr lang="en-US" sz="2400" b="1" i="1" dirty="0">
                <a:solidFill>
                  <a:schemeClr val="bg1"/>
                </a:solidFill>
                <a:latin typeface="Calibri" panose="020F0502020204030204" pitchFamily="34" charset="0"/>
                <a:cs typeface="Calibri" panose="020F0502020204030204" pitchFamily="34" charset="0"/>
              </a:rPr>
              <a:t>Does Jesus care when I've tried and failed</a:t>
            </a:r>
            <a:br>
              <a:rPr lang="en-US" sz="2400" b="1" i="1" dirty="0">
                <a:solidFill>
                  <a:schemeClr val="bg1"/>
                </a:solidFill>
                <a:latin typeface="Calibri" panose="020F0502020204030204" pitchFamily="34" charset="0"/>
                <a:cs typeface="Calibri" panose="020F0502020204030204" pitchFamily="34" charset="0"/>
              </a:rPr>
            </a:br>
            <a:r>
              <a:rPr lang="en-US" sz="2400" b="1" i="1" dirty="0">
                <a:solidFill>
                  <a:schemeClr val="bg1"/>
                </a:solidFill>
                <a:latin typeface="Calibri" panose="020F0502020204030204" pitchFamily="34" charset="0"/>
                <a:cs typeface="Calibri" panose="020F0502020204030204" pitchFamily="34" charset="0"/>
              </a:rPr>
              <a:t>      To resist some temptation strong;</a:t>
            </a:r>
            <a:br>
              <a:rPr lang="en-US" sz="2400" b="1" i="1" dirty="0">
                <a:solidFill>
                  <a:schemeClr val="bg1"/>
                </a:solidFill>
                <a:latin typeface="Calibri" panose="020F0502020204030204" pitchFamily="34" charset="0"/>
                <a:cs typeface="Calibri" panose="020F0502020204030204" pitchFamily="34" charset="0"/>
              </a:rPr>
            </a:br>
            <a:r>
              <a:rPr lang="en-US" sz="2400" b="1" i="1" dirty="0">
                <a:solidFill>
                  <a:schemeClr val="bg1"/>
                </a:solidFill>
                <a:latin typeface="Calibri" panose="020F0502020204030204" pitchFamily="34" charset="0"/>
                <a:cs typeface="Calibri" panose="020F0502020204030204" pitchFamily="34" charset="0"/>
              </a:rPr>
              <a:t>When for my deep grief there is no relief,</a:t>
            </a:r>
            <a:br>
              <a:rPr lang="en-US" sz="2400" b="1" i="1" dirty="0">
                <a:solidFill>
                  <a:schemeClr val="bg1"/>
                </a:solidFill>
                <a:latin typeface="Calibri" panose="020F0502020204030204" pitchFamily="34" charset="0"/>
                <a:cs typeface="Calibri" panose="020F0502020204030204" pitchFamily="34" charset="0"/>
              </a:rPr>
            </a:br>
            <a:r>
              <a:rPr lang="en-US" sz="2400" b="1" i="1" dirty="0">
                <a:solidFill>
                  <a:schemeClr val="bg1"/>
                </a:solidFill>
                <a:latin typeface="Calibri" panose="020F0502020204030204" pitchFamily="34" charset="0"/>
                <a:cs typeface="Calibri" panose="020F0502020204030204" pitchFamily="34" charset="0"/>
              </a:rPr>
              <a:t>      Though my tears flow all the night long?</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One of life’s greatest trouble is dealing with failure</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When we hurt others, we feel great burdens of guilt and failure</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Even more so when temptation “overpowers” us</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Forgetting His grace and mercy we sink into depression and endless tears</a:t>
            </a:r>
          </a:p>
          <a:p>
            <a:pPr marL="684213" indent="-342900">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There is no one on earth who can help us overcome this situation</a:t>
            </a:r>
            <a:endParaRPr lang="en-US" sz="2400" b="1" dirty="0">
              <a:solidFill>
                <a:srgbClr val="FFFF00"/>
              </a:solidFill>
              <a:latin typeface="Calibri" panose="020F0502020204030204" pitchFamily="34" charset="0"/>
              <a:cs typeface="Calibri" panose="020F0502020204030204" pitchFamily="34" charset="0"/>
            </a:endParaRPr>
          </a:p>
          <a:p>
            <a:pPr marL="684213" indent="-342900">
              <a:spcAft>
                <a:spcPts val="1800"/>
              </a:spcAft>
              <a:buClr>
                <a:schemeClr val="bg1"/>
              </a:buClr>
              <a:buFont typeface="Arial" panose="020B0604020202020204" pitchFamily="34" charset="0"/>
              <a:buChar char="•"/>
            </a:pPr>
            <a:r>
              <a:rPr lang="en-US" sz="2400" b="1" dirty="0">
                <a:solidFill>
                  <a:srgbClr val="FFFF00"/>
                </a:solidFill>
                <a:latin typeface="Calibri" panose="020F0502020204030204" pitchFamily="34" charset="0"/>
                <a:cs typeface="Calibri" panose="020F0502020204030204" pitchFamily="34" charset="0"/>
              </a:rPr>
              <a:t>The question is: “Does Jesus Care When I Have Failed and Have No Worth”</a:t>
            </a:r>
          </a:p>
          <a:p>
            <a:pPr marL="684213" indent="-342900">
              <a:spcAft>
                <a:spcPts val="1800"/>
              </a:spcAft>
              <a:buClr>
                <a:schemeClr val="bg1"/>
              </a:buClr>
              <a:buFont typeface="Arial" panose="020B0604020202020204" pitchFamily="34" charset="0"/>
              <a:buChar char="•"/>
            </a:pPr>
            <a:endParaRPr lang="en-US" sz="2400" b="1" i="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29523373"/>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1403</Words>
  <Application>Microsoft Office PowerPoint</Application>
  <PresentationFormat>Widescreen</PresentationFormat>
  <Paragraphs>107</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Cambria</vt:lpstr>
      <vt:lpstr>Office Theme</vt:lpstr>
      <vt:lpstr>Does Jesus Care When .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Path to Living Under His Care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596</cp:revision>
  <cp:lastPrinted>2020-04-26T21:39:04Z</cp:lastPrinted>
  <dcterms:modified xsi:type="dcterms:W3CDTF">2020-04-27T14:01:17Z</dcterms:modified>
</cp:coreProperties>
</file>