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6B7F-618F-4C38-ADBC-B47D277B1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AFDBA-E953-4B4C-AEF4-DB44CE762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4D49-4E00-421C-BBDD-6C402A08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7A6AF-6F88-4FB4-9234-E83283D0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5E2A2-3B57-4F58-9F0B-F8202BCB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photo&#10;&#10;Description automatically generated">
            <a:extLst>
              <a:ext uri="{FF2B5EF4-FFF2-40B4-BE49-F238E27FC236}">
                <a16:creationId xmlns:a16="http://schemas.microsoft.com/office/drawing/2014/main" id="{20A252A9-78F0-42FF-B229-B540E1E3F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1236-5E64-42A9-95F3-9E356E02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CA35-084B-4D98-A4EC-C018C00C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B220A-F3FC-40DE-928F-574D7165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CEC29-1FD1-429A-B36D-9746CB2A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C0809-06C6-4C80-980A-0429A53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7AB99-C5E5-422E-805B-0037796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F4C8-CF9B-46C0-AD28-82295E7B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1894-CAA9-4AB9-AEC1-FE6E520C0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3941A-59EB-47E3-A177-7498583DC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07DE-C1B3-48A0-B60D-F64B0878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CDF8D-3CA2-4029-9BBA-34ACAB36E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B193C-19D4-4965-842C-3D80DFCB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E79A1-72DB-4653-B006-1F35E5C3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3E05C-3CCB-4397-AFDD-45247734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EF25-AA5D-497F-8911-C870E50F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89156-5693-4655-BBD9-2D53CAA2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9075E-B5C9-4F58-BF34-210C86C5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39DF0-3AA1-47AE-89F4-83D48766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BB858-AD6C-499B-A0AB-F0831397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B433F-990E-49D0-9BF4-AF3721E0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84652-8583-4279-AE6B-57C5515A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1CF4-0B3C-450D-8396-709F982A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20A3-F131-45F8-80CA-EC039C9B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9E6B8-9EE5-4724-9227-BAB3DA993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E79A2-FEA4-4B5B-991C-676BE123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208E7-2357-4B3E-8D0A-199C1C1B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5A517-13F7-4491-81E2-5260E297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CDBB-EBDA-472F-8D6F-A139333F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E0375-5C3E-49F5-B516-20F69ACD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5C132-B9FD-4C60-B96E-6AADC08F2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911EB-D1E3-43F9-AB39-44B90214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4D76B-68DC-444E-B85B-664DA257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A447B-B439-4F7A-8BE0-4B3F2FF6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8CCD-B69C-484B-881F-B690DF76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C2CF1-BE12-4D9E-AB4F-F9D76FCED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C49CD-36C3-43CD-8CDA-22C7FFDA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643B-CE66-4600-8E31-1BC441E2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B818-6C19-4FFB-98BF-F05CB873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134AF-9CF5-4121-9566-161AD5BF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E70BD-E0CD-4268-8DB1-942F0743C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8470-5309-4DB8-ADA9-B06E947F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1C8F-FC92-4D3C-B767-715B1058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BEAD-B2F9-40BB-9D6C-5BE819D1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man, black, holding&#10;&#10;Description automatically generated">
            <a:extLst>
              <a:ext uri="{FF2B5EF4-FFF2-40B4-BE49-F238E27FC236}">
                <a16:creationId xmlns:a16="http://schemas.microsoft.com/office/drawing/2014/main" id="{7B5D16CB-5A0D-4792-9EB7-8D9B970FD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om, white, man&#10;&#10;Description automatically generated">
            <a:extLst>
              <a:ext uri="{FF2B5EF4-FFF2-40B4-BE49-F238E27FC236}">
                <a16:creationId xmlns:a16="http://schemas.microsoft.com/office/drawing/2014/main" id="{D49C1D98-E298-4D49-93F2-4D37A7972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0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holding, man, white&#10;&#10;Description automatically generated">
            <a:extLst>
              <a:ext uri="{FF2B5EF4-FFF2-40B4-BE49-F238E27FC236}">
                <a16:creationId xmlns:a16="http://schemas.microsoft.com/office/drawing/2014/main" id="{1510DB9E-B8AA-41EE-B060-27BDD4434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8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hoto, man, black, holding&#10;&#10;Description automatically generated">
            <a:extLst>
              <a:ext uri="{FF2B5EF4-FFF2-40B4-BE49-F238E27FC236}">
                <a16:creationId xmlns:a16="http://schemas.microsoft.com/office/drawing/2014/main" id="{B6AD755C-AD90-40CA-B36A-5D08D05D2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61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man, black, holding&#10;&#10;Description automatically generated">
            <a:extLst>
              <a:ext uri="{FF2B5EF4-FFF2-40B4-BE49-F238E27FC236}">
                <a16:creationId xmlns:a16="http://schemas.microsoft.com/office/drawing/2014/main" id="{CB4F90BB-74EE-42F3-AF4B-0B457948C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32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black, man, holding&#10;&#10;Description automatically generated">
            <a:extLst>
              <a:ext uri="{FF2B5EF4-FFF2-40B4-BE49-F238E27FC236}">
                <a16:creationId xmlns:a16="http://schemas.microsoft.com/office/drawing/2014/main" id="{4897FABD-F5B0-44A3-88C7-1A02C7965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man, holding, white&#10;&#10;Description automatically generated">
            <a:extLst>
              <a:ext uri="{FF2B5EF4-FFF2-40B4-BE49-F238E27FC236}">
                <a16:creationId xmlns:a16="http://schemas.microsoft.com/office/drawing/2014/main" id="{61C4B62D-72B5-4851-A114-C0406A223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FCD-CC45-4081-9DCA-3298B2A0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948441"/>
            <a:ext cx="11763998" cy="49095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76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6BF5-A0B8-4C14-9657-FBA5F54A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7EEE4-8F17-4259-B08D-C0890E60E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C4C3-B070-4F50-AA66-B26B7146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62CA-8368-4714-B601-346AA6DF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A2FD1-94DD-454A-B308-0EFD2FBE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4679C-8A55-4EF0-AD6F-43BEDCDD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6D8D5-368F-45C2-B9B7-AB52C840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6FDA-7ADE-4E30-AFD3-FE64AD315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3862-A589-4FCB-BBC1-CC4D5692BD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73F5-6A3E-490B-9BED-D43933EFD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6559-6F6B-4AB9-A9AE-3AE934AB3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FFC3-60DE-4E7B-93BB-5FDDDABA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2841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Jairus’ daughter was raised:</a:t>
            </a:r>
          </a:p>
          <a:p>
            <a:pPr lvl="1"/>
            <a:r>
              <a:rPr lang="en-US" dirty="0"/>
              <a:t>He “fell at [Jesus’] feet and begged Him earnestly” (Mark 5:22-23; Luke 8:41)</a:t>
            </a:r>
          </a:p>
          <a:p>
            <a:r>
              <a:rPr lang="en-US" dirty="0"/>
              <a:t>When Jesus was raised:  </a:t>
            </a:r>
          </a:p>
          <a:p>
            <a:pPr lvl="1"/>
            <a:r>
              <a:rPr lang="en-US" dirty="0"/>
              <a:t>The disciples “ran” to the tomb (Luke 24:12; John 20:4) </a:t>
            </a:r>
          </a:p>
          <a:p>
            <a:pPr lvl="1"/>
            <a:r>
              <a:rPr lang="en-US" dirty="0"/>
              <a:t>The disciples “ran” from the tomb (Matt. 28:8; Mark 16:8; John 20:2) </a:t>
            </a:r>
          </a:p>
          <a:p>
            <a:pPr lvl="1"/>
            <a:r>
              <a:rPr lang="en-US" dirty="0"/>
              <a:t>The disciples acted “quickly” (Matt. 28:7-8; Mark 16:8)</a:t>
            </a:r>
          </a:p>
          <a:p>
            <a:r>
              <a:rPr lang="en-US" dirty="0"/>
              <a:t>Does the empty tomb create anticipation and earnestness in us/you?</a:t>
            </a:r>
          </a:p>
          <a:p>
            <a:pPr lvl="1"/>
            <a:r>
              <a:rPr lang="en-US" dirty="0"/>
              <a:t>For the first day of the week?  </a:t>
            </a:r>
          </a:p>
          <a:p>
            <a:pPr lvl="1"/>
            <a:r>
              <a:rPr lang="en-US" dirty="0"/>
              <a:t>For worshiping God?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86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Jairus’ daughter was raised:</a:t>
            </a:r>
          </a:p>
          <a:p>
            <a:pPr lvl="1"/>
            <a:r>
              <a:rPr lang="en-US" dirty="0"/>
              <a:t>“they were overcome with great amazement” (Mark 5:42)</a:t>
            </a:r>
          </a:p>
          <a:p>
            <a:r>
              <a:rPr lang="en-US" dirty="0"/>
              <a:t>When the widow of Nain’s son was raised:</a:t>
            </a:r>
          </a:p>
          <a:p>
            <a:pPr lvl="1"/>
            <a:r>
              <a:rPr lang="en-US" dirty="0"/>
              <a:t>“fear seized them all” (Luke 7:16)</a:t>
            </a:r>
          </a:p>
          <a:p>
            <a:r>
              <a:rPr lang="en-US" dirty="0"/>
              <a:t>When Jesus was raised:</a:t>
            </a:r>
          </a:p>
          <a:p>
            <a:pPr lvl="1"/>
            <a:r>
              <a:rPr lang="en-US" dirty="0"/>
              <a:t>They went from the tomb with “fear and great joy” (Matt. 28:8-9)</a:t>
            </a:r>
          </a:p>
          <a:p>
            <a:pPr lvl="1"/>
            <a:r>
              <a:rPr lang="en-US" dirty="0"/>
              <a:t>“trembling and astonishment had seized/gripped them” (Mark 16:8)</a:t>
            </a:r>
          </a:p>
          <a:p>
            <a:pPr lvl="1"/>
            <a:r>
              <a:rPr lang="en-US" dirty="0"/>
              <a:t>“Peter departed, marveling to himself at what had happened” (Luke 24:12)</a:t>
            </a:r>
          </a:p>
          <a:p>
            <a:r>
              <a:rPr lang="en-US" dirty="0"/>
              <a:t>Does the empty tomb create awe and excitement in us/you?</a:t>
            </a:r>
          </a:p>
          <a:p>
            <a:pPr lvl="1"/>
            <a:r>
              <a:rPr lang="en-US" dirty="0"/>
              <a:t>For the first day of the week?  </a:t>
            </a:r>
          </a:p>
          <a:p>
            <a:pPr lvl="1"/>
            <a:r>
              <a:rPr lang="en-US" dirty="0"/>
              <a:t>For worshiping God?</a:t>
            </a:r>
          </a:p>
        </p:txBody>
      </p:sp>
    </p:spTree>
    <p:extLst>
      <p:ext uri="{BB962C8B-B14F-4D97-AF65-F5344CB8AC3E}">
        <p14:creationId xmlns:p14="http://schemas.microsoft.com/office/powerpoint/2010/main" val="2412018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Jairus’ daughter was raised:</a:t>
            </a:r>
          </a:p>
          <a:p>
            <a:pPr lvl="1"/>
            <a:r>
              <a:rPr lang="en-US" dirty="0"/>
              <a:t>He “came and worshiped Him” (Matt. 9:18)</a:t>
            </a:r>
          </a:p>
          <a:p>
            <a:r>
              <a:rPr lang="en-US" dirty="0"/>
              <a:t>When the Shunammite woman’s son was raised:</a:t>
            </a:r>
          </a:p>
          <a:p>
            <a:pPr lvl="1"/>
            <a:r>
              <a:rPr lang="en-US" dirty="0"/>
              <a:t>“she fell at [Elisha’s] feet and bowed to the ground” (2 Kgs. 4:37)</a:t>
            </a:r>
          </a:p>
          <a:p>
            <a:r>
              <a:rPr lang="en-US" dirty="0"/>
              <a:t>When Jesus was raised:</a:t>
            </a:r>
          </a:p>
          <a:p>
            <a:pPr lvl="1"/>
            <a:r>
              <a:rPr lang="en-US" dirty="0"/>
              <a:t>Women “held him by His feet and worshiped Him” (Matt. 28:9)</a:t>
            </a:r>
          </a:p>
          <a:p>
            <a:pPr lvl="1"/>
            <a:r>
              <a:rPr lang="en-US" dirty="0"/>
              <a:t>The eleven “worshiped Him” (Matt. 28:16-17)</a:t>
            </a:r>
          </a:p>
          <a:p>
            <a:pPr lvl="1"/>
            <a:r>
              <a:rPr lang="en-US" dirty="0"/>
              <a:t>The disciples: (1) “worshiped Him,” (2) were filled with “great joy,” and (3) “were continually…praising and blessing God” (Luke 24:52-53)</a:t>
            </a:r>
          </a:p>
          <a:p>
            <a:r>
              <a:rPr lang="en-US" dirty="0"/>
              <a:t>Does the empty tomb create adoration and a desire to worship in us/you?</a:t>
            </a:r>
          </a:p>
          <a:p>
            <a:pPr lvl="1"/>
            <a:r>
              <a:rPr lang="en-US" dirty="0"/>
              <a:t>Does it motivate you to express your adoration in worship on the 1st day of the week?</a:t>
            </a:r>
          </a:p>
        </p:txBody>
      </p:sp>
    </p:spTree>
    <p:extLst>
      <p:ext uri="{BB962C8B-B14F-4D97-AF65-F5344CB8AC3E}">
        <p14:creationId xmlns:p14="http://schemas.microsoft.com/office/powerpoint/2010/main" val="4150941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Lazarus was raised:  “many believed in Jesus” (John 12:11; 11:45)</a:t>
            </a:r>
          </a:p>
          <a:p>
            <a:r>
              <a:rPr lang="en-US" dirty="0"/>
              <a:t>When Tabitha was raised:  “many believed on the Lord” (Acts 9:42)</a:t>
            </a:r>
          </a:p>
          <a:p>
            <a:r>
              <a:rPr lang="en-US" dirty="0"/>
              <a:t>When the widow of Zarephath’s son was raised:</a:t>
            </a:r>
          </a:p>
          <a:p>
            <a:pPr lvl="1"/>
            <a:r>
              <a:rPr lang="en-US" dirty="0"/>
              <a:t>She said, “Now by this I know that you are a man of God…” (1 Kgs. 17:24)</a:t>
            </a:r>
          </a:p>
          <a:p>
            <a:r>
              <a:rPr lang="en-US" dirty="0"/>
              <a:t>When Jesus was raised:</a:t>
            </a:r>
          </a:p>
          <a:p>
            <a:pPr lvl="1"/>
            <a:r>
              <a:rPr lang="en-US" dirty="0"/>
              <a:t>At first, the disciples “did not believe” Mary’s report (Mark 16:11)</a:t>
            </a:r>
          </a:p>
          <a:p>
            <a:pPr lvl="1"/>
            <a:r>
              <a:rPr lang="en-US" dirty="0"/>
              <a:t>The disciples “did not believe” the two disciples’ report (Mark 16:13)</a:t>
            </a:r>
          </a:p>
          <a:p>
            <a:pPr lvl="1"/>
            <a:r>
              <a:rPr lang="en-US" dirty="0"/>
              <a:t>Jesus rebuked them because they “did not believe” (Mark 16:14)</a:t>
            </a:r>
          </a:p>
          <a:p>
            <a:pPr lvl="1"/>
            <a:r>
              <a:rPr lang="en-US" dirty="0"/>
              <a:t>But when each “saw” Jesus for himself, he “believed” (John 20:8, 25-29)</a:t>
            </a:r>
          </a:p>
          <a:p>
            <a:r>
              <a:rPr lang="en-US" dirty="0"/>
              <a:t>Does the empty tomb create assurance and conviction in us/you?</a:t>
            </a:r>
          </a:p>
        </p:txBody>
      </p:sp>
    </p:spTree>
    <p:extLst>
      <p:ext uri="{BB962C8B-B14F-4D97-AF65-F5344CB8AC3E}">
        <p14:creationId xmlns:p14="http://schemas.microsoft.com/office/powerpoint/2010/main" val="1864535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widow of Nain’s son was raised:</a:t>
            </a:r>
          </a:p>
          <a:p>
            <a:pPr lvl="1"/>
            <a:r>
              <a:rPr lang="en-US" dirty="0"/>
              <a:t>“they glorified God, saying…And this report about Him went throughout all Judea and all the surrounding region” (Luke 7:16-17)</a:t>
            </a:r>
          </a:p>
          <a:p>
            <a:r>
              <a:rPr lang="en-US" dirty="0"/>
              <a:t>When Jesus was raised:</a:t>
            </a:r>
          </a:p>
          <a:p>
            <a:pPr lvl="1"/>
            <a:r>
              <a:rPr lang="en-US" dirty="0"/>
              <a:t>Women “ran to bring His disciples word” (Matt. 28:8)</a:t>
            </a:r>
          </a:p>
          <a:p>
            <a:pPr lvl="1"/>
            <a:r>
              <a:rPr lang="en-US" dirty="0"/>
              <a:t>“They went and told it to the rest” (Mark 16:13)</a:t>
            </a:r>
          </a:p>
          <a:p>
            <a:pPr lvl="1"/>
            <a:r>
              <a:rPr lang="en-US" dirty="0"/>
              <a:t>“tell” and “told” are found 11 times in this context</a:t>
            </a:r>
          </a:p>
          <a:p>
            <a:r>
              <a:rPr lang="en-US" dirty="0"/>
              <a:t>Does the empty tomb create affirmation and declaration desires in us/you?</a:t>
            </a:r>
          </a:p>
        </p:txBody>
      </p:sp>
    </p:spTree>
    <p:extLst>
      <p:ext uri="{BB962C8B-B14F-4D97-AF65-F5344CB8AC3E}">
        <p14:creationId xmlns:p14="http://schemas.microsoft.com/office/powerpoint/2010/main" val="3515975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Coming “together” online is not the same as “coming together” in person (1 Cor. 11:17, 18, 20, 33, 34; 14:23, 26)</a:t>
            </a:r>
          </a:p>
          <a:p>
            <a:r>
              <a:rPr lang="en-US" dirty="0"/>
              <a:t>While necessary in our present circumstances, it is not a replacement for “the whole church coming together in one place” (1 Cor. 14:23; cf. 11:20)</a:t>
            </a:r>
          </a:p>
          <a:p>
            <a:r>
              <a:rPr lang="en-US" dirty="0"/>
              <a:t>When worshiping online, we must guard against the dangers of:</a:t>
            </a:r>
          </a:p>
          <a:p>
            <a:pPr lvl="1"/>
            <a:r>
              <a:rPr lang="en-US" dirty="0"/>
              <a:t>Watching instead of worshiping (being a passive observer rather than an active participant)</a:t>
            </a:r>
          </a:p>
          <a:p>
            <a:pPr lvl="1"/>
            <a:r>
              <a:rPr lang="en-US" dirty="0"/>
              <a:t>Being lackadaisical instead of purposeful</a:t>
            </a:r>
          </a:p>
          <a:p>
            <a:pPr lvl="1"/>
            <a:r>
              <a:rPr lang="en-US" dirty="0"/>
              <a:t>Being distracted instead of focused</a:t>
            </a:r>
          </a:p>
          <a:p>
            <a:pPr lvl="1"/>
            <a:r>
              <a:rPr lang="en-US" dirty="0"/>
              <a:t>Being tempted to multi-task instead of being single-minded</a:t>
            </a:r>
          </a:p>
          <a:p>
            <a:r>
              <a:rPr lang="en-US" dirty="0"/>
              <a:t>The early disciples were so impacted by the empty tomb – could you picture them:</a:t>
            </a:r>
          </a:p>
          <a:p>
            <a:pPr lvl="1"/>
            <a:r>
              <a:rPr lang="en-US" dirty="0"/>
              <a:t>Laying in bed during worship?</a:t>
            </a:r>
          </a:p>
          <a:p>
            <a:pPr lvl="1"/>
            <a:r>
              <a:rPr lang="en-US" dirty="0"/>
              <a:t>Sipping coffee, nibbling on breakfast and “watching” others worship?</a:t>
            </a:r>
          </a:p>
          <a:p>
            <a:pPr lvl="1"/>
            <a:r>
              <a:rPr lang="en-US" dirty="0"/>
              <a:t>Working around the house and “listening to” the services?</a:t>
            </a:r>
          </a:p>
          <a:p>
            <a:r>
              <a:rPr lang="en-US" dirty="0"/>
              <a:t>The empty tomb must impact us today…especially in our worship on Sunday!</a:t>
            </a:r>
          </a:p>
        </p:txBody>
      </p:sp>
    </p:spTree>
    <p:extLst>
      <p:ext uri="{BB962C8B-B14F-4D97-AF65-F5344CB8AC3E}">
        <p14:creationId xmlns:p14="http://schemas.microsoft.com/office/powerpoint/2010/main" val="519939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4C502-4747-4C62-8C31-02633393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/>
              <a:t>Believe that </a:t>
            </a:r>
            <a:r>
              <a:rPr lang="en-US" sz="3200" dirty="0"/>
              <a:t>Jesus is God’s Son – John 8:24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Romans 6:3-4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Romans 6:6-7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alive and faithful in His service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709894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864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2020-04-11T20:23:15Z</dcterms:created>
  <dcterms:modified xsi:type="dcterms:W3CDTF">2020-04-12T12:42:03Z</dcterms:modified>
</cp:coreProperties>
</file>