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67" r:id="rId5"/>
    <p:sldId id="268" r:id="rId6"/>
    <p:sldId id="269" r:id="rId7"/>
    <p:sldId id="270" r:id="rId8"/>
    <p:sldId id="271" r:id="rId9"/>
    <p:sldId id="272" r:id="rId10"/>
    <p:sldId id="273" r:id="rId11"/>
    <p:sldId id="274" r:id="rId12"/>
    <p:sldId id="275" r:id="rId13"/>
    <p:sldId id="277" r:id="rId14"/>
    <p:sldId id="276" r:id="rId15"/>
    <p:sldId id="278"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211E"/>
    <a:srgbClr val="FEF9BC"/>
    <a:srgbClr val="1C0C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3" autoAdjust="0"/>
    <p:restoredTop sz="94660"/>
  </p:normalViewPr>
  <p:slideViewPr>
    <p:cSldViewPr snapToGrid="0">
      <p:cViewPr varScale="1">
        <p:scale>
          <a:sx n="93" d="100"/>
          <a:sy n="93" d="100"/>
        </p:scale>
        <p:origin x="96"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1531-2F13-4C2E-BDAD-7AD6C4F7BA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0F7236-BE33-4862-BA7D-70668885AE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48C691-0C48-44AD-B79C-B4242F5899C4}"/>
              </a:ext>
            </a:extLst>
          </p:cNvPr>
          <p:cNvSpPr>
            <a:spLocks noGrp="1"/>
          </p:cNvSpPr>
          <p:nvPr>
            <p:ph type="dt" sz="half" idx="10"/>
          </p:nvPr>
        </p:nvSpPr>
        <p:spPr/>
        <p:txBody>
          <a:bodyPr/>
          <a:lstStyle/>
          <a:p>
            <a:fld id="{CA2AC57C-32A9-48F2-B30B-22724FF4B327}" type="datetimeFigureOut">
              <a:rPr lang="en-US" smtClean="0"/>
              <a:t>12/29/2019</a:t>
            </a:fld>
            <a:endParaRPr lang="en-US"/>
          </a:p>
        </p:txBody>
      </p:sp>
      <p:sp>
        <p:nvSpPr>
          <p:cNvPr id="5" name="Footer Placeholder 4">
            <a:extLst>
              <a:ext uri="{FF2B5EF4-FFF2-40B4-BE49-F238E27FC236}">
                <a16:creationId xmlns:a16="http://schemas.microsoft.com/office/drawing/2014/main" id="{A2B017CD-6753-477A-A348-D44BC9CCF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F95A9-5C3F-43D5-887F-9763742D8DE8}"/>
              </a:ext>
            </a:extLst>
          </p:cNvPr>
          <p:cNvSpPr>
            <a:spLocks noGrp="1"/>
          </p:cNvSpPr>
          <p:nvPr>
            <p:ph type="sldNum" sz="quarter" idx="12"/>
          </p:nvPr>
        </p:nvSpPr>
        <p:spPr/>
        <p:txBody>
          <a:bodyPr/>
          <a:lstStyle/>
          <a:p>
            <a:fld id="{598AC252-BFA4-4FDA-9ACA-B4B16146F0BA}" type="slidenum">
              <a:rPr lang="en-US" smtClean="0"/>
              <a:t>‹#›</a:t>
            </a:fld>
            <a:endParaRPr lang="en-US"/>
          </a:p>
        </p:txBody>
      </p:sp>
      <p:pic>
        <p:nvPicPr>
          <p:cNvPr id="8" name="Picture 7" descr="A close up of text on a black background&#10;&#10;Description automatically generated">
            <a:extLst>
              <a:ext uri="{FF2B5EF4-FFF2-40B4-BE49-F238E27FC236}">
                <a16:creationId xmlns:a16="http://schemas.microsoft.com/office/drawing/2014/main" id="{B8709F0B-D677-444C-8F93-27937008EE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670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89AF1-95D8-434B-B2D5-EB1DEDEFAA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57FC6D-7339-4462-AAC8-6A9373D45E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FDA8AE-BD90-4B66-97AA-3819EE252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E8C4F-3BC1-4EA0-883E-731B30DDE946}"/>
              </a:ext>
            </a:extLst>
          </p:cNvPr>
          <p:cNvSpPr>
            <a:spLocks noGrp="1"/>
          </p:cNvSpPr>
          <p:nvPr>
            <p:ph type="dt" sz="half" idx="10"/>
          </p:nvPr>
        </p:nvSpPr>
        <p:spPr/>
        <p:txBody>
          <a:bodyPr/>
          <a:lstStyle/>
          <a:p>
            <a:fld id="{CA2AC57C-32A9-48F2-B30B-22724FF4B327}" type="datetimeFigureOut">
              <a:rPr lang="en-US" smtClean="0"/>
              <a:t>12/29/2019</a:t>
            </a:fld>
            <a:endParaRPr lang="en-US"/>
          </a:p>
        </p:txBody>
      </p:sp>
      <p:sp>
        <p:nvSpPr>
          <p:cNvPr id="6" name="Footer Placeholder 5">
            <a:extLst>
              <a:ext uri="{FF2B5EF4-FFF2-40B4-BE49-F238E27FC236}">
                <a16:creationId xmlns:a16="http://schemas.microsoft.com/office/drawing/2014/main" id="{AE05C7DC-EC3C-4BE9-A958-DA7471E6EB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D65D3-FC7D-4505-81AA-E41B10AACD5F}"/>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670583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7EEDC-64F5-4B4C-8834-1C26679192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5EDC7E-A152-4AB7-99CE-BECD8D4801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25793-A447-4448-9A6B-8D196A72D40D}"/>
              </a:ext>
            </a:extLst>
          </p:cNvPr>
          <p:cNvSpPr>
            <a:spLocks noGrp="1"/>
          </p:cNvSpPr>
          <p:nvPr>
            <p:ph type="dt" sz="half" idx="10"/>
          </p:nvPr>
        </p:nvSpPr>
        <p:spPr/>
        <p:txBody>
          <a:bodyPr/>
          <a:lstStyle/>
          <a:p>
            <a:fld id="{CA2AC57C-32A9-48F2-B30B-22724FF4B327}" type="datetimeFigureOut">
              <a:rPr lang="en-US" smtClean="0"/>
              <a:t>12/29/2019</a:t>
            </a:fld>
            <a:endParaRPr lang="en-US"/>
          </a:p>
        </p:txBody>
      </p:sp>
      <p:sp>
        <p:nvSpPr>
          <p:cNvPr id="5" name="Footer Placeholder 4">
            <a:extLst>
              <a:ext uri="{FF2B5EF4-FFF2-40B4-BE49-F238E27FC236}">
                <a16:creationId xmlns:a16="http://schemas.microsoft.com/office/drawing/2014/main" id="{A86C47DE-4A20-4C1C-A458-48831D475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63BF1-A3D2-48EB-B82E-746E331391DA}"/>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881370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18037D-B11E-4D00-BB55-05F66FA0DC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BE195E-04E2-4726-8420-4991378011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E61EC-A8A6-4E69-A9CB-EDF25B80AC76}"/>
              </a:ext>
            </a:extLst>
          </p:cNvPr>
          <p:cNvSpPr>
            <a:spLocks noGrp="1"/>
          </p:cNvSpPr>
          <p:nvPr>
            <p:ph type="dt" sz="half" idx="10"/>
          </p:nvPr>
        </p:nvSpPr>
        <p:spPr/>
        <p:txBody>
          <a:bodyPr/>
          <a:lstStyle/>
          <a:p>
            <a:fld id="{CA2AC57C-32A9-48F2-B30B-22724FF4B327}" type="datetimeFigureOut">
              <a:rPr lang="en-US" smtClean="0"/>
              <a:t>12/29/2019</a:t>
            </a:fld>
            <a:endParaRPr lang="en-US"/>
          </a:p>
        </p:txBody>
      </p:sp>
      <p:sp>
        <p:nvSpPr>
          <p:cNvPr id="5" name="Footer Placeholder 4">
            <a:extLst>
              <a:ext uri="{FF2B5EF4-FFF2-40B4-BE49-F238E27FC236}">
                <a16:creationId xmlns:a16="http://schemas.microsoft.com/office/drawing/2014/main" id="{EA629B7D-CA81-4545-B81E-5641B5FF3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338852-CC4F-4997-A8D3-1EC92944CD04}"/>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0909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sitting, yellow, table, green&#10;&#10;Description automatically generated">
            <a:extLst>
              <a:ext uri="{FF2B5EF4-FFF2-40B4-BE49-F238E27FC236}">
                <a16:creationId xmlns:a16="http://schemas.microsoft.com/office/drawing/2014/main" id="{A2612C06-B24F-4469-A3D4-4998C50C1E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687DD5B-D276-4D12-9DC0-61B47CB15DBA}"/>
              </a:ext>
            </a:extLst>
          </p:cNvPr>
          <p:cNvSpPr>
            <a:spLocks noGrp="1"/>
          </p:cNvSpPr>
          <p:nvPr>
            <p:ph type="title"/>
          </p:nvPr>
        </p:nvSpPr>
        <p:spPr>
          <a:xfrm>
            <a:off x="127819" y="993058"/>
            <a:ext cx="11918535" cy="697630"/>
          </a:xfrm>
          <a:solidFill>
            <a:srgbClr val="2E211E"/>
          </a:solidFill>
          <a:effectLst>
            <a:softEdge rad="63500"/>
          </a:effectLst>
        </p:spPr>
        <p:txBody>
          <a:bodyPr/>
          <a:lstStyle>
            <a:lvl1pPr algn="ctr">
              <a:defRPr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538EC6E-9C44-4DB7-83F5-C00BC07C87BF}"/>
              </a:ext>
            </a:extLst>
          </p:cNvPr>
          <p:cNvSpPr>
            <a:spLocks noGrp="1"/>
          </p:cNvSpPr>
          <p:nvPr>
            <p:ph idx="1"/>
          </p:nvPr>
        </p:nvSpPr>
        <p:spPr>
          <a:xfrm>
            <a:off x="273465" y="1871529"/>
            <a:ext cx="11918535" cy="4886548"/>
          </a:xfrm>
        </p:spPr>
        <p:txBody>
          <a:bodyPr/>
          <a:lstStyle>
            <a:lvl1pPr>
              <a:defRPr b="1">
                <a:solidFill>
                  <a:schemeClr val="bg1"/>
                </a:solidFill>
                <a:effectLst>
                  <a:outerShdw blurRad="50800" dist="50800" dir="2700000" algn="ctr" rotWithShape="0">
                    <a:schemeClr val="tx1"/>
                  </a:outerShdw>
                </a:effectLst>
              </a:defRPr>
            </a:lvl1pPr>
            <a:lvl2pPr marL="685800" indent="-228600">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975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descr="A picture containing indoor, sitting, table, green&#10;&#10;Description automatically generated">
            <a:extLst>
              <a:ext uri="{FF2B5EF4-FFF2-40B4-BE49-F238E27FC236}">
                <a16:creationId xmlns:a16="http://schemas.microsoft.com/office/drawing/2014/main" id="{AE90C988-C9F0-4B12-9630-267E44DD3B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687DD5B-D276-4D12-9DC0-61B47CB15DBA}"/>
              </a:ext>
            </a:extLst>
          </p:cNvPr>
          <p:cNvSpPr>
            <a:spLocks noGrp="1"/>
          </p:cNvSpPr>
          <p:nvPr>
            <p:ph type="title"/>
          </p:nvPr>
        </p:nvSpPr>
        <p:spPr>
          <a:xfrm>
            <a:off x="127819" y="899052"/>
            <a:ext cx="11918535" cy="697630"/>
          </a:xfrm>
          <a:solidFill>
            <a:srgbClr val="FEF9BC"/>
          </a:solidFill>
          <a:ln w="28575">
            <a:solidFill>
              <a:schemeClr val="tx1"/>
            </a:solidFill>
          </a:ln>
          <a:effectLst/>
        </p:spPr>
        <p:txBody>
          <a:bodyPr/>
          <a:lstStyle>
            <a:lvl1pPr algn="ctr">
              <a:defRPr b="1">
                <a:solidFill>
                  <a:srgbClr val="2E211E"/>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538EC6E-9C44-4DB7-83F5-C00BC07C87BF}"/>
              </a:ext>
            </a:extLst>
          </p:cNvPr>
          <p:cNvSpPr>
            <a:spLocks noGrp="1"/>
          </p:cNvSpPr>
          <p:nvPr>
            <p:ph idx="1"/>
          </p:nvPr>
        </p:nvSpPr>
        <p:spPr>
          <a:xfrm>
            <a:off x="273465" y="1700613"/>
            <a:ext cx="11918535" cy="5057464"/>
          </a:xfrm>
        </p:spPr>
        <p:txBody>
          <a:bodyPr/>
          <a:lstStyle>
            <a:lvl1pPr>
              <a:defRPr b="1">
                <a:solidFill>
                  <a:schemeClr val="bg1"/>
                </a:solidFill>
                <a:effectLst>
                  <a:outerShdw blurRad="50800" dist="50800" dir="2700000" algn="ctr" rotWithShape="0">
                    <a:schemeClr val="tx1"/>
                  </a:outerShdw>
                </a:effectLst>
              </a:defRPr>
            </a:lvl1pPr>
            <a:lvl2pPr marL="685800" indent="-228600">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448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2ACA6-E888-495C-A10F-262CBF7FC6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25C83A-4D9B-434A-906A-BA5E63D8B5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846865-9EF8-4545-AE0E-862DD8867814}"/>
              </a:ext>
            </a:extLst>
          </p:cNvPr>
          <p:cNvSpPr>
            <a:spLocks noGrp="1"/>
          </p:cNvSpPr>
          <p:nvPr>
            <p:ph type="dt" sz="half" idx="10"/>
          </p:nvPr>
        </p:nvSpPr>
        <p:spPr/>
        <p:txBody>
          <a:bodyPr/>
          <a:lstStyle/>
          <a:p>
            <a:fld id="{CA2AC57C-32A9-48F2-B30B-22724FF4B327}" type="datetimeFigureOut">
              <a:rPr lang="en-US" smtClean="0"/>
              <a:t>12/29/2019</a:t>
            </a:fld>
            <a:endParaRPr lang="en-US"/>
          </a:p>
        </p:txBody>
      </p:sp>
      <p:sp>
        <p:nvSpPr>
          <p:cNvPr id="5" name="Footer Placeholder 4">
            <a:extLst>
              <a:ext uri="{FF2B5EF4-FFF2-40B4-BE49-F238E27FC236}">
                <a16:creationId xmlns:a16="http://schemas.microsoft.com/office/drawing/2014/main" id="{7A4BD44B-1E67-4183-8B10-97764355A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75399-8A42-427F-821A-09A98FAA12C8}"/>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1062141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83565-710C-4714-B7AA-77043CD2A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37971A-5E4C-476B-A965-7681B175C0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A044EB-BFE4-4E38-9B56-F7C919B417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1D28A8-E8C8-4EA3-8880-BCCEACC7A155}"/>
              </a:ext>
            </a:extLst>
          </p:cNvPr>
          <p:cNvSpPr>
            <a:spLocks noGrp="1"/>
          </p:cNvSpPr>
          <p:nvPr>
            <p:ph type="dt" sz="half" idx="10"/>
          </p:nvPr>
        </p:nvSpPr>
        <p:spPr/>
        <p:txBody>
          <a:bodyPr/>
          <a:lstStyle/>
          <a:p>
            <a:fld id="{CA2AC57C-32A9-48F2-B30B-22724FF4B327}" type="datetimeFigureOut">
              <a:rPr lang="en-US" smtClean="0"/>
              <a:t>12/29/2019</a:t>
            </a:fld>
            <a:endParaRPr lang="en-US"/>
          </a:p>
        </p:txBody>
      </p:sp>
      <p:sp>
        <p:nvSpPr>
          <p:cNvPr id="6" name="Footer Placeholder 5">
            <a:extLst>
              <a:ext uri="{FF2B5EF4-FFF2-40B4-BE49-F238E27FC236}">
                <a16:creationId xmlns:a16="http://schemas.microsoft.com/office/drawing/2014/main" id="{3A1C9FCE-747D-44F0-B109-924C593F47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B48044-810C-4E06-BFF2-C5198D28D1E1}"/>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408606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9BF35-2C12-446E-8E23-FB70BFBAB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E4AF7B-A8FA-4CEE-BC12-2C67BECECA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237591-EB42-4F25-A364-97F60AEB1E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04945D-0DAD-49F4-811A-DDA804A44B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B0BD78-585F-459B-A9AB-67180D1138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5FC7D2-3785-4E7E-97A4-73527F54F4DE}"/>
              </a:ext>
            </a:extLst>
          </p:cNvPr>
          <p:cNvSpPr>
            <a:spLocks noGrp="1"/>
          </p:cNvSpPr>
          <p:nvPr>
            <p:ph type="dt" sz="half" idx="10"/>
          </p:nvPr>
        </p:nvSpPr>
        <p:spPr/>
        <p:txBody>
          <a:bodyPr/>
          <a:lstStyle/>
          <a:p>
            <a:fld id="{CA2AC57C-32A9-48F2-B30B-22724FF4B327}" type="datetimeFigureOut">
              <a:rPr lang="en-US" smtClean="0"/>
              <a:t>12/29/2019</a:t>
            </a:fld>
            <a:endParaRPr lang="en-US"/>
          </a:p>
        </p:txBody>
      </p:sp>
      <p:sp>
        <p:nvSpPr>
          <p:cNvPr id="8" name="Footer Placeholder 7">
            <a:extLst>
              <a:ext uri="{FF2B5EF4-FFF2-40B4-BE49-F238E27FC236}">
                <a16:creationId xmlns:a16="http://schemas.microsoft.com/office/drawing/2014/main" id="{E711EE7B-EF42-4241-918E-651688D87E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CAF8AF-6AE2-4E64-8679-333504BFCB13}"/>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685572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0A52-2ADD-461F-A5E5-4F4FA5038C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AA572B-6FE6-4925-A882-54FFF1E02D3E}"/>
              </a:ext>
            </a:extLst>
          </p:cNvPr>
          <p:cNvSpPr>
            <a:spLocks noGrp="1"/>
          </p:cNvSpPr>
          <p:nvPr>
            <p:ph type="dt" sz="half" idx="10"/>
          </p:nvPr>
        </p:nvSpPr>
        <p:spPr/>
        <p:txBody>
          <a:bodyPr/>
          <a:lstStyle/>
          <a:p>
            <a:fld id="{CA2AC57C-32A9-48F2-B30B-22724FF4B327}" type="datetimeFigureOut">
              <a:rPr lang="en-US" smtClean="0"/>
              <a:t>12/29/2019</a:t>
            </a:fld>
            <a:endParaRPr lang="en-US"/>
          </a:p>
        </p:txBody>
      </p:sp>
      <p:sp>
        <p:nvSpPr>
          <p:cNvPr id="4" name="Footer Placeholder 3">
            <a:extLst>
              <a:ext uri="{FF2B5EF4-FFF2-40B4-BE49-F238E27FC236}">
                <a16:creationId xmlns:a16="http://schemas.microsoft.com/office/drawing/2014/main" id="{915EE290-B282-4F6D-9A15-CAB9C09258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066934-A923-4FBE-A6D0-9012D86CEEEC}"/>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3228525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6123F7-C040-49B1-9185-0FE1122417DE}"/>
              </a:ext>
            </a:extLst>
          </p:cNvPr>
          <p:cNvSpPr>
            <a:spLocks noGrp="1"/>
          </p:cNvSpPr>
          <p:nvPr>
            <p:ph type="dt" sz="half" idx="10"/>
          </p:nvPr>
        </p:nvSpPr>
        <p:spPr/>
        <p:txBody>
          <a:bodyPr/>
          <a:lstStyle/>
          <a:p>
            <a:fld id="{CA2AC57C-32A9-48F2-B30B-22724FF4B327}" type="datetimeFigureOut">
              <a:rPr lang="en-US" smtClean="0"/>
              <a:t>12/29/2019</a:t>
            </a:fld>
            <a:endParaRPr lang="en-US"/>
          </a:p>
        </p:txBody>
      </p:sp>
      <p:sp>
        <p:nvSpPr>
          <p:cNvPr id="3" name="Footer Placeholder 2">
            <a:extLst>
              <a:ext uri="{FF2B5EF4-FFF2-40B4-BE49-F238E27FC236}">
                <a16:creationId xmlns:a16="http://schemas.microsoft.com/office/drawing/2014/main" id="{10E1B12F-F6C7-49F6-96AF-5E053E34FF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7C4D39-97DE-4238-B27F-CBFC3D07FFC0}"/>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15904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4BB94-641B-4CE2-BACF-2705D516E8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553300-3DFE-4204-8A03-16B5B702AC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D42311-D8F6-4447-8D5A-305A3BED1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4A4A88-3331-455F-8413-66323F30FE28}"/>
              </a:ext>
            </a:extLst>
          </p:cNvPr>
          <p:cNvSpPr>
            <a:spLocks noGrp="1"/>
          </p:cNvSpPr>
          <p:nvPr>
            <p:ph type="dt" sz="half" idx="10"/>
          </p:nvPr>
        </p:nvSpPr>
        <p:spPr/>
        <p:txBody>
          <a:bodyPr/>
          <a:lstStyle/>
          <a:p>
            <a:fld id="{CA2AC57C-32A9-48F2-B30B-22724FF4B327}" type="datetimeFigureOut">
              <a:rPr lang="en-US" smtClean="0"/>
              <a:t>12/29/2019</a:t>
            </a:fld>
            <a:endParaRPr lang="en-US"/>
          </a:p>
        </p:txBody>
      </p:sp>
      <p:sp>
        <p:nvSpPr>
          <p:cNvPr id="6" name="Footer Placeholder 5">
            <a:extLst>
              <a:ext uri="{FF2B5EF4-FFF2-40B4-BE49-F238E27FC236}">
                <a16:creationId xmlns:a16="http://schemas.microsoft.com/office/drawing/2014/main" id="{5A0CB454-F650-4401-9B86-6097D17EE9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8DEDB-0542-40C9-ADDE-65D9703F4B53}"/>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154116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B8F6C-7F4A-4994-9730-88D1C26243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7F746-6618-46CB-AE4A-D0BAC14496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4DA0D-E9B5-4D60-857A-3A4030067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AC57C-32A9-48F2-B30B-22724FF4B327}" type="datetimeFigureOut">
              <a:rPr lang="en-US" smtClean="0"/>
              <a:t>12/29/2019</a:t>
            </a:fld>
            <a:endParaRPr lang="en-US"/>
          </a:p>
        </p:txBody>
      </p:sp>
      <p:sp>
        <p:nvSpPr>
          <p:cNvPr id="5" name="Footer Placeholder 4">
            <a:extLst>
              <a:ext uri="{FF2B5EF4-FFF2-40B4-BE49-F238E27FC236}">
                <a16:creationId xmlns:a16="http://schemas.microsoft.com/office/drawing/2014/main" id="{3B9A6D77-8C31-488F-AD30-EEA54D165A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12A5C3-FFD1-4F21-B562-D8F373C633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AC252-BFA4-4FDA-9ACA-B4B16146F0BA}" type="slidenum">
              <a:rPr lang="en-US" smtClean="0"/>
              <a:t>‹#›</a:t>
            </a:fld>
            <a:endParaRPr lang="en-US"/>
          </a:p>
        </p:txBody>
      </p:sp>
    </p:spTree>
    <p:extLst>
      <p:ext uri="{BB962C8B-B14F-4D97-AF65-F5344CB8AC3E}">
        <p14:creationId xmlns:p14="http://schemas.microsoft.com/office/powerpoint/2010/main" val="3671309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B5ED88-BE16-4863-94EC-190C5B94D720}"/>
              </a:ext>
            </a:extLst>
          </p:cNvPr>
          <p:cNvSpPr txBox="1"/>
          <p:nvPr/>
        </p:nvSpPr>
        <p:spPr>
          <a:xfrm>
            <a:off x="137652" y="6184490"/>
            <a:ext cx="11897032" cy="584775"/>
          </a:xfrm>
          <a:prstGeom prst="rect">
            <a:avLst/>
          </a:prstGeom>
          <a:noFill/>
        </p:spPr>
        <p:txBody>
          <a:bodyPr wrap="square" rtlCol="0">
            <a:spAutoFit/>
          </a:bodyPr>
          <a:lstStyle/>
          <a:p>
            <a:r>
              <a:rPr lang="en-US" sz="3200" b="1" dirty="0">
                <a:solidFill>
                  <a:schemeClr val="bg1"/>
                </a:solidFill>
              </a:rPr>
              <a:t>Lesson 6:  The Work of the Holy Spirit in Conversion</a:t>
            </a:r>
          </a:p>
        </p:txBody>
      </p:sp>
    </p:spTree>
    <p:extLst>
      <p:ext uri="{BB962C8B-B14F-4D97-AF65-F5344CB8AC3E}">
        <p14:creationId xmlns:p14="http://schemas.microsoft.com/office/powerpoint/2010/main" val="179981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Work of the Spirit in the </a:t>
            </a:r>
            <a:r>
              <a:rPr lang="en-US" sz="3400" u="sng" dirty="0"/>
              <a:t>Conversion</a:t>
            </a:r>
            <a:r>
              <a:rPr lang="en-US" sz="3400" dirty="0"/>
              <a:t> of the Sinner</a:t>
            </a:r>
            <a:br>
              <a:rPr lang="en-US" sz="3400" dirty="0"/>
            </a:br>
            <a:r>
              <a:rPr lang="en-US" sz="3400" dirty="0"/>
              <a:t>Is Done Through God’s Word</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r>
              <a:rPr lang="en-US" dirty="0"/>
              <a:t>Conversion takes place in the “new birth” process—when “born again”</a:t>
            </a:r>
          </a:p>
          <a:p>
            <a:pPr lvl="1"/>
            <a:r>
              <a:rPr lang="en-US" dirty="0"/>
              <a:t>The question is, When does that happen, and how is the Holy Spirit involved?</a:t>
            </a:r>
          </a:p>
          <a:p>
            <a:r>
              <a:rPr lang="en-US" dirty="0"/>
              <a:t>Jesus taught that the new birth requires two elements—“water and the Spirit” (John 3:5)</a:t>
            </a:r>
          </a:p>
          <a:p>
            <a:pPr lvl="1"/>
            <a:r>
              <a:rPr lang="en-US" dirty="0"/>
              <a:t>The two elements involved are “water” (which is the water of New Testament baptism) and “the Spirit” (who operates through the Word as His instrument)</a:t>
            </a:r>
          </a:p>
          <a:p>
            <a:pPr lvl="1"/>
            <a:r>
              <a:rPr lang="en-US" dirty="0"/>
              <a:t>How do we know that?  How do we know that Spirit is not operating directly on the heart of the sinner, in addition to or outside of the word of God?</a:t>
            </a:r>
          </a:p>
          <a:p>
            <a:pPr lvl="1"/>
            <a:endParaRPr lang="en-US" dirty="0"/>
          </a:p>
        </p:txBody>
      </p:sp>
    </p:spTree>
    <p:extLst>
      <p:ext uri="{BB962C8B-B14F-4D97-AF65-F5344CB8AC3E}">
        <p14:creationId xmlns:p14="http://schemas.microsoft.com/office/powerpoint/2010/main" val="206296022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Line 43">
            <a:extLst>
              <a:ext uri="{FF2B5EF4-FFF2-40B4-BE49-F238E27FC236}">
                <a16:creationId xmlns:a16="http://schemas.microsoft.com/office/drawing/2014/main" id="{7ACE62E3-6304-4273-AB7C-CCC48D9B4FA9}"/>
              </a:ext>
            </a:extLst>
          </p:cNvPr>
          <p:cNvSpPr>
            <a:spLocks noChangeShapeType="1"/>
          </p:cNvSpPr>
          <p:nvPr/>
        </p:nvSpPr>
        <p:spPr bwMode="auto">
          <a:xfrm>
            <a:off x="9677400" y="4038600"/>
            <a:ext cx="304800" cy="1219200"/>
          </a:xfrm>
          <a:prstGeom prst="line">
            <a:avLst/>
          </a:prstGeom>
          <a:noFill/>
          <a:ln w="50800">
            <a:solidFill>
              <a:srgbClr val="FF0000"/>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spAutoFit/>
          </a:bodyPr>
          <a:lstStyle/>
          <a:p>
            <a:endParaRPr lang="en-US"/>
          </a:p>
        </p:txBody>
      </p:sp>
      <p:sp>
        <p:nvSpPr>
          <p:cNvPr id="5" name="Line 42">
            <a:extLst>
              <a:ext uri="{FF2B5EF4-FFF2-40B4-BE49-F238E27FC236}">
                <a16:creationId xmlns:a16="http://schemas.microsoft.com/office/drawing/2014/main" id="{ED889369-38A3-48CE-B018-11A3C266BDAE}"/>
              </a:ext>
            </a:extLst>
          </p:cNvPr>
          <p:cNvSpPr>
            <a:spLocks noChangeShapeType="1"/>
          </p:cNvSpPr>
          <p:nvPr/>
        </p:nvSpPr>
        <p:spPr bwMode="auto">
          <a:xfrm>
            <a:off x="3886200" y="2590800"/>
            <a:ext cx="4191000" cy="1219200"/>
          </a:xfrm>
          <a:prstGeom prst="line">
            <a:avLst/>
          </a:prstGeom>
          <a:noFill/>
          <a:ln w="50800">
            <a:solidFill>
              <a:srgbClr val="FF0000"/>
            </a:solidFill>
            <a:round/>
            <a:headEnd/>
            <a:tailEnd/>
          </a:ln>
          <a:effectLst>
            <a:outerShdw dist="45791" dir="3378596" algn="ctr" rotWithShape="0">
              <a:schemeClr val="bg1"/>
            </a:outerShdw>
          </a:effectLst>
          <a:extLst>
            <a:ext uri="{909E8E84-426E-40DD-AFC4-6F175D3DCCD1}">
              <a14:hiddenFill xmlns:a14="http://schemas.microsoft.com/office/drawing/2010/main">
                <a:noFill/>
              </a14:hiddenFill>
            </a:ext>
          </a:extLst>
        </p:spPr>
        <p:txBody>
          <a:bodyPr>
            <a:spAutoFit/>
          </a:bodyPr>
          <a:lstStyle/>
          <a:p>
            <a:endParaRPr lang="en-US"/>
          </a:p>
        </p:txBody>
      </p:sp>
      <p:sp>
        <p:nvSpPr>
          <p:cNvPr id="6" name="Line 41">
            <a:extLst>
              <a:ext uri="{FF2B5EF4-FFF2-40B4-BE49-F238E27FC236}">
                <a16:creationId xmlns:a16="http://schemas.microsoft.com/office/drawing/2014/main" id="{D8F64231-4897-4517-8B8C-0A92E5EBC934}"/>
              </a:ext>
            </a:extLst>
          </p:cNvPr>
          <p:cNvSpPr>
            <a:spLocks noChangeShapeType="1"/>
          </p:cNvSpPr>
          <p:nvPr/>
        </p:nvSpPr>
        <p:spPr bwMode="auto">
          <a:xfrm flipH="1">
            <a:off x="3048000" y="1600200"/>
            <a:ext cx="228600" cy="609600"/>
          </a:xfrm>
          <a:prstGeom prst="line">
            <a:avLst/>
          </a:prstGeom>
          <a:noFill/>
          <a:ln w="50800">
            <a:solidFill>
              <a:srgbClr val="FF0000"/>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spAutoFit/>
          </a:bodyPr>
          <a:lstStyle/>
          <a:p>
            <a:endParaRPr lang="en-US"/>
          </a:p>
        </p:txBody>
      </p:sp>
      <p:sp>
        <p:nvSpPr>
          <p:cNvPr id="7" name="Rectangle 39">
            <a:extLst>
              <a:ext uri="{FF2B5EF4-FFF2-40B4-BE49-F238E27FC236}">
                <a16:creationId xmlns:a16="http://schemas.microsoft.com/office/drawing/2014/main" id="{22BA3B45-83A3-4E9F-AE94-0379545B3D9A}"/>
              </a:ext>
            </a:extLst>
          </p:cNvPr>
          <p:cNvSpPr>
            <a:spLocks noChangeArrowheads="1"/>
          </p:cNvSpPr>
          <p:nvPr/>
        </p:nvSpPr>
        <p:spPr bwMode="auto">
          <a:xfrm rot="5400000">
            <a:off x="4600575" y="5000625"/>
            <a:ext cx="1092200" cy="82550"/>
          </a:xfrm>
          <a:prstGeom prst="rect">
            <a:avLst/>
          </a:prstGeom>
          <a:solidFill>
            <a:srgbClr val="0000FF"/>
          </a:solidFill>
          <a:ln w="19050" algn="ctr">
            <a:solidFill>
              <a:schemeClr val="bg1"/>
            </a:solidFill>
            <a:miter lim="800000"/>
            <a:headEnd/>
            <a:tailEnd/>
          </a:ln>
          <a:effectLst>
            <a:outerShdw dist="28398" dir="3806097" algn="ctr" rotWithShape="0">
              <a:schemeClr val="bg1"/>
            </a:outerShdw>
          </a:effectLst>
        </p:spPr>
        <p:txBody>
          <a:bodyPr anchor="ctr">
            <a:spAutoFit/>
          </a:bodyPr>
          <a:lstStyle/>
          <a:p>
            <a:endParaRPr lang="en-US"/>
          </a:p>
        </p:txBody>
      </p:sp>
      <p:sp>
        <p:nvSpPr>
          <p:cNvPr id="8" name="Rectangle 38">
            <a:extLst>
              <a:ext uri="{FF2B5EF4-FFF2-40B4-BE49-F238E27FC236}">
                <a16:creationId xmlns:a16="http://schemas.microsoft.com/office/drawing/2014/main" id="{65183131-0E15-4463-B1AA-1555A6505C19}"/>
              </a:ext>
            </a:extLst>
          </p:cNvPr>
          <p:cNvSpPr>
            <a:spLocks noChangeArrowheads="1"/>
          </p:cNvSpPr>
          <p:nvPr/>
        </p:nvSpPr>
        <p:spPr bwMode="auto">
          <a:xfrm rot="19839110">
            <a:off x="4953000" y="3124200"/>
            <a:ext cx="4038600" cy="76200"/>
          </a:xfrm>
          <a:prstGeom prst="rect">
            <a:avLst/>
          </a:prstGeom>
          <a:solidFill>
            <a:srgbClr val="0000FF"/>
          </a:solidFill>
          <a:ln w="19050" algn="ctr">
            <a:solidFill>
              <a:schemeClr val="bg1"/>
            </a:solidFill>
            <a:miter lim="800000"/>
            <a:headEnd/>
            <a:tailEnd/>
          </a:ln>
          <a:effectLst>
            <a:outerShdw dist="28398" dir="1593903" algn="ctr" rotWithShape="0">
              <a:schemeClr val="bg1"/>
            </a:outerShdw>
          </a:effectLst>
        </p:spPr>
        <p:txBody>
          <a:bodyPr anchor="ctr">
            <a:spAutoFit/>
          </a:bodyPr>
          <a:lstStyle/>
          <a:p>
            <a:endParaRPr lang="en-US"/>
          </a:p>
        </p:txBody>
      </p:sp>
      <p:sp>
        <p:nvSpPr>
          <p:cNvPr id="9" name="Rectangle 37">
            <a:extLst>
              <a:ext uri="{FF2B5EF4-FFF2-40B4-BE49-F238E27FC236}">
                <a16:creationId xmlns:a16="http://schemas.microsoft.com/office/drawing/2014/main" id="{7773AEFB-B7A4-4587-9D6D-C0CB27960DCA}"/>
              </a:ext>
            </a:extLst>
          </p:cNvPr>
          <p:cNvSpPr>
            <a:spLocks noChangeArrowheads="1"/>
          </p:cNvSpPr>
          <p:nvPr/>
        </p:nvSpPr>
        <p:spPr bwMode="auto">
          <a:xfrm rot="1329980">
            <a:off x="6908800" y="1517650"/>
            <a:ext cx="1930400" cy="82550"/>
          </a:xfrm>
          <a:prstGeom prst="rect">
            <a:avLst/>
          </a:prstGeom>
          <a:solidFill>
            <a:srgbClr val="0000FF"/>
          </a:solidFill>
          <a:ln w="19050" algn="ctr">
            <a:solidFill>
              <a:schemeClr val="bg1"/>
            </a:solidFill>
            <a:miter lim="800000"/>
            <a:headEnd/>
            <a:tailEnd/>
          </a:ln>
          <a:effectLst>
            <a:outerShdw dist="35921" dir="2700000" algn="ctr" rotWithShape="0">
              <a:schemeClr val="bg1"/>
            </a:outerShdw>
          </a:effectLst>
        </p:spPr>
        <p:txBody>
          <a:bodyPr anchor="ctr">
            <a:spAutoFit/>
          </a:bodyPr>
          <a:lstStyle/>
          <a:p>
            <a:endParaRPr lang="en-US"/>
          </a:p>
        </p:txBody>
      </p:sp>
      <p:sp>
        <p:nvSpPr>
          <p:cNvPr id="10" name="Freeform 31">
            <a:extLst>
              <a:ext uri="{FF2B5EF4-FFF2-40B4-BE49-F238E27FC236}">
                <a16:creationId xmlns:a16="http://schemas.microsoft.com/office/drawing/2014/main" id="{3D2AC7A2-6AF4-4DA9-A491-CA3A766A09F3}"/>
              </a:ext>
            </a:extLst>
          </p:cNvPr>
          <p:cNvSpPr>
            <a:spLocks/>
          </p:cNvSpPr>
          <p:nvPr/>
        </p:nvSpPr>
        <p:spPr bwMode="auto">
          <a:xfrm>
            <a:off x="1447800" y="4495800"/>
            <a:ext cx="4419600" cy="1524000"/>
          </a:xfrm>
          <a:custGeom>
            <a:avLst/>
            <a:gdLst>
              <a:gd name="T0" fmla="*/ 2784 w 2784"/>
              <a:gd name="T1" fmla="*/ 0 h 960"/>
              <a:gd name="T2" fmla="*/ 2304 w 2784"/>
              <a:gd name="T3" fmla="*/ 144 h 960"/>
              <a:gd name="T4" fmla="*/ 336 w 2784"/>
              <a:gd name="T5" fmla="*/ 144 h 960"/>
              <a:gd name="T6" fmla="*/ 288 w 2784"/>
              <a:gd name="T7" fmla="*/ 960 h 960"/>
            </a:gdLst>
            <a:ahLst/>
            <a:cxnLst>
              <a:cxn ang="0">
                <a:pos x="T0" y="T1"/>
              </a:cxn>
              <a:cxn ang="0">
                <a:pos x="T2" y="T3"/>
              </a:cxn>
              <a:cxn ang="0">
                <a:pos x="T4" y="T5"/>
              </a:cxn>
              <a:cxn ang="0">
                <a:pos x="T6" y="T7"/>
              </a:cxn>
            </a:cxnLst>
            <a:rect l="0" t="0" r="r" b="b"/>
            <a:pathLst>
              <a:path w="2784" h="960">
                <a:moveTo>
                  <a:pt x="2784" y="0"/>
                </a:moveTo>
                <a:cubicBezTo>
                  <a:pt x="2748" y="60"/>
                  <a:pt x="2712" y="120"/>
                  <a:pt x="2304" y="144"/>
                </a:cubicBezTo>
                <a:cubicBezTo>
                  <a:pt x="1896" y="168"/>
                  <a:pt x="672" y="8"/>
                  <a:pt x="336" y="144"/>
                </a:cubicBezTo>
                <a:cubicBezTo>
                  <a:pt x="0" y="280"/>
                  <a:pt x="144" y="620"/>
                  <a:pt x="288" y="960"/>
                </a:cubicBezTo>
              </a:path>
            </a:pathLst>
          </a:custGeom>
          <a:noFill/>
          <a:ln w="50800" cap="flat" cmpd="sng">
            <a:solidFill>
              <a:srgbClr val="FF00FF"/>
            </a:solidFill>
            <a:prstDash val="solid"/>
            <a:round/>
            <a:headEnd/>
            <a:tailEnd/>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spAutoFit/>
          </a:bodyPr>
          <a:lstStyle/>
          <a:p>
            <a:endParaRPr lang="en-US"/>
          </a:p>
        </p:txBody>
      </p:sp>
      <p:sp>
        <p:nvSpPr>
          <p:cNvPr id="11" name="Freeform 26">
            <a:extLst>
              <a:ext uri="{FF2B5EF4-FFF2-40B4-BE49-F238E27FC236}">
                <a16:creationId xmlns:a16="http://schemas.microsoft.com/office/drawing/2014/main" id="{02E02BC9-9C13-48EE-9503-EC8DE3BF30C6}"/>
              </a:ext>
            </a:extLst>
          </p:cNvPr>
          <p:cNvSpPr>
            <a:spLocks/>
          </p:cNvSpPr>
          <p:nvPr/>
        </p:nvSpPr>
        <p:spPr bwMode="auto">
          <a:xfrm>
            <a:off x="5715000" y="2286000"/>
            <a:ext cx="228600" cy="1828800"/>
          </a:xfrm>
          <a:custGeom>
            <a:avLst/>
            <a:gdLst>
              <a:gd name="T0" fmla="*/ 0 w 144"/>
              <a:gd name="T1" fmla="*/ 0 h 1152"/>
              <a:gd name="T2" fmla="*/ 144 w 144"/>
              <a:gd name="T3" fmla="*/ 1152 h 1152"/>
            </a:gdLst>
            <a:ahLst/>
            <a:cxnLst>
              <a:cxn ang="0">
                <a:pos x="T0" y="T1"/>
              </a:cxn>
              <a:cxn ang="0">
                <a:pos x="T2" y="T3"/>
              </a:cxn>
            </a:cxnLst>
            <a:rect l="0" t="0" r="r" b="b"/>
            <a:pathLst>
              <a:path w="144" h="1152">
                <a:moveTo>
                  <a:pt x="0" y="0"/>
                </a:moveTo>
                <a:cubicBezTo>
                  <a:pt x="0" y="0"/>
                  <a:pt x="72" y="576"/>
                  <a:pt x="144" y="1152"/>
                </a:cubicBezTo>
              </a:path>
            </a:pathLst>
          </a:custGeom>
          <a:noFill/>
          <a:ln w="50800" cap="flat" cmpd="sng">
            <a:solidFill>
              <a:srgbClr val="FF00FF"/>
            </a:solidFill>
            <a:prstDash val="solid"/>
            <a:round/>
            <a:headEnd/>
            <a:tailEnd/>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spAutoFit/>
          </a:bodyPr>
          <a:lstStyle/>
          <a:p>
            <a:endParaRPr lang="en-US"/>
          </a:p>
        </p:txBody>
      </p:sp>
      <p:sp>
        <p:nvSpPr>
          <p:cNvPr id="12" name="Freeform 25">
            <a:extLst>
              <a:ext uri="{FF2B5EF4-FFF2-40B4-BE49-F238E27FC236}">
                <a16:creationId xmlns:a16="http://schemas.microsoft.com/office/drawing/2014/main" id="{AB17F28D-C1F6-4F69-88EA-800E9A9B54F8}"/>
              </a:ext>
            </a:extLst>
          </p:cNvPr>
          <p:cNvSpPr>
            <a:spLocks/>
          </p:cNvSpPr>
          <p:nvPr/>
        </p:nvSpPr>
        <p:spPr bwMode="auto">
          <a:xfrm>
            <a:off x="6705600" y="1219200"/>
            <a:ext cx="1143000" cy="685800"/>
          </a:xfrm>
          <a:custGeom>
            <a:avLst/>
            <a:gdLst>
              <a:gd name="T0" fmla="*/ 672 w 672"/>
              <a:gd name="T1" fmla="*/ 0 h 432"/>
              <a:gd name="T2" fmla="*/ 528 w 672"/>
              <a:gd name="T3" fmla="*/ 288 h 432"/>
              <a:gd name="T4" fmla="*/ 0 w 672"/>
              <a:gd name="T5" fmla="*/ 432 h 432"/>
            </a:gdLst>
            <a:ahLst/>
            <a:cxnLst>
              <a:cxn ang="0">
                <a:pos x="T0" y="T1"/>
              </a:cxn>
              <a:cxn ang="0">
                <a:pos x="T2" y="T3"/>
              </a:cxn>
              <a:cxn ang="0">
                <a:pos x="T4" y="T5"/>
              </a:cxn>
            </a:cxnLst>
            <a:rect l="0" t="0" r="r" b="b"/>
            <a:pathLst>
              <a:path w="672" h="432">
                <a:moveTo>
                  <a:pt x="672" y="0"/>
                </a:moveTo>
                <a:cubicBezTo>
                  <a:pt x="656" y="108"/>
                  <a:pt x="640" y="216"/>
                  <a:pt x="528" y="288"/>
                </a:cubicBezTo>
                <a:cubicBezTo>
                  <a:pt x="416" y="360"/>
                  <a:pt x="208" y="396"/>
                  <a:pt x="0" y="432"/>
                </a:cubicBezTo>
              </a:path>
            </a:pathLst>
          </a:custGeom>
          <a:noFill/>
          <a:ln w="50800" cap="flat" cmpd="sng">
            <a:solidFill>
              <a:srgbClr val="FF00FF"/>
            </a:solidFill>
            <a:prstDash val="solid"/>
            <a:round/>
            <a:headEnd/>
            <a:tailEnd/>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spAutoFit/>
          </a:bodyPr>
          <a:lstStyle/>
          <a:p>
            <a:endParaRPr lang="en-US"/>
          </a:p>
        </p:txBody>
      </p:sp>
      <p:sp>
        <p:nvSpPr>
          <p:cNvPr id="13" name="Oval 24">
            <a:extLst>
              <a:ext uri="{FF2B5EF4-FFF2-40B4-BE49-F238E27FC236}">
                <a16:creationId xmlns:a16="http://schemas.microsoft.com/office/drawing/2014/main" id="{241A730D-D469-40C6-BD44-D27C35A24702}"/>
              </a:ext>
            </a:extLst>
          </p:cNvPr>
          <p:cNvSpPr>
            <a:spLocks noChangeArrowheads="1"/>
          </p:cNvSpPr>
          <p:nvPr/>
        </p:nvSpPr>
        <p:spPr bwMode="auto">
          <a:xfrm>
            <a:off x="8610600" y="5105400"/>
            <a:ext cx="1524000" cy="533400"/>
          </a:xfrm>
          <a:prstGeom prst="ellipse">
            <a:avLst/>
          </a:prstGeom>
          <a:solidFill>
            <a:srgbClr val="FF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 name="Oval 23">
            <a:extLst>
              <a:ext uri="{FF2B5EF4-FFF2-40B4-BE49-F238E27FC236}">
                <a16:creationId xmlns:a16="http://schemas.microsoft.com/office/drawing/2014/main" id="{5543F3C0-7036-4D07-865C-58D745B24BDB}"/>
              </a:ext>
            </a:extLst>
          </p:cNvPr>
          <p:cNvSpPr>
            <a:spLocks noChangeArrowheads="1"/>
          </p:cNvSpPr>
          <p:nvPr/>
        </p:nvSpPr>
        <p:spPr bwMode="auto">
          <a:xfrm>
            <a:off x="7848600" y="3657600"/>
            <a:ext cx="1981200" cy="533400"/>
          </a:xfrm>
          <a:prstGeom prst="ellipse">
            <a:avLst/>
          </a:prstGeom>
          <a:solidFill>
            <a:srgbClr val="FF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 name="Oval 22">
            <a:extLst>
              <a:ext uri="{FF2B5EF4-FFF2-40B4-BE49-F238E27FC236}">
                <a16:creationId xmlns:a16="http://schemas.microsoft.com/office/drawing/2014/main" id="{867D3507-D496-472E-A660-44EF368E408D}"/>
              </a:ext>
            </a:extLst>
          </p:cNvPr>
          <p:cNvSpPr>
            <a:spLocks noChangeArrowheads="1"/>
          </p:cNvSpPr>
          <p:nvPr/>
        </p:nvSpPr>
        <p:spPr bwMode="auto">
          <a:xfrm>
            <a:off x="1828800" y="2209800"/>
            <a:ext cx="2362200" cy="533400"/>
          </a:xfrm>
          <a:prstGeom prst="ellipse">
            <a:avLst/>
          </a:prstGeom>
          <a:solidFill>
            <a:srgbClr val="FF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 name="Oval 20">
            <a:extLst>
              <a:ext uri="{FF2B5EF4-FFF2-40B4-BE49-F238E27FC236}">
                <a16:creationId xmlns:a16="http://schemas.microsoft.com/office/drawing/2014/main" id="{0FEC3F9C-28C6-448F-9421-FF9F5CE63D60}"/>
              </a:ext>
            </a:extLst>
          </p:cNvPr>
          <p:cNvSpPr>
            <a:spLocks noChangeArrowheads="1"/>
          </p:cNvSpPr>
          <p:nvPr/>
        </p:nvSpPr>
        <p:spPr bwMode="auto">
          <a:xfrm>
            <a:off x="3048000" y="1219200"/>
            <a:ext cx="4267200" cy="533400"/>
          </a:xfrm>
          <a:prstGeom prst="ellipse">
            <a:avLst/>
          </a:prstGeom>
          <a:solidFill>
            <a:srgbClr val="FF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7" name="AutoShape 19">
            <a:extLst>
              <a:ext uri="{FF2B5EF4-FFF2-40B4-BE49-F238E27FC236}">
                <a16:creationId xmlns:a16="http://schemas.microsoft.com/office/drawing/2014/main" id="{EBCB3BE1-9A77-4B02-8974-C054BD493F72}"/>
              </a:ext>
            </a:extLst>
          </p:cNvPr>
          <p:cNvSpPr>
            <a:spLocks noChangeArrowheads="1"/>
          </p:cNvSpPr>
          <p:nvPr/>
        </p:nvSpPr>
        <p:spPr bwMode="auto">
          <a:xfrm>
            <a:off x="1828800" y="5962650"/>
            <a:ext cx="2362200" cy="457200"/>
          </a:xfrm>
          <a:prstGeom prst="roundRect">
            <a:avLst>
              <a:gd name="adj" fmla="val 16667"/>
            </a:avLst>
          </a:prstGeom>
          <a:solidFill>
            <a:srgbClr val="FF00FF"/>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8" name="AutoShape 18">
            <a:extLst>
              <a:ext uri="{FF2B5EF4-FFF2-40B4-BE49-F238E27FC236}">
                <a16:creationId xmlns:a16="http://schemas.microsoft.com/office/drawing/2014/main" id="{4063BC1E-3599-4ED7-BF85-1ACBE9DC8C1F}"/>
              </a:ext>
            </a:extLst>
          </p:cNvPr>
          <p:cNvSpPr>
            <a:spLocks noChangeArrowheads="1"/>
          </p:cNvSpPr>
          <p:nvPr/>
        </p:nvSpPr>
        <p:spPr bwMode="auto">
          <a:xfrm>
            <a:off x="5791200" y="4114800"/>
            <a:ext cx="1524000" cy="457200"/>
          </a:xfrm>
          <a:prstGeom prst="roundRect">
            <a:avLst>
              <a:gd name="adj" fmla="val 16667"/>
            </a:avLst>
          </a:prstGeom>
          <a:solidFill>
            <a:srgbClr val="FF00FF"/>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9" name="AutoShape 17">
            <a:extLst>
              <a:ext uri="{FF2B5EF4-FFF2-40B4-BE49-F238E27FC236}">
                <a16:creationId xmlns:a16="http://schemas.microsoft.com/office/drawing/2014/main" id="{5F66C13B-8AD4-4D90-8314-7FD104658DD3}"/>
              </a:ext>
            </a:extLst>
          </p:cNvPr>
          <p:cNvSpPr>
            <a:spLocks noChangeArrowheads="1"/>
          </p:cNvSpPr>
          <p:nvPr/>
        </p:nvSpPr>
        <p:spPr bwMode="auto">
          <a:xfrm>
            <a:off x="5105400" y="1828800"/>
            <a:ext cx="1676400" cy="457200"/>
          </a:xfrm>
          <a:prstGeom prst="roundRect">
            <a:avLst>
              <a:gd name="adj" fmla="val 16667"/>
            </a:avLst>
          </a:prstGeom>
          <a:solidFill>
            <a:srgbClr val="FF00FF"/>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20" name="AutoShape 16">
            <a:extLst>
              <a:ext uri="{FF2B5EF4-FFF2-40B4-BE49-F238E27FC236}">
                <a16:creationId xmlns:a16="http://schemas.microsoft.com/office/drawing/2014/main" id="{518FE00D-0241-4116-8F49-EF55DE6BD0A3}"/>
              </a:ext>
            </a:extLst>
          </p:cNvPr>
          <p:cNvSpPr>
            <a:spLocks noChangeArrowheads="1"/>
          </p:cNvSpPr>
          <p:nvPr/>
        </p:nvSpPr>
        <p:spPr bwMode="auto">
          <a:xfrm>
            <a:off x="7716748" y="838200"/>
            <a:ext cx="1524000" cy="457200"/>
          </a:xfrm>
          <a:prstGeom prst="roundRect">
            <a:avLst>
              <a:gd name="adj" fmla="val 16667"/>
            </a:avLst>
          </a:prstGeom>
          <a:solidFill>
            <a:srgbClr val="FF00FF"/>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21" name="Rectangle 15">
            <a:extLst>
              <a:ext uri="{FF2B5EF4-FFF2-40B4-BE49-F238E27FC236}">
                <a16:creationId xmlns:a16="http://schemas.microsoft.com/office/drawing/2014/main" id="{BE57B168-E729-48AB-90E1-CBD296010311}"/>
              </a:ext>
            </a:extLst>
          </p:cNvPr>
          <p:cNvSpPr>
            <a:spLocks noChangeArrowheads="1"/>
          </p:cNvSpPr>
          <p:nvPr/>
        </p:nvSpPr>
        <p:spPr bwMode="auto">
          <a:xfrm>
            <a:off x="3810000" y="5514975"/>
            <a:ext cx="3962400" cy="457200"/>
          </a:xfrm>
          <a:prstGeom prst="rect">
            <a:avLst/>
          </a:prstGeom>
          <a:solidFill>
            <a:srgbClr val="0000FF"/>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 name="Rectangle 14">
            <a:extLst>
              <a:ext uri="{FF2B5EF4-FFF2-40B4-BE49-F238E27FC236}">
                <a16:creationId xmlns:a16="http://schemas.microsoft.com/office/drawing/2014/main" id="{5A8E75DF-A9A4-4ACB-A3BA-E7729AB5993C}"/>
              </a:ext>
            </a:extLst>
          </p:cNvPr>
          <p:cNvSpPr>
            <a:spLocks noChangeArrowheads="1"/>
          </p:cNvSpPr>
          <p:nvPr/>
        </p:nvSpPr>
        <p:spPr bwMode="auto">
          <a:xfrm>
            <a:off x="2514600" y="4114800"/>
            <a:ext cx="2819400" cy="457200"/>
          </a:xfrm>
          <a:prstGeom prst="rect">
            <a:avLst/>
          </a:prstGeom>
          <a:solidFill>
            <a:srgbClr val="0000FF"/>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 name="Rectangle 12">
            <a:extLst>
              <a:ext uri="{FF2B5EF4-FFF2-40B4-BE49-F238E27FC236}">
                <a16:creationId xmlns:a16="http://schemas.microsoft.com/office/drawing/2014/main" id="{5AAF50D3-0B95-4A42-AF03-A8B1B5E07D7A}"/>
              </a:ext>
            </a:extLst>
          </p:cNvPr>
          <p:cNvSpPr>
            <a:spLocks noChangeArrowheads="1"/>
          </p:cNvSpPr>
          <p:nvPr/>
        </p:nvSpPr>
        <p:spPr bwMode="auto">
          <a:xfrm>
            <a:off x="8625156" y="1828800"/>
            <a:ext cx="1447800" cy="457200"/>
          </a:xfrm>
          <a:prstGeom prst="rect">
            <a:avLst/>
          </a:prstGeom>
          <a:solidFill>
            <a:srgbClr val="0000FF"/>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 name="Rectangle 11">
            <a:extLst>
              <a:ext uri="{FF2B5EF4-FFF2-40B4-BE49-F238E27FC236}">
                <a16:creationId xmlns:a16="http://schemas.microsoft.com/office/drawing/2014/main" id="{87A7E462-94BF-4528-A9D2-4DD650B7D81F}"/>
              </a:ext>
            </a:extLst>
          </p:cNvPr>
          <p:cNvSpPr>
            <a:spLocks noChangeArrowheads="1"/>
          </p:cNvSpPr>
          <p:nvPr/>
        </p:nvSpPr>
        <p:spPr bwMode="auto">
          <a:xfrm>
            <a:off x="4800600" y="838200"/>
            <a:ext cx="2286000" cy="381000"/>
          </a:xfrm>
          <a:prstGeom prst="rect">
            <a:avLst/>
          </a:prstGeom>
          <a:solidFill>
            <a:srgbClr val="0000FF"/>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 name="Rectangle 3">
            <a:extLst>
              <a:ext uri="{FF2B5EF4-FFF2-40B4-BE49-F238E27FC236}">
                <a16:creationId xmlns:a16="http://schemas.microsoft.com/office/drawing/2014/main" id="{C4313BDB-02B9-4E1F-966D-9395D18C095F}"/>
              </a:ext>
            </a:extLst>
          </p:cNvPr>
          <p:cNvSpPr txBox="1">
            <a:spLocks noChangeArrowheads="1"/>
          </p:cNvSpPr>
          <p:nvPr/>
        </p:nvSpPr>
        <p:spPr>
          <a:xfrm>
            <a:off x="1828800" y="381000"/>
            <a:ext cx="8839200" cy="609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1"/>
                </a:solidFill>
                <a:effectLst>
                  <a:outerShdw blurRad="50800" dist="50800" dir="2700000" algn="ctr" rotWithShape="0">
                    <a:schemeClr val="tx1"/>
                  </a:outerShdw>
                </a:effectLst>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b="1" kern="1200">
                <a:solidFill>
                  <a:schemeClr val="bg1"/>
                </a:solidFill>
                <a:effectLst>
                  <a:outerShdw blurRad="50800" dist="50800" dir="2700000" algn="ctr" rotWithShape="0">
                    <a:schemeClr val="tx1"/>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bg1"/>
                </a:solidFill>
                <a:effectLst>
                  <a:outerShdw blurRad="50800" dist="50800" dir="2700000" algn="ctr" rotWithShape="0">
                    <a:schemeClr val="tx1"/>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effectLst>
                  <a:outerShdw blurRad="50800" dist="50800" dir="2700000" algn="ctr" rotWithShape="0">
                    <a:schemeClr val="tx1"/>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effectLst>
                  <a:outerShdw blurRad="50800" dist="50800" dir="2700000" algn="ctr" rotWithShape="0">
                    <a:schemeClr val="tx1"/>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spcBef>
                <a:spcPct val="50000"/>
              </a:spcBef>
              <a:buFontTx/>
              <a:buNone/>
            </a:pPr>
            <a:r>
              <a:rPr lang="en-US" altLang="en-US" b="0" dirty="0">
                <a:effectLst/>
                <a:latin typeface="Tahoma" panose="020B0604030504040204" pitchFamily="34" charset="0"/>
                <a:ea typeface="Tahoma" panose="020B0604030504040204" pitchFamily="34" charset="0"/>
                <a:cs typeface="Tahoma" panose="020B0604030504040204" pitchFamily="34" charset="0"/>
              </a:rPr>
              <a:t> John 3:5 Jesus answered, “Most assuredly, I say to you, unless one is born of water and the Spirit, he cannot enter the kingdom of God.”</a:t>
            </a:r>
          </a:p>
          <a:p>
            <a:pPr marL="0" indent="0">
              <a:lnSpc>
                <a:spcPct val="95000"/>
              </a:lnSpc>
              <a:spcBef>
                <a:spcPct val="50000"/>
              </a:spcBef>
              <a:buFontTx/>
              <a:buNone/>
            </a:pPr>
            <a:r>
              <a:rPr lang="en-US" altLang="en-US" b="0" dirty="0">
                <a:effectLst/>
                <a:latin typeface="Tahoma" panose="020B0604030504040204" pitchFamily="34" charset="0"/>
                <a:ea typeface="Tahoma" panose="020B0604030504040204" pitchFamily="34" charset="0"/>
                <a:cs typeface="Tahoma" panose="020B0604030504040204" pitchFamily="34" charset="0"/>
              </a:rPr>
              <a:t> 1 Cor. 12:13 For by one Spirit we were all baptized into one body—whether Jews or Greeks, whether slaves or free—and have all been made to drink into one Spirit.</a:t>
            </a:r>
          </a:p>
          <a:p>
            <a:pPr marL="0" indent="0">
              <a:lnSpc>
                <a:spcPct val="95000"/>
              </a:lnSpc>
              <a:spcBef>
                <a:spcPct val="50000"/>
              </a:spcBef>
              <a:buFontTx/>
              <a:buNone/>
            </a:pPr>
            <a:r>
              <a:rPr lang="en-US" altLang="en-US" b="0" dirty="0">
                <a:effectLst/>
                <a:latin typeface="Tahoma" panose="020B0604030504040204" pitchFamily="34" charset="0"/>
                <a:ea typeface="Tahoma" panose="020B0604030504040204" pitchFamily="34" charset="0"/>
                <a:cs typeface="Tahoma" panose="020B0604030504040204" pitchFamily="34" charset="0"/>
              </a:rPr>
              <a:t> Eph. 5:26 that He might sanctify and cleanse her with the washing of water by the word,</a:t>
            </a:r>
          </a:p>
          <a:p>
            <a:pPr marL="0" indent="0">
              <a:lnSpc>
                <a:spcPct val="95000"/>
              </a:lnSpc>
              <a:spcBef>
                <a:spcPct val="50000"/>
              </a:spcBef>
              <a:buFontTx/>
              <a:buNone/>
            </a:pPr>
            <a:r>
              <a:rPr lang="en-US" altLang="en-US" b="0" dirty="0">
                <a:effectLst/>
                <a:latin typeface="Tahoma" panose="020B0604030504040204" pitchFamily="34" charset="0"/>
                <a:ea typeface="Tahoma" panose="020B0604030504040204" pitchFamily="34" charset="0"/>
                <a:cs typeface="Tahoma" panose="020B0604030504040204" pitchFamily="34" charset="0"/>
              </a:rPr>
              <a:t> Titus 3:5 not by works of righteousness which we have done, but according to His mercy He saved us, through the washing of regeneration and renewing of the Holy Spirit,</a:t>
            </a:r>
          </a:p>
        </p:txBody>
      </p:sp>
    </p:spTree>
    <p:extLst>
      <p:ext uri="{BB962C8B-B14F-4D97-AF65-F5344CB8AC3E}">
        <p14:creationId xmlns:p14="http://schemas.microsoft.com/office/powerpoint/2010/main" val="176244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anim calcmode="lin" valueType="num">
                                      <p:cBhvr>
                                        <p:cTn id="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xEl>
                                              <p:pRg st="1" end="1"/>
                                            </p:txEl>
                                          </p:spTgt>
                                        </p:tgtEl>
                                        <p:attrNameLst>
                                          <p:attrName>style.visibility</p:attrName>
                                        </p:attrNameLst>
                                      </p:cBhvr>
                                      <p:to>
                                        <p:strVal val="visible"/>
                                      </p:to>
                                    </p:set>
                                    <p:animEffect transition="in" filter="fade">
                                      <p:cBhvr>
                                        <p:cTn id="14" dur="500"/>
                                        <p:tgtEl>
                                          <p:spTgt spid="25">
                                            <p:txEl>
                                              <p:pRg st="1" end="1"/>
                                            </p:txEl>
                                          </p:spTgt>
                                        </p:tgtEl>
                                      </p:cBhvr>
                                    </p:animEffect>
                                    <p:anim calcmode="lin" valueType="num">
                                      <p:cBhvr>
                                        <p:cTn id="15"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xEl>
                                              <p:pRg st="3" end="3"/>
                                            </p:txEl>
                                          </p:spTgt>
                                        </p:tgtEl>
                                        <p:attrNameLst>
                                          <p:attrName>style.visibility</p:attrName>
                                        </p:attrNameLst>
                                      </p:cBhvr>
                                      <p:to>
                                        <p:strVal val="visible"/>
                                      </p:to>
                                    </p:set>
                                    <p:animEffect transition="in" filter="fade">
                                      <p:cBhvr>
                                        <p:cTn id="21" dur="500"/>
                                        <p:tgtEl>
                                          <p:spTgt spid="25">
                                            <p:txEl>
                                              <p:pRg st="3" end="3"/>
                                            </p:txEl>
                                          </p:spTgt>
                                        </p:tgtEl>
                                      </p:cBhvr>
                                    </p:animEffect>
                                    <p:anim calcmode="lin" valueType="num">
                                      <p:cBhvr>
                                        <p:cTn id="22"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xEl>
                                              <p:pRg st="2" end="2"/>
                                            </p:txEl>
                                          </p:spTgt>
                                        </p:tgtEl>
                                        <p:attrNameLst>
                                          <p:attrName>style.visibility</p:attrName>
                                        </p:attrNameLst>
                                      </p:cBhvr>
                                      <p:to>
                                        <p:strVal val="visible"/>
                                      </p:to>
                                    </p:set>
                                    <p:animEffect transition="in" filter="fade">
                                      <p:cBhvr>
                                        <p:cTn id="28" dur="500"/>
                                        <p:tgtEl>
                                          <p:spTgt spid="25">
                                            <p:txEl>
                                              <p:pRg st="2" end="2"/>
                                            </p:txEl>
                                          </p:spTgt>
                                        </p:tgtEl>
                                      </p:cBhvr>
                                    </p:animEffect>
                                    <p:anim calcmode="lin" valueType="num">
                                      <p:cBhvr>
                                        <p:cTn id="29"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1000" fill="hold"/>
                                        <p:tgtEl>
                                          <p:spTgt spid="16"/>
                                        </p:tgtEl>
                                        <p:attrNameLst>
                                          <p:attrName>ppt_w</p:attrName>
                                        </p:attrNameLst>
                                      </p:cBhvr>
                                      <p:tavLst>
                                        <p:tav tm="0">
                                          <p:val>
                                            <p:strVal val="#ppt_w+.3"/>
                                          </p:val>
                                        </p:tav>
                                        <p:tav tm="100000">
                                          <p:val>
                                            <p:strVal val="#ppt_w"/>
                                          </p:val>
                                        </p:tav>
                                      </p:tavLst>
                                    </p:anim>
                                    <p:anim calcmode="lin" valueType="num">
                                      <p:cBhvr>
                                        <p:cTn id="36" dur="1000" fill="hold"/>
                                        <p:tgtEl>
                                          <p:spTgt spid="16"/>
                                        </p:tgtEl>
                                        <p:attrNameLst>
                                          <p:attrName>ppt_h</p:attrName>
                                        </p:attrNameLst>
                                      </p:cBhvr>
                                      <p:tavLst>
                                        <p:tav tm="0">
                                          <p:val>
                                            <p:strVal val="#ppt_h"/>
                                          </p:val>
                                        </p:tav>
                                        <p:tav tm="100000">
                                          <p:val>
                                            <p:strVal val="#ppt_h"/>
                                          </p:val>
                                        </p:tav>
                                      </p:tavLst>
                                    </p:anim>
                                    <p:animEffect transition="in" filter="fade">
                                      <p:cBhvr>
                                        <p:cTn id="37" dur="1000"/>
                                        <p:tgtEl>
                                          <p:spTgt spid="16"/>
                                        </p:tgtEl>
                                      </p:cBhvr>
                                    </p:animEffect>
                                  </p:childTnLst>
                                </p:cTn>
                              </p:par>
                            </p:childTnLst>
                          </p:cTn>
                        </p:par>
                        <p:par>
                          <p:cTn id="38" fill="hold">
                            <p:stCondLst>
                              <p:cond delay="1000"/>
                            </p:stCondLst>
                            <p:childTnLst>
                              <p:par>
                                <p:cTn id="39" presetID="50" presetClass="entr" presetSubtype="0" decel="10000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ppt_w</p:attrName>
                                        </p:attrNameLst>
                                      </p:cBhvr>
                                      <p:tavLst>
                                        <p:tav tm="0">
                                          <p:val>
                                            <p:strVal val="#ppt_w+.3"/>
                                          </p:val>
                                        </p:tav>
                                        <p:tav tm="100000">
                                          <p:val>
                                            <p:strVal val="#ppt_w"/>
                                          </p:val>
                                        </p:tav>
                                      </p:tavLst>
                                    </p:anim>
                                    <p:anim calcmode="lin" valueType="num">
                                      <p:cBhvr>
                                        <p:cTn id="42" dur="1000" fill="hold"/>
                                        <p:tgtEl>
                                          <p:spTgt spid="15"/>
                                        </p:tgtEl>
                                        <p:attrNameLst>
                                          <p:attrName>ppt_h</p:attrName>
                                        </p:attrNameLst>
                                      </p:cBhvr>
                                      <p:tavLst>
                                        <p:tav tm="0">
                                          <p:val>
                                            <p:strVal val="#ppt_h"/>
                                          </p:val>
                                        </p:tav>
                                        <p:tav tm="100000">
                                          <p:val>
                                            <p:strVal val="#ppt_h"/>
                                          </p:val>
                                        </p:tav>
                                      </p:tavLst>
                                    </p:anim>
                                    <p:animEffect transition="in" filter="fade">
                                      <p:cBhvr>
                                        <p:cTn id="43" dur="1000"/>
                                        <p:tgtEl>
                                          <p:spTgt spid="15"/>
                                        </p:tgtEl>
                                      </p:cBhvr>
                                    </p:animEffect>
                                  </p:childTnLst>
                                </p:cTn>
                              </p:par>
                            </p:childTnLst>
                          </p:cTn>
                        </p:par>
                        <p:par>
                          <p:cTn id="44" fill="hold">
                            <p:stCondLst>
                              <p:cond delay="2000"/>
                            </p:stCondLst>
                            <p:childTnLst>
                              <p:par>
                                <p:cTn id="45" presetID="50" presetClass="entr" presetSubtype="0" decel="10000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strVal val="#ppt_w+.3"/>
                                          </p:val>
                                        </p:tav>
                                        <p:tav tm="100000">
                                          <p:val>
                                            <p:strVal val="#ppt_w"/>
                                          </p:val>
                                        </p:tav>
                                      </p:tavLst>
                                    </p:anim>
                                    <p:anim calcmode="lin" valueType="num">
                                      <p:cBhvr>
                                        <p:cTn id="48" dur="1000" fill="hold"/>
                                        <p:tgtEl>
                                          <p:spTgt spid="14"/>
                                        </p:tgtEl>
                                        <p:attrNameLst>
                                          <p:attrName>ppt_h</p:attrName>
                                        </p:attrNameLst>
                                      </p:cBhvr>
                                      <p:tavLst>
                                        <p:tav tm="0">
                                          <p:val>
                                            <p:strVal val="#ppt_h"/>
                                          </p:val>
                                        </p:tav>
                                        <p:tav tm="100000">
                                          <p:val>
                                            <p:strVal val="#ppt_h"/>
                                          </p:val>
                                        </p:tav>
                                      </p:tavLst>
                                    </p:anim>
                                    <p:animEffect transition="in" filter="fade">
                                      <p:cBhvr>
                                        <p:cTn id="49" dur="1000"/>
                                        <p:tgtEl>
                                          <p:spTgt spid="14"/>
                                        </p:tgtEl>
                                      </p:cBhvr>
                                    </p:animEffect>
                                  </p:childTnLst>
                                </p:cTn>
                              </p:par>
                            </p:childTnLst>
                          </p:cTn>
                        </p:par>
                        <p:par>
                          <p:cTn id="50" fill="hold">
                            <p:stCondLst>
                              <p:cond delay="3000"/>
                            </p:stCondLst>
                            <p:childTnLst>
                              <p:par>
                                <p:cTn id="51" presetID="50" presetClass="entr" presetSubtype="0" decel="10000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1000" fill="hold"/>
                                        <p:tgtEl>
                                          <p:spTgt spid="13"/>
                                        </p:tgtEl>
                                        <p:attrNameLst>
                                          <p:attrName>ppt_w</p:attrName>
                                        </p:attrNameLst>
                                      </p:cBhvr>
                                      <p:tavLst>
                                        <p:tav tm="0">
                                          <p:val>
                                            <p:strVal val="#ppt_w+.3"/>
                                          </p:val>
                                        </p:tav>
                                        <p:tav tm="100000">
                                          <p:val>
                                            <p:strVal val="#ppt_w"/>
                                          </p:val>
                                        </p:tav>
                                      </p:tavLst>
                                    </p:anim>
                                    <p:anim calcmode="lin" valueType="num">
                                      <p:cBhvr>
                                        <p:cTn id="54" dur="1000" fill="hold"/>
                                        <p:tgtEl>
                                          <p:spTgt spid="13"/>
                                        </p:tgtEl>
                                        <p:attrNameLst>
                                          <p:attrName>ppt_h</p:attrName>
                                        </p:attrNameLst>
                                      </p:cBhvr>
                                      <p:tavLst>
                                        <p:tav tm="0">
                                          <p:val>
                                            <p:strVal val="#ppt_h"/>
                                          </p:val>
                                        </p:tav>
                                        <p:tav tm="100000">
                                          <p:val>
                                            <p:strVal val="#ppt_h"/>
                                          </p:val>
                                        </p:tav>
                                      </p:tavLst>
                                    </p:anim>
                                    <p:animEffect transition="in" filter="fade">
                                      <p:cBhvr>
                                        <p:cTn id="55" dur="1000"/>
                                        <p:tgtEl>
                                          <p:spTgt spid="13"/>
                                        </p:tgtEl>
                                      </p:cBhvr>
                                    </p:animEffect>
                                  </p:childTnLst>
                                </p:cTn>
                              </p:par>
                            </p:childTnLst>
                          </p:cTn>
                        </p:par>
                        <p:par>
                          <p:cTn id="56" fill="hold">
                            <p:stCondLst>
                              <p:cond delay="4000"/>
                            </p:stCondLst>
                            <p:childTnLst>
                              <p:par>
                                <p:cTn id="57" presetID="22" presetClass="entr" presetSubtype="1"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up)">
                                      <p:cBhvr>
                                        <p:cTn id="59" dur="500"/>
                                        <p:tgtEl>
                                          <p:spTgt spid="6"/>
                                        </p:tgtEl>
                                      </p:cBhvr>
                                    </p:animEffect>
                                  </p:childTnLst>
                                </p:cTn>
                              </p:par>
                            </p:childTnLst>
                          </p:cTn>
                        </p:par>
                        <p:par>
                          <p:cTn id="60" fill="hold">
                            <p:stCondLst>
                              <p:cond delay="4500"/>
                            </p:stCondLst>
                            <p:childTnLst>
                              <p:par>
                                <p:cTn id="61" presetID="22" presetClass="entr" presetSubtype="8"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left)">
                                      <p:cBhvr>
                                        <p:cTn id="63" dur="500"/>
                                        <p:tgtEl>
                                          <p:spTgt spid="5"/>
                                        </p:tgtEl>
                                      </p:cBhvr>
                                    </p:animEffect>
                                  </p:childTnLst>
                                </p:cTn>
                              </p:par>
                            </p:childTnLst>
                          </p:cTn>
                        </p:par>
                        <p:par>
                          <p:cTn id="64" fill="hold">
                            <p:stCondLst>
                              <p:cond delay="5000"/>
                            </p:stCondLst>
                            <p:childTnLst>
                              <p:par>
                                <p:cTn id="65" presetID="22" presetClass="entr" presetSubtype="1"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ipe(up)">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50" presetClass="entr" presetSubtype="0" decel="10000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1000" fill="hold"/>
                                        <p:tgtEl>
                                          <p:spTgt spid="24"/>
                                        </p:tgtEl>
                                        <p:attrNameLst>
                                          <p:attrName>ppt_w</p:attrName>
                                        </p:attrNameLst>
                                      </p:cBhvr>
                                      <p:tavLst>
                                        <p:tav tm="0">
                                          <p:val>
                                            <p:strVal val="#ppt_w+.3"/>
                                          </p:val>
                                        </p:tav>
                                        <p:tav tm="100000">
                                          <p:val>
                                            <p:strVal val="#ppt_w"/>
                                          </p:val>
                                        </p:tav>
                                      </p:tavLst>
                                    </p:anim>
                                    <p:anim calcmode="lin" valueType="num">
                                      <p:cBhvr>
                                        <p:cTn id="73" dur="1000" fill="hold"/>
                                        <p:tgtEl>
                                          <p:spTgt spid="24"/>
                                        </p:tgtEl>
                                        <p:attrNameLst>
                                          <p:attrName>ppt_h</p:attrName>
                                        </p:attrNameLst>
                                      </p:cBhvr>
                                      <p:tavLst>
                                        <p:tav tm="0">
                                          <p:val>
                                            <p:strVal val="#ppt_h"/>
                                          </p:val>
                                        </p:tav>
                                        <p:tav tm="100000">
                                          <p:val>
                                            <p:strVal val="#ppt_h"/>
                                          </p:val>
                                        </p:tav>
                                      </p:tavLst>
                                    </p:anim>
                                    <p:animEffect transition="in" filter="fade">
                                      <p:cBhvr>
                                        <p:cTn id="74" dur="1000"/>
                                        <p:tgtEl>
                                          <p:spTgt spid="24"/>
                                        </p:tgtEl>
                                      </p:cBhvr>
                                    </p:animEffect>
                                  </p:childTnLst>
                                </p:cTn>
                              </p:par>
                            </p:childTnLst>
                          </p:cTn>
                        </p:par>
                        <p:par>
                          <p:cTn id="75" fill="hold">
                            <p:stCondLst>
                              <p:cond delay="1000"/>
                            </p:stCondLst>
                            <p:childTnLst>
                              <p:par>
                                <p:cTn id="76" presetID="50" presetClass="entr" presetSubtype="0" decel="100000" fill="hold" nodeType="after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p:cTn id="78" dur="1000" fill="hold"/>
                                        <p:tgtEl>
                                          <p:spTgt spid="23"/>
                                        </p:tgtEl>
                                        <p:attrNameLst>
                                          <p:attrName>ppt_w</p:attrName>
                                        </p:attrNameLst>
                                      </p:cBhvr>
                                      <p:tavLst>
                                        <p:tav tm="0">
                                          <p:val>
                                            <p:strVal val="#ppt_w+.3"/>
                                          </p:val>
                                        </p:tav>
                                        <p:tav tm="100000">
                                          <p:val>
                                            <p:strVal val="#ppt_w"/>
                                          </p:val>
                                        </p:tav>
                                      </p:tavLst>
                                    </p:anim>
                                    <p:anim calcmode="lin" valueType="num">
                                      <p:cBhvr>
                                        <p:cTn id="79" dur="1000" fill="hold"/>
                                        <p:tgtEl>
                                          <p:spTgt spid="23"/>
                                        </p:tgtEl>
                                        <p:attrNameLst>
                                          <p:attrName>ppt_h</p:attrName>
                                        </p:attrNameLst>
                                      </p:cBhvr>
                                      <p:tavLst>
                                        <p:tav tm="0">
                                          <p:val>
                                            <p:strVal val="#ppt_h"/>
                                          </p:val>
                                        </p:tav>
                                        <p:tav tm="100000">
                                          <p:val>
                                            <p:strVal val="#ppt_h"/>
                                          </p:val>
                                        </p:tav>
                                      </p:tavLst>
                                    </p:anim>
                                    <p:animEffect transition="in" filter="fade">
                                      <p:cBhvr>
                                        <p:cTn id="80" dur="1000"/>
                                        <p:tgtEl>
                                          <p:spTgt spid="23"/>
                                        </p:tgtEl>
                                      </p:cBhvr>
                                    </p:animEffect>
                                  </p:childTnLst>
                                </p:cTn>
                              </p:par>
                            </p:childTnLst>
                          </p:cTn>
                        </p:par>
                        <p:par>
                          <p:cTn id="81" fill="hold">
                            <p:stCondLst>
                              <p:cond delay="2000"/>
                            </p:stCondLst>
                            <p:childTnLst>
                              <p:par>
                                <p:cTn id="82" presetID="50" presetClass="entr" presetSubtype="0" decel="100000" fill="hold"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1000" fill="hold"/>
                                        <p:tgtEl>
                                          <p:spTgt spid="22"/>
                                        </p:tgtEl>
                                        <p:attrNameLst>
                                          <p:attrName>ppt_w</p:attrName>
                                        </p:attrNameLst>
                                      </p:cBhvr>
                                      <p:tavLst>
                                        <p:tav tm="0">
                                          <p:val>
                                            <p:strVal val="#ppt_w+.3"/>
                                          </p:val>
                                        </p:tav>
                                        <p:tav tm="100000">
                                          <p:val>
                                            <p:strVal val="#ppt_w"/>
                                          </p:val>
                                        </p:tav>
                                      </p:tavLst>
                                    </p:anim>
                                    <p:anim calcmode="lin" valueType="num">
                                      <p:cBhvr>
                                        <p:cTn id="85" dur="1000" fill="hold"/>
                                        <p:tgtEl>
                                          <p:spTgt spid="22"/>
                                        </p:tgtEl>
                                        <p:attrNameLst>
                                          <p:attrName>ppt_h</p:attrName>
                                        </p:attrNameLst>
                                      </p:cBhvr>
                                      <p:tavLst>
                                        <p:tav tm="0">
                                          <p:val>
                                            <p:strVal val="#ppt_h"/>
                                          </p:val>
                                        </p:tav>
                                        <p:tav tm="100000">
                                          <p:val>
                                            <p:strVal val="#ppt_h"/>
                                          </p:val>
                                        </p:tav>
                                      </p:tavLst>
                                    </p:anim>
                                    <p:animEffect transition="in" filter="fade">
                                      <p:cBhvr>
                                        <p:cTn id="86" dur="1000"/>
                                        <p:tgtEl>
                                          <p:spTgt spid="22"/>
                                        </p:tgtEl>
                                      </p:cBhvr>
                                    </p:animEffect>
                                  </p:childTnLst>
                                </p:cTn>
                              </p:par>
                            </p:childTnLst>
                          </p:cTn>
                        </p:par>
                        <p:par>
                          <p:cTn id="87" fill="hold">
                            <p:stCondLst>
                              <p:cond delay="3000"/>
                            </p:stCondLst>
                            <p:childTnLst>
                              <p:par>
                                <p:cTn id="88" presetID="50" presetClass="entr" presetSubtype="0" decel="100000" fill="hold"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1000" fill="hold"/>
                                        <p:tgtEl>
                                          <p:spTgt spid="21"/>
                                        </p:tgtEl>
                                        <p:attrNameLst>
                                          <p:attrName>ppt_w</p:attrName>
                                        </p:attrNameLst>
                                      </p:cBhvr>
                                      <p:tavLst>
                                        <p:tav tm="0">
                                          <p:val>
                                            <p:strVal val="#ppt_w+.3"/>
                                          </p:val>
                                        </p:tav>
                                        <p:tav tm="100000">
                                          <p:val>
                                            <p:strVal val="#ppt_w"/>
                                          </p:val>
                                        </p:tav>
                                      </p:tavLst>
                                    </p:anim>
                                    <p:anim calcmode="lin" valueType="num">
                                      <p:cBhvr>
                                        <p:cTn id="91" dur="1000" fill="hold"/>
                                        <p:tgtEl>
                                          <p:spTgt spid="21"/>
                                        </p:tgtEl>
                                        <p:attrNameLst>
                                          <p:attrName>ppt_h</p:attrName>
                                        </p:attrNameLst>
                                      </p:cBhvr>
                                      <p:tavLst>
                                        <p:tav tm="0">
                                          <p:val>
                                            <p:strVal val="#ppt_h"/>
                                          </p:val>
                                        </p:tav>
                                        <p:tav tm="100000">
                                          <p:val>
                                            <p:strVal val="#ppt_h"/>
                                          </p:val>
                                        </p:tav>
                                      </p:tavLst>
                                    </p:anim>
                                    <p:animEffect transition="in" filter="fade">
                                      <p:cBhvr>
                                        <p:cTn id="92" dur="1000"/>
                                        <p:tgtEl>
                                          <p:spTgt spid="21"/>
                                        </p:tgtEl>
                                      </p:cBhvr>
                                    </p:animEffect>
                                  </p:childTnLst>
                                </p:cTn>
                              </p:par>
                            </p:childTnLst>
                          </p:cTn>
                        </p:par>
                        <p:par>
                          <p:cTn id="93" fill="hold">
                            <p:stCondLst>
                              <p:cond delay="4000"/>
                            </p:stCondLst>
                            <p:childTnLst>
                              <p:par>
                                <p:cTn id="94" presetID="22" presetClass="entr" presetSubtype="8" fill="hold" nodeType="after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wipe(left)">
                                      <p:cBhvr>
                                        <p:cTn id="96" dur="500"/>
                                        <p:tgtEl>
                                          <p:spTgt spid="9"/>
                                        </p:tgtEl>
                                      </p:cBhvr>
                                    </p:animEffect>
                                  </p:childTnLst>
                                </p:cTn>
                              </p:par>
                            </p:childTnLst>
                          </p:cTn>
                        </p:par>
                        <p:par>
                          <p:cTn id="97" fill="hold">
                            <p:stCondLst>
                              <p:cond delay="4500"/>
                            </p:stCondLst>
                            <p:childTnLst>
                              <p:par>
                                <p:cTn id="98" presetID="22" presetClass="entr" presetSubtype="1" fill="hold" nodeType="afterEffect">
                                  <p:stCondLst>
                                    <p:cond delay="0"/>
                                  </p:stCondLst>
                                  <p:childTnLst>
                                    <p:set>
                                      <p:cBhvr>
                                        <p:cTn id="99" dur="1" fill="hold">
                                          <p:stCondLst>
                                            <p:cond delay="0"/>
                                          </p:stCondLst>
                                        </p:cTn>
                                        <p:tgtEl>
                                          <p:spTgt spid="8"/>
                                        </p:tgtEl>
                                        <p:attrNameLst>
                                          <p:attrName>style.visibility</p:attrName>
                                        </p:attrNameLst>
                                      </p:cBhvr>
                                      <p:to>
                                        <p:strVal val="visible"/>
                                      </p:to>
                                    </p:set>
                                    <p:animEffect transition="in" filter="wipe(up)">
                                      <p:cBhvr>
                                        <p:cTn id="100" dur="500"/>
                                        <p:tgtEl>
                                          <p:spTgt spid="8"/>
                                        </p:tgtEl>
                                      </p:cBhvr>
                                    </p:animEffect>
                                  </p:childTnLst>
                                </p:cTn>
                              </p:par>
                            </p:childTnLst>
                          </p:cTn>
                        </p:par>
                        <p:par>
                          <p:cTn id="101" fill="hold">
                            <p:stCondLst>
                              <p:cond delay="5000"/>
                            </p:stCondLst>
                            <p:childTnLst>
                              <p:par>
                                <p:cTn id="102" presetID="22" presetClass="entr" presetSubtype="1" fill="hold"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wipe(up)">
                                      <p:cBhvr>
                                        <p:cTn id="104" dur="500"/>
                                        <p:tgtEl>
                                          <p:spTgt spid="7"/>
                                        </p:tgtEl>
                                      </p:cBhvr>
                                    </p:animEffect>
                                  </p:childTnLst>
                                </p:cTn>
                              </p:par>
                            </p:childTnLst>
                          </p:cTn>
                        </p:par>
                      </p:childTnLst>
                    </p:cTn>
                  </p:par>
                  <p:par>
                    <p:cTn id="105" fill="hold">
                      <p:stCondLst>
                        <p:cond delay="indefinite"/>
                      </p:stCondLst>
                      <p:childTnLst>
                        <p:par>
                          <p:cTn id="106" fill="hold">
                            <p:stCondLst>
                              <p:cond delay="0"/>
                            </p:stCondLst>
                            <p:childTnLst>
                              <p:par>
                                <p:cTn id="107" presetID="50" presetClass="entr" presetSubtype="0" decel="100000" fill="hold" nodeType="click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p:cTn id="109" dur="1000" fill="hold"/>
                                        <p:tgtEl>
                                          <p:spTgt spid="20"/>
                                        </p:tgtEl>
                                        <p:attrNameLst>
                                          <p:attrName>ppt_w</p:attrName>
                                        </p:attrNameLst>
                                      </p:cBhvr>
                                      <p:tavLst>
                                        <p:tav tm="0">
                                          <p:val>
                                            <p:strVal val="#ppt_w+.3"/>
                                          </p:val>
                                        </p:tav>
                                        <p:tav tm="100000">
                                          <p:val>
                                            <p:strVal val="#ppt_w"/>
                                          </p:val>
                                        </p:tav>
                                      </p:tavLst>
                                    </p:anim>
                                    <p:anim calcmode="lin" valueType="num">
                                      <p:cBhvr>
                                        <p:cTn id="110" dur="1000" fill="hold"/>
                                        <p:tgtEl>
                                          <p:spTgt spid="20"/>
                                        </p:tgtEl>
                                        <p:attrNameLst>
                                          <p:attrName>ppt_h</p:attrName>
                                        </p:attrNameLst>
                                      </p:cBhvr>
                                      <p:tavLst>
                                        <p:tav tm="0">
                                          <p:val>
                                            <p:strVal val="#ppt_h"/>
                                          </p:val>
                                        </p:tav>
                                        <p:tav tm="100000">
                                          <p:val>
                                            <p:strVal val="#ppt_h"/>
                                          </p:val>
                                        </p:tav>
                                      </p:tavLst>
                                    </p:anim>
                                    <p:animEffect transition="in" filter="fade">
                                      <p:cBhvr>
                                        <p:cTn id="111" dur="1000"/>
                                        <p:tgtEl>
                                          <p:spTgt spid="20"/>
                                        </p:tgtEl>
                                      </p:cBhvr>
                                    </p:animEffect>
                                  </p:childTnLst>
                                </p:cTn>
                              </p:par>
                            </p:childTnLst>
                          </p:cTn>
                        </p:par>
                        <p:par>
                          <p:cTn id="112" fill="hold">
                            <p:stCondLst>
                              <p:cond delay="1000"/>
                            </p:stCondLst>
                            <p:childTnLst>
                              <p:par>
                                <p:cTn id="113" presetID="50" presetClass="entr" presetSubtype="0" decel="100000" fill="hold" nodeType="after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p:cTn id="115" dur="1000" fill="hold"/>
                                        <p:tgtEl>
                                          <p:spTgt spid="19"/>
                                        </p:tgtEl>
                                        <p:attrNameLst>
                                          <p:attrName>ppt_w</p:attrName>
                                        </p:attrNameLst>
                                      </p:cBhvr>
                                      <p:tavLst>
                                        <p:tav tm="0">
                                          <p:val>
                                            <p:strVal val="#ppt_w+.3"/>
                                          </p:val>
                                        </p:tav>
                                        <p:tav tm="100000">
                                          <p:val>
                                            <p:strVal val="#ppt_w"/>
                                          </p:val>
                                        </p:tav>
                                      </p:tavLst>
                                    </p:anim>
                                    <p:anim calcmode="lin" valueType="num">
                                      <p:cBhvr>
                                        <p:cTn id="116" dur="1000" fill="hold"/>
                                        <p:tgtEl>
                                          <p:spTgt spid="19"/>
                                        </p:tgtEl>
                                        <p:attrNameLst>
                                          <p:attrName>ppt_h</p:attrName>
                                        </p:attrNameLst>
                                      </p:cBhvr>
                                      <p:tavLst>
                                        <p:tav tm="0">
                                          <p:val>
                                            <p:strVal val="#ppt_h"/>
                                          </p:val>
                                        </p:tav>
                                        <p:tav tm="100000">
                                          <p:val>
                                            <p:strVal val="#ppt_h"/>
                                          </p:val>
                                        </p:tav>
                                      </p:tavLst>
                                    </p:anim>
                                    <p:animEffect transition="in" filter="fade">
                                      <p:cBhvr>
                                        <p:cTn id="117" dur="1000"/>
                                        <p:tgtEl>
                                          <p:spTgt spid="19"/>
                                        </p:tgtEl>
                                      </p:cBhvr>
                                    </p:animEffect>
                                  </p:childTnLst>
                                </p:cTn>
                              </p:par>
                            </p:childTnLst>
                          </p:cTn>
                        </p:par>
                        <p:par>
                          <p:cTn id="118" fill="hold">
                            <p:stCondLst>
                              <p:cond delay="2000"/>
                            </p:stCondLst>
                            <p:childTnLst>
                              <p:par>
                                <p:cTn id="119" presetID="50" presetClass="entr" presetSubtype="0" decel="100000"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1000" fill="hold"/>
                                        <p:tgtEl>
                                          <p:spTgt spid="18"/>
                                        </p:tgtEl>
                                        <p:attrNameLst>
                                          <p:attrName>ppt_w</p:attrName>
                                        </p:attrNameLst>
                                      </p:cBhvr>
                                      <p:tavLst>
                                        <p:tav tm="0">
                                          <p:val>
                                            <p:strVal val="#ppt_w+.3"/>
                                          </p:val>
                                        </p:tav>
                                        <p:tav tm="100000">
                                          <p:val>
                                            <p:strVal val="#ppt_w"/>
                                          </p:val>
                                        </p:tav>
                                      </p:tavLst>
                                    </p:anim>
                                    <p:anim calcmode="lin" valueType="num">
                                      <p:cBhvr>
                                        <p:cTn id="122" dur="1000" fill="hold"/>
                                        <p:tgtEl>
                                          <p:spTgt spid="18"/>
                                        </p:tgtEl>
                                        <p:attrNameLst>
                                          <p:attrName>ppt_h</p:attrName>
                                        </p:attrNameLst>
                                      </p:cBhvr>
                                      <p:tavLst>
                                        <p:tav tm="0">
                                          <p:val>
                                            <p:strVal val="#ppt_h"/>
                                          </p:val>
                                        </p:tav>
                                        <p:tav tm="100000">
                                          <p:val>
                                            <p:strVal val="#ppt_h"/>
                                          </p:val>
                                        </p:tav>
                                      </p:tavLst>
                                    </p:anim>
                                    <p:animEffect transition="in" filter="fade">
                                      <p:cBhvr>
                                        <p:cTn id="123" dur="1000"/>
                                        <p:tgtEl>
                                          <p:spTgt spid="18"/>
                                        </p:tgtEl>
                                      </p:cBhvr>
                                    </p:animEffect>
                                  </p:childTnLst>
                                </p:cTn>
                              </p:par>
                            </p:childTnLst>
                          </p:cTn>
                        </p:par>
                        <p:par>
                          <p:cTn id="124" fill="hold">
                            <p:stCondLst>
                              <p:cond delay="3000"/>
                            </p:stCondLst>
                            <p:childTnLst>
                              <p:par>
                                <p:cTn id="125" presetID="50" presetClass="entr" presetSubtype="0" decel="100000" fill="hold" nodeType="afterEffect">
                                  <p:stCondLst>
                                    <p:cond delay="0"/>
                                  </p:stCondLst>
                                  <p:childTnLst>
                                    <p:set>
                                      <p:cBhvr>
                                        <p:cTn id="126" dur="1" fill="hold">
                                          <p:stCondLst>
                                            <p:cond delay="0"/>
                                          </p:stCondLst>
                                        </p:cTn>
                                        <p:tgtEl>
                                          <p:spTgt spid="17"/>
                                        </p:tgtEl>
                                        <p:attrNameLst>
                                          <p:attrName>style.visibility</p:attrName>
                                        </p:attrNameLst>
                                      </p:cBhvr>
                                      <p:to>
                                        <p:strVal val="visible"/>
                                      </p:to>
                                    </p:set>
                                    <p:anim calcmode="lin" valueType="num">
                                      <p:cBhvr>
                                        <p:cTn id="127" dur="1000" fill="hold"/>
                                        <p:tgtEl>
                                          <p:spTgt spid="17"/>
                                        </p:tgtEl>
                                        <p:attrNameLst>
                                          <p:attrName>ppt_w</p:attrName>
                                        </p:attrNameLst>
                                      </p:cBhvr>
                                      <p:tavLst>
                                        <p:tav tm="0">
                                          <p:val>
                                            <p:strVal val="#ppt_w+.3"/>
                                          </p:val>
                                        </p:tav>
                                        <p:tav tm="100000">
                                          <p:val>
                                            <p:strVal val="#ppt_w"/>
                                          </p:val>
                                        </p:tav>
                                      </p:tavLst>
                                    </p:anim>
                                    <p:anim calcmode="lin" valueType="num">
                                      <p:cBhvr>
                                        <p:cTn id="128" dur="1000" fill="hold"/>
                                        <p:tgtEl>
                                          <p:spTgt spid="17"/>
                                        </p:tgtEl>
                                        <p:attrNameLst>
                                          <p:attrName>ppt_h</p:attrName>
                                        </p:attrNameLst>
                                      </p:cBhvr>
                                      <p:tavLst>
                                        <p:tav tm="0">
                                          <p:val>
                                            <p:strVal val="#ppt_h"/>
                                          </p:val>
                                        </p:tav>
                                        <p:tav tm="100000">
                                          <p:val>
                                            <p:strVal val="#ppt_h"/>
                                          </p:val>
                                        </p:tav>
                                      </p:tavLst>
                                    </p:anim>
                                    <p:animEffect transition="in" filter="fade">
                                      <p:cBhvr>
                                        <p:cTn id="129" dur="1000"/>
                                        <p:tgtEl>
                                          <p:spTgt spid="17"/>
                                        </p:tgtEl>
                                      </p:cBhvr>
                                    </p:animEffect>
                                  </p:childTnLst>
                                </p:cTn>
                              </p:par>
                            </p:childTnLst>
                          </p:cTn>
                        </p:par>
                        <p:par>
                          <p:cTn id="130" fill="hold">
                            <p:stCondLst>
                              <p:cond delay="4000"/>
                            </p:stCondLst>
                            <p:childTnLst>
                              <p:par>
                                <p:cTn id="131" presetID="22" presetClass="entr" presetSubtype="2" fill="hold" nodeType="afterEffect">
                                  <p:stCondLst>
                                    <p:cond delay="0"/>
                                  </p:stCondLst>
                                  <p:childTnLst>
                                    <p:set>
                                      <p:cBhvr>
                                        <p:cTn id="132" dur="1" fill="hold">
                                          <p:stCondLst>
                                            <p:cond delay="0"/>
                                          </p:stCondLst>
                                        </p:cTn>
                                        <p:tgtEl>
                                          <p:spTgt spid="12"/>
                                        </p:tgtEl>
                                        <p:attrNameLst>
                                          <p:attrName>style.visibility</p:attrName>
                                        </p:attrNameLst>
                                      </p:cBhvr>
                                      <p:to>
                                        <p:strVal val="visible"/>
                                      </p:to>
                                    </p:set>
                                    <p:animEffect transition="in" filter="wipe(right)">
                                      <p:cBhvr>
                                        <p:cTn id="133" dur="500"/>
                                        <p:tgtEl>
                                          <p:spTgt spid="12"/>
                                        </p:tgtEl>
                                      </p:cBhvr>
                                    </p:animEffect>
                                  </p:childTnLst>
                                </p:cTn>
                              </p:par>
                            </p:childTnLst>
                          </p:cTn>
                        </p:par>
                        <p:par>
                          <p:cTn id="134" fill="hold">
                            <p:stCondLst>
                              <p:cond delay="4500"/>
                            </p:stCondLst>
                            <p:childTnLst>
                              <p:par>
                                <p:cTn id="135" presetID="22" presetClass="entr" presetSubtype="1" fill="hold" nodeType="afterEffect">
                                  <p:stCondLst>
                                    <p:cond delay="0"/>
                                  </p:stCondLst>
                                  <p:childTnLst>
                                    <p:set>
                                      <p:cBhvr>
                                        <p:cTn id="136" dur="1" fill="hold">
                                          <p:stCondLst>
                                            <p:cond delay="0"/>
                                          </p:stCondLst>
                                        </p:cTn>
                                        <p:tgtEl>
                                          <p:spTgt spid="11"/>
                                        </p:tgtEl>
                                        <p:attrNameLst>
                                          <p:attrName>style.visibility</p:attrName>
                                        </p:attrNameLst>
                                      </p:cBhvr>
                                      <p:to>
                                        <p:strVal val="visible"/>
                                      </p:to>
                                    </p:set>
                                    <p:animEffect transition="in" filter="wipe(up)">
                                      <p:cBhvr>
                                        <p:cTn id="137" dur="500"/>
                                        <p:tgtEl>
                                          <p:spTgt spid="11"/>
                                        </p:tgtEl>
                                      </p:cBhvr>
                                    </p:animEffect>
                                  </p:childTnLst>
                                </p:cTn>
                              </p:par>
                            </p:childTnLst>
                          </p:cTn>
                        </p:par>
                        <p:par>
                          <p:cTn id="138" fill="hold">
                            <p:stCondLst>
                              <p:cond delay="5000"/>
                            </p:stCondLst>
                            <p:childTnLst>
                              <p:par>
                                <p:cTn id="139" presetID="22" presetClass="entr" presetSubtype="2" fill="hold" nodeType="afterEffect">
                                  <p:stCondLst>
                                    <p:cond delay="0"/>
                                  </p:stCondLst>
                                  <p:childTnLst>
                                    <p:set>
                                      <p:cBhvr>
                                        <p:cTn id="140" dur="1" fill="hold">
                                          <p:stCondLst>
                                            <p:cond delay="0"/>
                                          </p:stCondLst>
                                        </p:cTn>
                                        <p:tgtEl>
                                          <p:spTgt spid="10"/>
                                        </p:tgtEl>
                                        <p:attrNameLst>
                                          <p:attrName>style.visibility</p:attrName>
                                        </p:attrNameLst>
                                      </p:cBhvr>
                                      <p:to>
                                        <p:strVal val="visible"/>
                                      </p:to>
                                    </p:set>
                                    <p:animEffect transition="in" filter="wipe(right)">
                                      <p:cBhvr>
                                        <p:cTn id="1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Work of the Spirit in the </a:t>
            </a:r>
            <a:r>
              <a:rPr lang="en-US" sz="3400" u="sng" dirty="0"/>
              <a:t>Conversion</a:t>
            </a:r>
            <a:r>
              <a:rPr lang="en-US" sz="3400" dirty="0"/>
              <a:t> of the Sinner</a:t>
            </a:r>
            <a:br>
              <a:rPr lang="en-US" sz="3400" dirty="0"/>
            </a:br>
            <a:r>
              <a:rPr lang="en-US" sz="3400" dirty="0"/>
              <a:t>Is Done Through God’s Word</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r>
              <a:rPr lang="en-US" dirty="0"/>
              <a:t>The New Testament provides even more evidence that the work of the Spirit in conversion (i.e., the new birth) is through the Word</a:t>
            </a:r>
          </a:p>
          <a:p>
            <a:pPr lvl="1"/>
            <a:r>
              <a:rPr lang="en-US" dirty="0"/>
              <a:t>One is born again (or begotten again) by the Spirit through the Word</a:t>
            </a:r>
          </a:p>
          <a:p>
            <a:pPr lvl="2"/>
            <a:r>
              <a:rPr lang="en-US" dirty="0"/>
              <a:t>“So is everyone who is </a:t>
            </a:r>
            <a:r>
              <a:rPr lang="en-US" u="sng" dirty="0"/>
              <a:t>born of the Spirit</a:t>
            </a:r>
            <a:r>
              <a:rPr lang="en-US" dirty="0"/>
              <a:t>” (John 3:8)</a:t>
            </a:r>
          </a:p>
          <a:p>
            <a:pPr lvl="2"/>
            <a:r>
              <a:rPr lang="en-US" dirty="0"/>
              <a:t>“Since you have purified your souls in obeying the truth </a:t>
            </a:r>
            <a:r>
              <a:rPr lang="en-US" u="sng" dirty="0"/>
              <a:t>through the Spirit</a:t>
            </a:r>
            <a:r>
              <a:rPr lang="en-US" dirty="0"/>
              <a:t> in sincere love of the brethren, love one another fervently with a pure heart, having been </a:t>
            </a:r>
            <a:r>
              <a:rPr lang="en-US" u="sng" dirty="0"/>
              <a:t>born again</a:t>
            </a:r>
            <a:r>
              <a:rPr lang="en-US" dirty="0"/>
              <a:t>, not of corruptible seed but incorruptible, through </a:t>
            </a:r>
            <a:r>
              <a:rPr lang="en-US" u="sng" dirty="0"/>
              <a:t>the word of God</a:t>
            </a:r>
            <a:r>
              <a:rPr lang="en-US" dirty="0"/>
              <a:t> which lives and abides forever” (1 Pet. 1:22-23)</a:t>
            </a:r>
          </a:p>
          <a:p>
            <a:pPr lvl="2"/>
            <a:r>
              <a:rPr lang="en-US" dirty="0"/>
              <a:t>“Of His own will He </a:t>
            </a:r>
            <a:r>
              <a:rPr lang="en-US" u="sng" dirty="0"/>
              <a:t>brought us forth</a:t>
            </a:r>
            <a:r>
              <a:rPr lang="en-US" dirty="0"/>
              <a:t> by </a:t>
            </a:r>
            <a:r>
              <a:rPr lang="en-US" u="sng" dirty="0"/>
              <a:t>the word of truth</a:t>
            </a:r>
            <a:r>
              <a:rPr lang="en-US" dirty="0"/>
              <a:t>…” (Jas. 1:18)</a:t>
            </a:r>
          </a:p>
          <a:p>
            <a:pPr lvl="2"/>
            <a:r>
              <a:rPr lang="en-US" dirty="0"/>
              <a:t>“…For in Christ Jesus I have </a:t>
            </a:r>
            <a:r>
              <a:rPr lang="en-US" u="sng" dirty="0"/>
              <a:t>begotten</a:t>
            </a:r>
            <a:r>
              <a:rPr lang="en-US" dirty="0"/>
              <a:t> you </a:t>
            </a:r>
            <a:r>
              <a:rPr lang="en-US" u="sng" dirty="0"/>
              <a:t>through the gospel</a:t>
            </a:r>
            <a:r>
              <a:rPr lang="en-US" dirty="0"/>
              <a:t>” (1 Cor. 4:15)</a:t>
            </a:r>
          </a:p>
        </p:txBody>
      </p:sp>
    </p:spTree>
    <p:extLst>
      <p:ext uri="{BB962C8B-B14F-4D97-AF65-F5344CB8AC3E}">
        <p14:creationId xmlns:p14="http://schemas.microsoft.com/office/powerpoint/2010/main" val="378761430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Work of the Spirit in the </a:t>
            </a:r>
            <a:r>
              <a:rPr lang="en-US" sz="3400" u="sng" dirty="0"/>
              <a:t>Conversion</a:t>
            </a:r>
            <a:r>
              <a:rPr lang="en-US" sz="3400" dirty="0"/>
              <a:t> of the Sinner</a:t>
            </a:r>
            <a:br>
              <a:rPr lang="en-US" sz="3400" dirty="0"/>
            </a:br>
            <a:r>
              <a:rPr lang="en-US" sz="3400" dirty="0"/>
              <a:t>Is Done Through God’s Word</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r>
              <a:rPr lang="en-US" dirty="0"/>
              <a:t>The New Testament provides even more evidence that the work of the Spirit in conversion (i.e., the new birth) is through the Word</a:t>
            </a:r>
          </a:p>
          <a:p>
            <a:pPr lvl="1"/>
            <a:r>
              <a:rPr lang="en-US" dirty="0"/>
              <a:t>One is sanctified by the Spirit through the Word</a:t>
            </a:r>
          </a:p>
          <a:p>
            <a:pPr lvl="2"/>
            <a:r>
              <a:rPr lang="en-US" dirty="0"/>
              <a:t>“But you were washed, but you were </a:t>
            </a:r>
            <a:r>
              <a:rPr lang="en-US" u="sng" dirty="0"/>
              <a:t>sanctified</a:t>
            </a:r>
            <a:r>
              <a:rPr lang="en-US" dirty="0"/>
              <a:t>, but you were justified in the name of the Lord Jesus and </a:t>
            </a:r>
            <a:r>
              <a:rPr lang="en-US" u="sng" dirty="0"/>
              <a:t>by the Spirit</a:t>
            </a:r>
            <a:r>
              <a:rPr lang="en-US" dirty="0"/>
              <a:t> of our God” (1 Cor. 6:11)</a:t>
            </a:r>
          </a:p>
          <a:p>
            <a:pPr lvl="2"/>
            <a:r>
              <a:rPr lang="en-US" dirty="0"/>
              <a:t>“…God from the beginning chose you for salvation through </a:t>
            </a:r>
            <a:r>
              <a:rPr lang="en-US" u="sng" dirty="0"/>
              <a:t>sanctification by the Spirit</a:t>
            </a:r>
            <a:r>
              <a:rPr lang="en-US" dirty="0"/>
              <a:t> and belief in the truth” (2 Thess. 2:13)</a:t>
            </a:r>
          </a:p>
          <a:p>
            <a:pPr lvl="2"/>
            <a:r>
              <a:rPr lang="en-US" dirty="0"/>
              <a:t>“</a:t>
            </a:r>
            <a:r>
              <a:rPr lang="en-US" u="sng" dirty="0"/>
              <a:t>Sanctify</a:t>
            </a:r>
            <a:r>
              <a:rPr lang="en-US" dirty="0"/>
              <a:t> them by Your truth. </a:t>
            </a:r>
            <a:r>
              <a:rPr lang="en-US" u="sng" dirty="0"/>
              <a:t>Your word</a:t>
            </a:r>
            <a:r>
              <a:rPr lang="en-US" dirty="0"/>
              <a:t> is truth” (John 17:17)</a:t>
            </a:r>
          </a:p>
          <a:p>
            <a:endParaRPr lang="en-US" dirty="0"/>
          </a:p>
          <a:p>
            <a:pPr lvl="2"/>
            <a:endParaRPr lang="en-US" dirty="0"/>
          </a:p>
        </p:txBody>
      </p:sp>
    </p:spTree>
    <p:extLst>
      <p:ext uri="{BB962C8B-B14F-4D97-AF65-F5344CB8AC3E}">
        <p14:creationId xmlns:p14="http://schemas.microsoft.com/office/powerpoint/2010/main" val="444942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Work of the Spirit in the </a:t>
            </a:r>
            <a:r>
              <a:rPr lang="en-US" sz="3400" u="sng" dirty="0"/>
              <a:t>Conversion</a:t>
            </a:r>
            <a:r>
              <a:rPr lang="en-US" sz="3400" dirty="0"/>
              <a:t> of the Sinner</a:t>
            </a:r>
            <a:br>
              <a:rPr lang="en-US" sz="3400" dirty="0"/>
            </a:br>
            <a:r>
              <a:rPr lang="en-US" sz="3400" dirty="0"/>
              <a:t>Is Done Through God’s Word</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r>
              <a:rPr lang="en-US" dirty="0"/>
              <a:t>The emphasis of the New Testament could not be more obvious: the Holy Spirit is at work in the conversion of a sinner to Christ, but only through the Word of God, and not through a direction operation apart from the Word</a:t>
            </a:r>
          </a:p>
          <a:p>
            <a:pPr lvl="1"/>
            <a:r>
              <a:rPr lang="en-US" dirty="0"/>
              <a:t>“Most assuredly, I say to you, he who </a:t>
            </a:r>
            <a:r>
              <a:rPr lang="en-US" u="sng" dirty="0"/>
              <a:t>hears My word</a:t>
            </a:r>
            <a:r>
              <a:rPr lang="en-US" dirty="0"/>
              <a:t> and believes in Him who sent Me has everlasting life…” (John 5:24)</a:t>
            </a:r>
          </a:p>
          <a:p>
            <a:pPr lvl="1"/>
            <a:r>
              <a:rPr lang="en-US" dirty="0"/>
              <a:t>“It is the Spirit who gives life; the flesh profits nothing.  </a:t>
            </a:r>
            <a:r>
              <a:rPr lang="en-US" u="sng" dirty="0"/>
              <a:t>The words that I speak</a:t>
            </a:r>
            <a:r>
              <a:rPr lang="en-US" dirty="0"/>
              <a:t> to you are spirit, and they are life” (John 6:63)</a:t>
            </a:r>
          </a:p>
          <a:p>
            <a:pPr lvl="1"/>
            <a:r>
              <a:rPr lang="en-US" dirty="0"/>
              <a:t>“He who rejects Me, and does not receive </a:t>
            </a:r>
            <a:r>
              <a:rPr lang="en-US" u="sng" dirty="0"/>
              <a:t>My words</a:t>
            </a:r>
            <a:r>
              <a:rPr lang="en-US" dirty="0"/>
              <a:t>, has that which judges him—</a:t>
            </a:r>
            <a:r>
              <a:rPr lang="en-US" u="sng" dirty="0"/>
              <a:t>the word that I have spoken</a:t>
            </a:r>
            <a:r>
              <a:rPr lang="en-US" dirty="0"/>
              <a:t> will judge him in the last day” (John 12:48)</a:t>
            </a:r>
          </a:p>
          <a:p>
            <a:pPr lvl="1"/>
            <a:r>
              <a:rPr lang="en-US" dirty="0"/>
              <a:t>“However, many of those who </a:t>
            </a:r>
            <a:r>
              <a:rPr lang="en-US" u="sng" dirty="0"/>
              <a:t>heard the word</a:t>
            </a:r>
            <a:r>
              <a:rPr lang="en-US" dirty="0"/>
              <a:t> believed…” (Acts 4:4)</a:t>
            </a:r>
          </a:p>
          <a:p>
            <a:pPr lvl="1"/>
            <a:r>
              <a:rPr lang="en-US" dirty="0"/>
              <a:t>“…Send men to Joppa, and call for Simon whose surname is Peter, who will </a:t>
            </a:r>
            <a:r>
              <a:rPr lang="en-US" u="sng" dirty="0"/>
              <a:t>tell you words</a:t>
            </a:r>
            <a:r>
              <a:rPr lang="en-US" dirty="0"/>
              <a:t> by which you and all your household </a:t>
            </a:r>
            <a:r>
              <a:rPr lang="en-US" u="sng" dirty="0"/>
              <a:t>will be saved</a:t>
            </a:r>
            <a:r>
              <a:rPr lang="en-US" dirty="0"/>
              <a:t>” (Acts 11:13-14)</a:t>
            </a:r>
          </a:p>
          <a:p>
            <a:pPr lvl="1"/>
            <a:endParaRPr lang="en-US" dirty="0"/>
          </a:p>
        </p:txBody>
      </p:sp>
    </p:spTree>
    <p:extLst>
      <p:ext uri="{BB962C8B-B14F-4D97-AF65-F5344CB8AC3E}">
        <p14:creationId xmlns:p14="http://schemas.microsoft.com/office/powerpoint/2010/main" val="37428801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Work of the Holy Spirit</a:t>
            </a:r>
            <a:br>
              <a:rPr lang="en-US" sz="3400" dirty="0"/>
            </a:br>
            <a:r>
              <a:rPr lang="en-US" sz="3400" dirty="0"/>
              <a:t>Is Not Through a Direct Operation Upon a Sinner’s Heart</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r>
              <a:rPr lang="en-US" dirty="0"/>
              <a:t>If the Holy Spirit works directly upon the heart of a sinner to convict and convert him:</a:t>
            </a:r>
          </a:p>
          <a:p>
            <a:pPr lvl="1"/>
            <a:r>
              <a:rPr lang="en-US" dirty="0"/>
              <a:t>Then preaching the gospel has no purpose (Mark 16:15-16; Rom. 1:15-16; 1 Cor. 1:21)</a:t>
            </a:r>
          </a:p>
          <a:p>
            <a:pPr lvl="1"/>
            <a:r>
              <a:rPr lang="en-US" dirty="0"/>
              <a:t>Then the gospel truly has no power to save (Rom. 1:16; Jas. 1:21; Acts 11:14)</a:t>
            </a:r>
          </a:p>
          <a:p>
            <a:pPr lvl="1"/>
            <a:r>
              <a:rPr lang="en-US" dirty="0"/>
              <a:t>Then the giving of the Great Commission was absolutely senseless (Matt. 28:18-20)</a:t>
            </a:r>
          </a:p>
          <a:p>
            <a:pPr lvl="1"/>
            <a:r>
              <a:rPr lang="en-US" dirty="0"/>
              <a:t>Then the church has no true mission to the lost world (Eph. 3:10-11; 2 Tim. 2:2)</a:t>
            </a:r>
          </a:p>
          <a:p>
            <a:pPr lvl="1"/>
            <a:r>
              <a:rPr lang="en-US" dirty="0"/>
              <a:t>Then God’s impartiality is proven false, since the Spirit operates directly upon the hearts of some sinners but not others (Acts 10:34-35; Rom. 2:11; 2 Pet. 3:9)</a:t>
            </a:r>
          </a:p>
          <a:p>
            <a:pPr lvl="1"/>
            <a:r>
              <a:rPr lang="en-US" dirty="0"/>
              <a:t>Then God’s Word really is not all-sufficient, as it claims (2 Tim. 3:16-17; 2 Pet. 1:3)</a:t>
            </a:r>
          </a:p>
        </p:txBody>
      </p:sp>
    </p:spTree>
    <p:extLst>
      <p:ext uri="{BB962C8B-B14F-4D97-AF65-F5344CB8AC3E}">
        <p14:creationId xmlns:p14="http://schemas.microsoft.com/office/powerpoint/2010/main" val="32529740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Work of the Holy Spirit</a:t>
            </a:r>
            <a:br>
              <a:rPr lang="en-US" sz="3400" dirty="0"/>
            </a:br>
            <a:r>
              <a:rPr lang="en-US" sz="3400" dirty="0"/>
              <a:t>Is Not Through a Direct Operation Upon a Sinner’s Heart</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lnSpcReduction="10000"/>
          </a:bodyPr>
          <a:lstStyle/>
          <a:p>
            <a:r>
              <a:rPr lang="en-US" dirty="0"/>
              <a:t>If the Spirit works directly on the heart of the sinner separate from the Word, then these questions must be answered:</a:t>
            </a:r>
          </a:p>
          <a:p>
            <a:pPr lvl="1"/>
            <a:r>
              <a:rPr lang="en-US" dirty="0"/>
              <a:t>Why is there not a single record of such taking place in the New Testament?</a:t>
            </a:r>
          </a:p>
          <a:p>
            <a:pPr lvl="1"/>
            <a:r>
              <a:rPr lang="en-US" dirty="0"/>
              <a:t>Why is there not a single conversion in Acts that can be accredited to the direct operation of the Holy Spirit and where the gospel had not been proclaimed?</a:t>
            </a:r>
          </a:p>
          <a:p>
            <a:pPr lvl="1"/>
            <a:r>
              <a:rPr lang="en-US" dirty="0"/>
              <a:t>How does that account for people who are not convicted?  Is the Holy Spirit showing partiality?  Or is that evidence of the Holy Spirit’s failure or weakness?</a:t>
            </a:r>
          </a:p>
          <a:p>
            <a:pPr lvl="1"/>
            <a:r>
              <a:rPr lang="en-US" dirty="0"/>
              <a:t>Why has no Christian, or even a primitive knowledge of Jesus, ever been found in remote locales where the gospel has never reached?</a:t>
            </a:r>
          </a:p>
          <a:p>
            <a:pPr lvl="1"/>
            <a:r>
              <a:rPr lang="en-US" dirty="0"/>
              <a:t>What purpose do we have in going and preaching the Word?</a:t>
            </a:r>
          </a:p>
          <a:p>
            <a:r>
              <a:rPr lang="en-US" dirty="0"/>
              <a:t>The work of the Spirit in the conviction and conversion of the sinner is tied directly to the effect that the Word of God has on the sinner’s heart as he learns it and responds to it</a:t>
            </a:r>
          </a:p>
        </p:txBody>
      </p:sp>
    </p:spTree>
    <p:extLst>
      <p:ext uri="{BB962C8B-B14F-4D97-AF65-F5344CB8AC3E}">
        <p14:creationId xmlns:p14="http://schemas.microsoft.com/office/powerpoint/2010/main" val="1498400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Denominations Have Twisted the Work of the Spirit in Conversion</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1700612"/>
            <a:ext cx="11695928" cy="4833752"/>
          </a:xfrm>
        </p:spPr>
        <p:txBody>
          <a:bodyPr>
            <a:normAutofit/>
          </a:bodyPr>
          <a:lstStyle/>
          <a:p>
            <a:r>
              <a:rPr lang="en-US" dirty="0"/>
              <a:t>John Calvin taught “Irresistible Grace,” in which the Holy Spirit’s operation to convict the sinner, create faith and convert him to Christ is an act that cannot be “resisted”</a:t>
            </a:r>
          </a:p>
          <a:p>
            <a:r>
              <a:rPr lang="en-US" dirty="0"/>
              <a:t>Ben M. </a:t>
            </a:r>
            <a:r>
              <a:rPr lang="en-US" dirty="0" err="1"/>
              <a:t>Bogard</a:t>
            </a:r>
            <a:r>
              <a:rPr lang="en-US" dirty="0"/>
              <a:t>, a prominent Baptist preacher and debater in the 20th century, asserted, “The Bible teaches that in conviction and conversion the Holy Spirit exercises a power or influence in addition to the written or spoken word”</a:t>
            </a:r>
          </a:p>
          <a:p>
            <a:r>
              <a:rPr lang="en-US" dirty="0"/>
              <a:t>Some in denominations have followed suit in emphasizing that “the Spirit called me” or “the Spirit showed me” or “the Spirit whispered to me” to “bring me to Christ”</a:t>
            </a:r>
          </a:p>
          <a:p>
            <a:r>
              <a:rPr lang="en-US" dirty="0"/>
              <a:t>The question we must ask and answer is:  What does the Bible say?</a:t>
            </a:r>
          </a:p>
        </p:txBody>
      </p:sp>
    </p:spTree>
    <p:extLst>
      <p:ext uri="{BB962C8B-B14F-4D97-AF65-F5344CB8AC3E}">
        <p14:creationId xmlns:p14="http://schemas.microsoft.com/office/powerpoint/2010/main" val="1371293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Jesus Taught That the Holy Spirit Would Work</a:t>
            </a:r>
            <a:br>
              <a:rPr lang="en-US" sz="3400" dirty="0"/>
            </a:br>
            <a:r>
              <a:rPr lang="en-US" sz="3400" dirty="0"/>
              <a:t>in the Conviction and Conversion of Sinners</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572638" cy="4782620"/>
          </a:xfrm>
        </p:spPr>
        <p:txBody>
          <a:bodyPr>
            <a:normAutofit/>
          </a:bodyPr>
          <a:lstStyle/>
          <a:p>
            <a:r>
              <a:rPr lang="en-US" dirty="0"/>
              <a:t>Jesus taught that the Holy Spirit would work in </a:t>
            </a:r>
            <a:r>
              <a:rPr lang="en-US" u="sng" dirty="0"/>
              <a:t>convicting</a:t>
            </a:r>
            <a:r>
              <a:rPr lang="en-US" dirty="0"/>
              <a:t> a sinner of his sin</a:t>
            </a:r>
          </a:p>
          <a:p>
            <a:pPr lvl="1"/>
            <a:r>
              <a:rPr lang="en-US" dirty="0"/>
              <a:t>“And when [the Holy Spirit] has come, He will convict the world of sin, and of righteousness, and of judgment” (John 16:7-8)</a:t>
            </a:r>
          </a:p>
          <a:p>
            <a:pPr lvl="1"/>
            <a:r>
              <a:rPr lang="en-US" dirty="0"/>
              <a:t>One cannot be saved without being convicted of his sin (Acts 2:37)</a:t>
            </a:r>
          </a:p>
          <a:p>
            <a:pPr lvl="1"/>
            <a:r>
              <a:rPr lang="en-US" dirty="0"/>
              <a:t>The question is: How does the Holy Spirit convict a person of sin?</a:t>
            </a:r>
          </a:p>
          <a:p>
            <a:r>
              <a:rPr lang="en-US" dirty="0"/>
              <a:t>Jesus taught that the Holy Spirit would work in </a:t>
            </a:r>
            <a:r>
              <a:rPr lang="en-US" u="sng" dirty="0"/>
              <a:t>converting</a:t>
            </a:r>
            <a:r>
              <a:rPr lang="en-US" dirty="0"/>
              <a:t> a sinner to Christ</a:t>
            </a:r>
          </a:p>
          <a:p>
            <a:pPr lvl="1"/>
            <a:r>
              <a:rPr lang="en-US" dirty="0"/>
              <a:t>“Jesus answered, ‘Most assuredly, I say to you, unless one is born of water and the Spirit, he cannot enter the kingdom of God.  That which is born of the flesh is flesh, and that which is born of the Spirit is spirit’” (John 3:5-8)</a:t>
            </a:r>
          </a:p>
          <a:p>
            <a:pPr lvl="1"/>
            <a:r>
              <a:rPr lang="en-US" dirty="0"/>
              <a:t>One cannot be saved without being converted from his old life </a:t>
            </a:r>
            <a:br>
              <a:rPr lang="en-US" dirty="0"/>
            </a:br>
            <a:r>
              <a:rPr lang="en-US" dirty="0"/>
              <a:t>into a new life in Christ (Acts 3:19)</a:t>
            </a:r>
          </a:p>
          <a:p>
            <a:pPr lvl="1"/>
            <a:r>
              <a:rPr lang="en-US" dirty="0"/>
              <a:t>The question is: How does the Holy Spirit convert a person to Christ?</a:t>
            </a:r>
          </a:p>
        </p:txBody>
      </p:sp>
    </p:spTree>
    <p:extLst>
      <p:ext uri="{BB962C8B-B14F-4D97-AF65-F5344CB8AC3E}">
        <p14:creationId xmlns:p14="http://schemas.microsoft.com/office/powerpoint/2010/main" val="9199256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500"/>
                                        <p:tgtEl>
                                          <p:spTgt spid="3">
                                            <p:txEl>
                                              <p:pRg st="4" end="4"/>
                                            </p:txEl>
                                          </p:spTgt>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left)">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wipe(left)">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Work of the Spirit in the </a:t>
            </a:r>
            <a:r>
              <a:rPr lang="en-US" sz="3400" u="sng" dirty="0"/>
              <a:t>Conviction</a:t>
            </a:r>
            <a:r>
              <a:rPr lang="en-US" sz="3400" dirty="0"/>
              <a:t> of the Sinner</a:t>
            </a:r>
            <a:br>
              <a:rPr lang="en-US" sz="3400" dirty="0"/>
            </a:br>
            <a:r>
              <a:rPr lang="en-US" sz="3400" dirty="0"/>
              <a:t>Is Done Through God’s Word</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572638" cy="4782620"/>
          </a:xfrm>
        </p:spPr>
        <p:txBody>
          <a:bodyPr>
            <a:normAutofit lnSpcReduction="10000"/>
          </a:bodyPr>
          <a:lstStyle/>
          <a:p>
            <a:pPr>
              <a:lnSpc>
                <a:spcPct val="100000"/>
              </a:lnSpc>
            </a:pPr>
            <a:r>
              <a:rPr lang="en-US" dirty="0"/>
              <a:t>In John 14-16, Jesus told His apostles about the coming work of the Spirit</a:t>
            </a:r>
          </a:p>
          <a:p>
            <a:pPr lvl="1">
              <a:lnSpc>
                <a:spcPct val="100000"/>
              </a:lnSpc>
            </a:pPr>
            <a:r>
              <a:rPr lang="en-US" dirty="0"/>
              <a:t>The Holy Spirit would “teach [them] all things” (14:26)</a:t>
            </a:r>
          </a:p>
          <a:p>
            <a:pPr lvl="2"/>
            <a:r>
              <a:rPr lang="en-US" dirty="0"/>
              <a:t>He would “teach” them by using words</a:t>
            </a:r>
          </a:p>
          <a:p>
            <a:pPr lvl="2"/>
            <a:r>
              <a:rPr lang="en-US" dirty="0"/>
              <a:t>“And when I came to you, brethren, I did not come with superiority of </a:t>
            </a:r>
            <a:r>
              <a:rPr lang="en-US" u="sng" dirty="0"/>
              <a:t>speech</a:t>
            </a:r>
            <a:r>
              <a:rPr lang="en-US" dirty="0"/>
              <a:t> or of wisdom, </a:t>
            </a:r>
            <a:r>
              <a:rPr lang="en-US" u="sng" dirty="0"/>
              <a:t>proclaiming</a:t>
            </a:r>
            <a:r>
              <a:rPr lang="en-US" dirty="0"/>
              <a:t> to you the testimony of God.  For I determined to know nothing among you except Jesus Christ, and Him crucified.  …and my </a:t>
            </a:r>
            <a:r>
              <a:rPr lang="en-US" u="sng" dirty="0"/>
              <a:t>message</a:t>
            </a:r>
            <a:r>
              <a:rPr lang="en-US" dirty="0"/>
              <a:t> and my </a:t>
            </a:r>
            <a:r>
              <a:rPr lang="en-US" u="sng" dirty="0"/>
              <a:t>preaching</a:t>
            </a:r>
            <a:r>
              <a:rPr lang="en-US" dirty="0"/>
              <a:t> were not in persuasive </a:t>
            </a:r>
            <a:r>
              <a:rPr lang="en-US" u="sng" dirty="0"/>
              <a:t>words</a:t>
            </a:r>
            <a:r>
              <a:rPr lang="en-US" dirty="0"/>
              <a:t> of wisdom, but in demonstration of the Spirit and of power, so that your faith would not rest on the wisdom of men, but on the power of God.  Yet we do </a:t>
            </a:r>
            <a:r>
              <a:rPr lang="en-US" u="sng" dirty="0"/>
              <a:t>speak</a:t>
            </a:r>
            <a:r>
              <a:rPr lang="en-US" dirty="0"/>
              <a:t> wisdom among those who are mature…we </a:t>
            </a:r>
            <a:r>
              <a:rPr lang="en-US" u="sng" dirty="0"/>
              <a:t>speak</a:t>
            </a:r>
            <a:r>
              <a:rPr lang="en-US" dirty="0"/>
              <a:t> God’s wisdom in a mystery… just as it is </a:t>
            </a:r>
            <a:r>
              <a:rPr lang="en-US" u="sng" dirty="0"/>
              <a:t>written</a:t>
            </a:r>
            <a:r>
              <a:rPr lang="en-US" dirty="0"/>
              <a:t>, ‘Things which eye has not seen and ear has not heard, And which have not entered the heart of man, All that God has prepared for those who love Him.’ For to us God revealed them through the Spirit; for the Spirit searches all things, even the depths of God.  For who among men knows the thoughts of a man except the spirit of the man which is in him?  Even so the thoughts of God no one knows except the Spirit of God.  Now we have received, not the spirit of the world, but the Spirit who is from God, so that we may know the things freely given to us by God, which things we also </a:t>
            </a:r>
            <a:r>
              <a:rPr lang="en-US" u="sng" dirty="0"/>
              <a:t>speak</a:t>
            </a:r>
            <a:r>
              <a:rPr lang="en-US" dirty="0"/>
              <a:t>, not in </a:t>
            </a:r>
            <a:r>
              <a:rPr lang="en-US" u="sng" dirty="0"/>
              <a:t>words</a:t>
            </a:r>
            <a:r>
              <a:rPr lang="en-US" dirty="0"/>
              <a:t> taught by human wisdom, but in those taught by the Spirit, combining spiritual thoughts with spiritual </a:t>
            </a:r>
            <a:r>
              <a:rPr lang="en-US" u="sng" dirty="0"/>
              <a:t>words</a:t>
            </a:r>
            <a:r>
              <a:rPr lang="en-US" dirty="0"/>
              <a:t>” (1 Cor. 2:1-14)</a:t>
            </a:r>
          </a:p>
        </p:txBody>
      </p:sp>
    </p:spTree>
    <p:extLst>
      <p:ext uri="{BB962C8B-B14F-4D97-AF65-F5344CB8AC3E}">
        <p14:creationId xmlns:p14="http://schemas.microsoft.com/office/powerpoint/2010/main" val="3925758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Work of the Spirit in the </a:t>
            </a:r>
            <a:r>
              <a:rPr lang="en-US" sz="3400" u="sng" dirty="0"/>
              <a:t>Conviction</a:t>
            </a:r>
            <a:r>
              <a:rPr lang="en-US" sz="3400" dirty="0"/>
              <a:t> of the Sinner</a:t>
            </a:r>
            <a:br>
              <a:rPr lang="en-US" sz="3400" dirty="0"/>
            </a:br>
            <a:r>
              <a:rPr lang="en-US" sz="3400" dirty="0"/>
              <a:t>Is Done Through God’s Word</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572638" cy="4782620"/>
          </a:xfrm>
        </p:spPr>
        <p:txBody>
          <a:bodyPr>
            <a:normAutofit/>
          </a:bodyPr>
          <a:lstStyle/>
          <a:p>
            <a:r>
              <a:rPr lang="en-US" dirty="0"/>
              <a:t>In John 14-16, Jesus told His apostles about the coming work of the Spirit</a:t>
            </a:r>
          </a:p>
          <a:p>
            <a:pPr lvl="1"/>
            <a:r>
              <a:rPr lang="en-US" dirty="0"/>
              <a:t>The Holy Spirit would “bring to remembrance all things that” Jesus said (14:26)</a:t>
            </a:r>
          </a:p>
          <a:p>
            <a:pPr lvl="2"/>
            <a:r>
              <a:rPr lang="en-US" dirty="0"/>
              <a:t>He would “remind” them by using words</a:t>
            </a:r>
          </a:p>
          <a:p>
            <a:pPr lvl="2"/>
            <a:r>
              <a:rPr lang="en-US" dirty="0"/>
              <a:t>“Then I remembered the </a:t>
            </a:r>
            <a:r>
              <a:rPr lang="en-US" u="sng" dirty="0"/>
              <a:t>word</a:t>
            </a:r>
            <a:r>
              <a:rPr lang="en-US" dirty="0"/>
              <a:t> of the Lord, how He </a:t>
            </a:r>
            <a:r>
              <a:rPr lang="en-US" u="sng" dirty="0"/>
              <a:t>said</a:t>
            </a:r>
            <a:r>
              <a:rPr lang="en-US" dirty="0"/>
              <a:t>, ‘John indeed baptized with water, but you shall be baptized with the Holy Spirit’” (Acts 11:16)</a:t>
            </a:r>
          </a:p>
          <a:p>
            <a:pPr lvl="1"/>
            <a:r>
              <a:rPr lang="en-US" dirty="0"/>
              <a:t>The Holy Spirit would “testify about” Christ (John 15:26)</a:t>
            </a:r>
          </a:p>
          <a:p>
            <a:pPr lvl="2"/>
            <a:r>
              <a:rPr lang="en-US" dirty="0"/>
              <a:t>He would “testify” to them using words</a:t>
            </a:r>
          </a:p>
          <a:p>
            <a:pPr lvl="2"/>
            <a:r>
              <a:rPr lang="en-US" dirty="0"/>
              <a:t>“Therefore we must give the more earnest heed to the things we have </a:t>
            </a:r>
            <a:r>
              <a:rPr lang="en-US" u="sng" dirty="0"/>
              <a:t>heard</a:t>
            </a:r>
            <a:r>
              <a:rPr lang="en-US" dirty="0"/>
              <a:t>, lest we drift away.  For if </a:t>
            </a:r>
            <a:r>
              <a:rPr lang="en-US" u="sng" dirty="0"/>
              <a:t>the word</a:t>
            </a:r>
            <a:r>
              <a:rPr lang="en-US" dirty="0"/>
              <a:t> spoken through angels proved steadfast, and every transgression and disobedience received a just reward, how shall we escape if we neglect so great a salvation, which at the first began to be </a:t>
            </a:r>
            <a:r>
              <a:rPr lang="en-US" u="sng" dirty="0"/>
              <a:t>spoken</a:t>
            </a:r>
            <a:r>
              <a:rPr lang="en-US" dirty="0"/>
              <a:t> by the Lord, and was confirmed to us by those who </a:t>
            </a:r>
            <a:r>
              <a:rPr lang="en-US" u="sng" dirty="0"/>
              <a:t>heard</a:t>
            </a:r>
            <a:r>
              <a:rPr lang="en-US" dirty="0"/>
              <a:t> Him, God also bearing witness both with signs and wonders, with various miracles, and gifts of the Holy Spirit, according to His own will?” (Heb. 2:1-4)</a:t>
            </a:r>
          </a:p>
        </p:txBody>
      </p:sp>
    </p:spTree>
    <p:extLst>
      <p:ext uri="{BB962C8B-B14F-4D97-AF65-F5344CB8AC3E}">
        <p14:creationId xmlns:p14="http://schemas.microsoft.com/office/powerpoint/2010/main" val="18693876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Work of the Spirit in the </a:t>
            </a:r>
            <a:r>
              <a:rPr lang="en-US" sz="3400" u="sng" dirty="0"/>
              <a:t>Conviction</a:t>
            </a:r>
            <a:r>
              <a:rPr lang="en-US" sz="3400" dirty="0"/>
              <a:t> of the Sinner</a:t>
            </a:r>
            <a:br>
              <a:rPr lang="en-US" sz="3400" dirty="0"/>
            </a:br>
            <a:r>
              <a:rPr lang="en-US" sz="3400" dirty="0"/>
              <a:t>Is Done Through God’s Word</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572638" cy="4782620"/>
          </a:xfrm>
        </p:spPr>
        <p:txBody>
          <a:bodyPr>
            <a:normAutofit/>
          </a:bodyPr>
          <a:lstStyle/>
          <a:p>
            <a:r>
              <a:rPr lang="en-US" dirty="0"/>
              <a:t>In John 14-16, Jesus told His apostles about the coming work of the Spirit</a:t>
            </a:r>
          </a:p>
          <a:p>
            <a:pPr lvl="1"/>
            <a:r>
              <a:rPr lang="en-US" dirty="0"/>
              <a:t>The Holy Spirit would “guide” them “into all truth” (John 16:13)</a:t>
            </a:r>
          </a:p>
          <a:p>
            <a:pPr lvl="2"/>
            <a:r>
              <a:rPr lang="en-US" dirty="0"/>
              <a:t>He would “guide” them by using words</a:t>
            </a:r>
          </a:p>
          <a:p>
            <a:pPr lvl="2"/>
            <a:r>
              <a:rPr lang="en-US" dirty="0"/>
              <a:t>“However, when He, the Spirit of truth, has come, He will guide you into all truth; for He will not </a:t>
            </a:r>
            <a:r>
              <a:rPr lang="en-US" u="sng" dirty="0"/>
              <a:t>speak</a:t>
            </a:r>
            <a:r>
              <a:rPr lang="en-US" dirty="0"/>
              <a:t> on His own authority, but whatever He </a:t>
            </a:r>
            <a:r>
              <a:rPr lang="en-US" u="sng" dirty="0"/>
              <a:t>hears</a:t>
            </a:r>
            <a:r>
              <a:rPr lang="en-US" dirty="0"/>
              <a:t> He will </a:t>
            </a:r>
            <a:r>
              <a:rPr lang="en-US" u="sng" dirty="0"/>
              <a:t>speak</a:t>
            </a:r>
            <a:r>
              <a:rPr lang="en-US" dirty="0"/>
              <a:t>; and He will </a:t>
            </a:r>
            <a:r>
              <a:rPr lang="en-US" u="sng" dirty="0"/>
              <a:t>tell</a:t>
            </a:r>
            <a:r>
              <a:rPr lang="en-US" dirty="0"/>
              <a:t> you things to come.  He will glorify Me, for He will take of what is Mine and </a:t>
            </a:r>
            <a:r>
              <a:rPr lang="en-US" u="sng" dirty="0"/>
              <a:t>declare</a:t>
            </a:r>
            <a:r>
              <a:rPr lang="en-US" dirty="0"/>
              <a:t> it to you.  All things that the Father has are Mine.  Therefore I </a:t>
            </a:r>
            <a:r>
              <a:rPr lang="en-US" u="sng" dirty="0"/>
              <a:t>said</a:t>
            </a:r>
            <a:r>
              <a:rPr lang="en-US" dirty="0"/>
              <a:t> that He will take of Mine and </a:t>
            </a:r>
            <a:r>
              <a:rPr lang="en-US" u="sng" dirty="0"/>
              <a:t>declare</a:t>
            </a:r>
            <a:r>
              <a:rPr lang="en-US" dirty="0"/>
              <a:t> it to you” (John 16:13-15)</a:t>
            </a:r>
          </a:p>
          <a:p>
            <a:pPr lvl="2"/>
            <a:r>
              <a:rPr lang="en-US" dirty="0"/>
              <a:t>“For He received from God the Father honor and glory when such a </a:t>
            </a:r>
            <a:r>
              <a:rPr lang="en-US" u="sng" dirty="0"/>
              <a:t>voice</a:t>
            </a:r>
            <a:r>
              <a:rPr lang="en-US" dirty="0"/>
              <a:t> came to Him from the Excellent Glory: ‘This is My beloved Son, in whom I am well pleased.’  And we </a:t>
            </a:r>
            <a:r>
              <a:rPr lang="en-US" u="sng" dirty="0"/>
              <a:t>heard</a:t>
            </a:r>
            <a:r>
              <a:rPr lang="en-US" dirty="0"/>
              <a:t> this </a:t>
            </a:r>
            <a:r>
              <a:rPr lang="en-US" u="sng" dirty="0"/>
              <a:t>voice</a:t>
            </a:r>
            <a:r>
              <a:rPr lang="en-US" dirty="0"/>
              <a:t> which came from heaven when we were with Him on the holy mountain.  And so we have the prophetic </a:t>
            </a:r>
            <a:r>
              <a:rPr lang="en-US" u="sng" dirty="0"/>
              <a:t>word</a:t>
            </a:r>
            <a:r>
              <a:rPr lang="en-US" dirty="0"/>
              <a:t> confirmed, which you do well to heed as a light that shines in a dark place, until the day dawns and the morning star rises in your hearts; knowing this first, that no prophecy of Scripture is of any private interpretation, for prophecy never came by the will of man, but holy men of God </a:t>
            </a:r>
            <a:r>
              <a:rPr lang="en-US" u="sng" dirty="0"/>
              <a:t>spoke</a:t>
            </a:r>
            <a:r>
              <a:rPr lang="en-US" dirty="0"/>
              <a:t> as they were moved by the Holy Spirit” (2 Pet. 1:16-21)</a:t>
            </a:r>
          </a:p>
        </p:txBody>
      </p:sp>
    </p:spTree>
    <p:extLst>
      <p:ext uri="{BB962C8B-B14F-4D97-AF65-F5344CB8AC3E}">
        <p14:creationId xmlns:p14="http://schemas.microsoft.com/office/powerpoint/2010/main" val="32809888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Work of the Spirit in the </a:t>
            </a:r>
            <a:r>
              <a:rPr lang="en-US" sz="3400" u="sng" dirty="0"/>
              <a:t>Conviction</a:t>
            </a:r>
            <a:r>
              <a:rPr lang="en-US" sz="3400" dirty="0"/>
              <a:t> of the Sinner</a:t>
            </a:r>
            <a:br>
              <a:rPr lang="en-US" sz="3400" dirty="0"/>
            </a:br>
            <a:r>
              <a:rPr lang="en-US" sz="3400" dirty="0"/>
              <a:t>Is Done Through God’s Word</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572638" cy="4782620"/>
          </a:xfrm>
        </p:spPr>
        <p:txBody>
          <a:bodyPr>
            <a:normAutofit/>
          </a:bodyPr>
          <a:lstStyle/>
          <a:p>
            <a:r>
              <a:rPr lang="en-US" dirty="0"/>
              <a:t>The Holy Spirit convicts the world of sin through the Word of God</a:t>
            </a:r>
          </a:p>
          <a:p>
            <a:pPr lvl="1"/>
            <a:r>
              <a:rPr lang="en-US" dirty="0"/>
              <a:t>The very first instance in Acts 2 proves it to be true</a:t>
            </a:r>
          </a:p>
          <a:p>
            <a:pPr lvl="1"/>
            <a:r>
              <a:rPr lang="en-US" dirty="0"/>
              <a:t>As a result of the Holy Spirit working through them, the “word” was “spoken” </a:t>
            </a:r>
          </a:p>
          <a:p>
            <a:pPr lvl="1"/>
            <a:r>
              <a:rPr lang="en-US" dirty="0"/>
              <a:t>The end result of speaking the “word” is seen in 2:37 and 2:41</a:t>
            </a:r>
          </a:p>
          <a:p>
            <a:pPr lvl="1"/>
            <a:r>
              <a:rPr lang="en-US" dirty="0"/>
              <a:t>The multitude was NOT convicted by a direct operation of the Holy Spirit outside of or in addition to the spoken word</a:t>
            </a:r>
          </a:p>
        </p:txBody>
      </p:sp>
    </p:spTree>
    <p:extLst>
      <p:ext uri="{BB962C8B-B14F-4D97-AF65-F5344CB8AC3E}">
        <p14:creationId xmlns:p14="http://schemas.microsoft.com/office/powerpoint/2010/main" val="42170188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Work of the Spirit in the </a:t>
            </a:r>
            <a:r>
              <a:rPr lang="en-US" sz="3400" u="sng" dirty="0"/>
              <a:t>Conviction</a:t>
            </a:r>
            <a:r>
              <a:rPr lang="en-US" sz="3400" dirty="0"/>
              <a:t> of the Sinner</a:t>
            </a:r>
            <a:br>
              <a:rPr lang="en-US" sz="3400" dirty="0"/>
            </a:br>
            <a:r>
              <a:rPr lang="en-US" sz="3400" dirty="0"/>
              <a:t>Is Done Through God’s Word</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572638" cy="4782620"/>
          </a:xfrm>
        </p:spPr>
        <p:txBody>
          <a:bodyPr>
            <a:normAutofit/>
          </a:bodyPr>
          <a:lstStyle/>
          <a:p>
            <a:r>
              <a:rPr lang="en-US" dirty="0"/>
              <a:t>The Spirit convicting through the Word is affirmed throughout the Bible</a:t>
            </a:r>
          </a:p>
          <a:p>
            <a:pPr lvl="1"/>
            <a:r>
              <a:rPr lang="en-US" dirty="0"/>
              <a:t>The Word of God is the product of the Holy Spirit and the means by which He operates</a:t>
            </a:r>
          </a:p>
          <a:p>
            <a:pPr lvl="2"/>
            <a:r>
              <a:rPr lang="en-US" dirty="0"/>
              <a:t>“The Spirit of the LORD </a:t>
            </a:r>
            <a:r>
              <a:rPr lang="en-US" u="sng" dirty="0"/>
              <a:t>spoke</a:t>
            </a:r>
            <a:r>
              <a:rPr lang="en-US" dirty="0"/>
              <a:t> by me, And His </a:t>
            </a:r>
            <a:r>
              <a:rPr lang="en-US" u="sng" dirty="0"/>
              <a:t>word</a:t>
            </a:r>
            <a:r>
              <a:rPr lang="en-US" dirty="0"/>
              <a:t> was on my </a:t>
            </a:r>
            <a:r>
              <a:rPr lang="en-US" u="sng" dirty="0"/>
              <a:t>tongue</a:t>
            </a:r>
            <a:r>
              <a:rPr lang="en-US" dirty="0"/>
              <a:t>” (2 Sam. 23:2)</a:t>
            </a:r>
          </a:p>
          <a:p>
            <a:pPr lvl="2"/>
            <a:r>
              <a:rPr lang="en-US" dirty="0"/>
              <a:t>“You also gave Your good Spirit to </a:t>
            </a:r>
            <a:r>
              <a:rPr lang="en-US" u="sng" dirty="0"/>
              <a:t>instruct</a:t>
            </a:r>
            <a:r>
              <a:rPr lang="en-US" dirty="0"/>
              <a:t> them…Yet for many years You had patience with them, And </a:t>
            </a:r>
            <a:r>
              <a:rPr lang="en-US" u="sng" dirty="0"/>
              <a:t>testified</a:t>
            </a:r>
            <a:r>
              <a:rPr lang="en-US" dirty="0"/>
              <a:t> against them by Your Spirit </a:t>
            </a:r>
            <a:r>
              <a:rPr lang="en-US" u="sng" dirty="0"/>
              <a:t>in Your prophets</a:t>
            </a:r>
            <a:r>
              <a:rPr lang="en-US" dirty="0"/>
              <a:t>. Yet they would </a:t>
            </a:r>
            <a:r>
              <a:rPr lang="en-US" u="sng" dirty="0"/>
              <a:t>not listen</a:t>
            </a:r>
            <a:r>
              <a:rPr lang="en-US" dirty="0"/>
              <a:t>” (Neh. 9:20, 30)</a:t>
            </a:r>
          </a:p>
          <a:p>
            <a:pPr lvl="2"/>
            <a:r>
              <a:rPr lang="en-US" dirty="0"/>
              <a:t>“Men and brethren, </a:t>
            </a:r>
            <a:r>
              <a:rPr lang="en-US" u="sng" dirty="0"/>
              <a:t>this Scripture</a:t>
            </a:r>
            <a:r>
              <a:rPr lang="en-US" dirty="0"/>
              <a:t> had to be fulfilled, which the Holy Spirit </a:t>
            </a:r>
            <a:r>
              <a:rPr lang="en-US" u="sng" dirty="0"/>
              <a:t>spoke</a:t>
            </a:r>
            <a:r>
              <a:rPr lang="en-US" dirty="0"/>
              <a:t> before by the </a:t>
            </a:r>
            <a:r>
              <a:rPr lang="en-US" u="sng" dirty="0"/>
              <a:t>mouth</a:t>
            </a:r>
            <a:r>
              <a:rPr lang="en-US" dirty="0"/>
              <a:t> of David concerning Judas” (Acts 1:16)</a:t>
            </a:r>
          </a:p>
          <a:p>
            <a:pPr lvl="2"/>
            <a:r>
              <a:rPr lang="en-US" dirty="0"/>
              <a:t>“But when they arrest you and deliver you up, do not worry beforehand, or premeditate what you will </a:t>
            </a:r>
            <a:r>
              <a:rPr lang="en-US" u="sng" dirty="0"/>
              <a:t>speak</a:t>
            </a:r>
            <a:r>
              <a:rPr lang="en-US" dirty="0"/>
              <a:t>.  But whatever is </a:t>
            </a:r>
            <a:r>
              <a:rPr lang="en-US" u="sng" dirty="0"/>
              <a:t>given you</a:t>
            </a:r>
            <a:r>
              <a:rPr lang="en-US" dirty="0"/>
              <a:t> in that hour, </a:t>
            </a:r>
            <a:r>
              <a:rPr lang="en-US" u="sng" dirty="0"/>
              <a:t>speak</a:t>
            </a:r>
            <a:r>
              <a:rPr lang="en-US" dirty="0"/>
              <a:t> that; for it is not you who </a:t>
            </a:r>
            <a:r>
              <a:rPr lang="en-US" u="sng" dirty="0"/>
              <a:t>speak</a:t>
            </a:r>
            <a:r>
              <a:rPr lang="en-US" dirty="0"/>
              <a:t>, but the Holy Spirit” (Mark 13:11)</a:t>
            </a:r>
          </a:p>
          <a:p>
            <a:pPr lvl="2"/>
            <a:r>
              <a:rPr lang="en-US" dirty="0"/>
              <a:t>“He who has an ear, let him hear what the Spirit says to the churches”</a:t>
            </a:r>
            <a:br>
              <a:rPr lang="en-US" dirty="0"/>
            </a:br>
            <a:r>
              <a:rPr lang="en-US" dirty="0"/>
              <a:t>(Rev. 2:7, 11, 17, 29; 3:6, 13, 22)</a:t>
            </a:r>
          </a:p>
        </p:txBody>
      </p:sp>
    </p:spTree>
    <p:extLst>
      <p:ext uri="{BB962C8B-B14F-4D97-AF65-F5344CB8AC3E}">
        <p14:creationId xmlns:p14="http://schemas.microsoft.com/office/powerpoint/2010/main" val="2635674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Work of the Spirit in the </a:t>
            </a:r>
            <a:r>
              <a:rPr lang="en-US" sz="3400" u="sng" dirty="0"/>
              <a:t>Conviction</a:t>
            </a:r>
            <a:r>
              <a:rPr lang="en-US" sz="3400" dirty="0"/>
              <a:t> of the Sinner</a:t>
            </a:r>
            <a:br>
              <a:rPr lang="en-US" sz="3400" dirty="0"/>
            </a:br>
            <a:r>
              <a:rPr lang="en-US" sz="3400" dirty="0"/>
              <a:t>Is Done Through God’s Word</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r>
              <a:rPr lang="en-US" dirty="0"/>
              <a:t>The Spirit convicting through the Word is affirmed throughout the Bible</a:t>
            </a:r>
          </a:p>
          <a:p>
            <a:pPr lvl="1"/>
            <a:r>
              <a:rPr lang="en-US" dirty="0"/>
              <a:t>The Word of God is the product of the Holy Spirit and the means by which He operates</a:t>
            </a:r>
          </a:p>
          <a:p>
            <a:pPr lvl="1"/>
            <a:r>
              <a:rPr lang="en-US" dirty="0"/>
              <a:t>The Word of God (i.e., the inspired product of the Spirit and not a direct operation of the Spirit today) is what generates faith in the heart of a sinner (Rom. 10:17)</a:t>
            </a:r>
          </a:p>
          <a:p>
            <a:pPr lvl="1"/>
            <a:r>
              <a:rPr lang="en-US" dirty="0"/>
              <a:t>The Word of God is called “the sword of the Spirit” (Eph. 6:17), representing the only instrument which it wields—He will not operate by another means</a:t>
            </a:r>
          </a:p>
          <a:p>
            <a:pPr lvl="1"/>
            <a:r>
              <a:rPr lang="en-US" dirty="0"/>
              <a:t>If the Spirit were to operate outside or in addition to God’s Word, it would prove that the Word is not all-sufficient (2 Tim. 3:17), complete (2 Pet. 1:3) and final (Jude 3)</a:t>
            </a:r>
          </a:p>
          <a:p>
            <a:pPr lvl="1"/>
            <a:endParaRPr lang="en-US" dirty="0"/>
          </a:p>
        </p:txBody>
      </p:sp>
    </p:spTree>
    <p:extLst>
      <p:ext uri="{BB962C8B-B14F-4D97-AF65-F5344CB8AC3E}">
        <p14:creationId xmlns:p14="http://schemas.microsoft.com/office/powerpoint/2010/main" val="16614475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2531</TotalTime>
  <Words>2829</Words>
  <Application>Microsoft Office PowerPoint</Application>
  <PresentationFormat>Widescreen</PresentationFormat>
  <Paragraphs>100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Tahoma</vt:lpstr>
      <vt:lpstr>Office Theme</vt:lpstr>
      <vt:lpstr>PowerPoint Presentation</vt:lpstr>
      <vt:lpstr>Denominations Have Twisted the Work of the Spirit in Conversion</vt:lpstr>
      <vt:lpstr>Jesus Taught That the Holy Spirit Would Work in the Conviction and Conversion of Sinners</vt:lpstr>
      <vt:lpstr>The Work of the Spirit in the Conviction of the Sinner Is Done Through God’s Word</vt:lpstr>
      <vt:lpstr>The Work of the Spirit in the Conviction of the Sinner Is Done Through God’s Word</vt:lpstr>
      <vt:lpstr>The Work of the Spirit in the Conviction of the Sinner Is Done Through God’s Word</vt:lpstr>
      <vt:lpstr>The Work of the Spirit in the Conviction of the Sinner Is Done Through God’s Word</vt:lpstr>
      <vt:lpstr>The Work of the Spirit in the Conviction of the Sinner Is Done Through God’s Word</vt:lpstr>
      <vt:lpstr>The Work of the Spirit in the Conviction of the Sinner Is Done Through God’s Word</vt:lpstr>
      <vt:lpstr>The Work of the Spirit in the Conversion of the Sinner Is Done Through God’s Word</vt:lpstr>
      <vt:lpstr>PowerPoint Presentation</vt:lpstr>
      <vt:lpstr>The Work of the Spirit in the Conversion of the Sinner Is Done Through God’s Word</vt:lpstr>
      <vt:lpstr>The Work of the Spirit in the Conversion of the Sinner Is Done Through God’s Word</vt:lpstr>
      <vt:lpstr>The Work of the Spirit in the Conversion of the Sinner Is Done Through God’s Word</vt:lpstr>
      <vt:lpstr>The Work of the Holy Spirit Is Not Through a Direct Operation Upon a Sinner’s Heart</vt:lpstr>
      <vt:lpstr>The Work of the Holy Spirit Is Not Through a Direct Operation Upon a Sinner’s Heart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60</cp:revision>
  <dcterms:created xsi:type="dcterms:W3CDTF">2019-11-21T03:04:03Z</dcterms:created>
  <dcterms:modified xsi:type="dcterms:W3CDTF">2019-12-29T12:05:44Z</dcterms:modified>
</cp:coreProperties>
</file>