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1" r:id="rId9"/>
    <p:sldId id="260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IM FELL Great Primer" panose="020B0604020202020204" charset="0"/>
      <p:regular r:id="rId20"/>
      <p:italic r:id="rId21"/>
    </p:embeddedFont>
    <p:embeddedFont>
      <p:font typeface="IM FELL Great Primer SC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5887" autoAdjust="0"/>
  </p:normalViewPr>
  <p:slideViewPr>
    <p:cSldViewPr snapToGrid="0">
      <p:cViewPr>
        <p:scale>
          <a:sx n="100" d="100"/>
          <a:sy n="100" d="100"/>
        </p:scale>
        <p:origin x="7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E7ED-2AD0-470E-8844-5369F33B85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D2F02-5851-431B-936A-95A7C6EEC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Repeating pattern: Assertion, Objection, Refutation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9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you talking about God?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boast in their understanding of truth, responding mechanically, technically but their hearts, conduct and lives are in contrast to the God of heaven.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"You hypocrites, rightly did Isaiah prophesy of you: 'THIS PEOPLE HONORS ME WITH THEIR LIPS, BUT THEIR HEART IS FAR AWAY FROM ME.(Mat 15:7-8)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god they had invented to serve was a god of trivial things, how many cubits was this and that.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people were perfectly content with how they were serving. It’s quantifiable and countable.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2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Repeating pattern: Assertion, Objection, Refutation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6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Repeating pattern: Assertion, Objection, Refutation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E21C-F656-44E9-854F-F44D64A09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F68EA-3CA5-4998-838E-5C4C7D9D1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57BE-E049-4295-BFBB-206D079D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705E-C82A-4450-A4AF-A7082910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2ED1-4A59-48EB-85B8-088AEAFB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DB48-3582-4A8B-9994-66702273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65384-8E30-4DD3-BCE8-CEDD47654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660D3-D465-4ABA-B7CC-DB6507ED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A34B-BF1B-4CDD-8D62-61C10B73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C0C9-629D-4F0C-A258-444C1CCD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50C18-B500-4E67-B279-EA4341AA5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E37D5-DDFD-4915-A8DB-37FA805E8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5223-B2A1-46A0-A1D8-07EF204C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F6A7-F9A8-45C2-9BF0-33C6AF7E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C39F-77A7-425D-95DE-D2FFD060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CE4D-4856-4F5E-A1E8-272AFB1D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0CFD-F8A2-46C1-B104-6394DABC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FB831-8957-49DB-90EE-9633F50B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6B5B4-11EE-4A5B-BDAA-16F36506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EEFD-5BF5-40FC-8484-0C9FFA5E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5B6C-ADB5-46AD-AA66-7C2F3FC2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18F42-862C-4834-B17E-D6803468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B42A-8686-4DF0-961C-15DDB6CA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82CB-9CB5-45D3-ABD9-03528B3C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8EDDB-4978-4963-877A-1F4D91EC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C6E8-D932-43DA-AB83-B3A7CB49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40E9-DE9C-4F88-8024-A84823E9E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FE3B7-42E6-4FD0-8876-93B07DA3F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12550-B4BC-4EE5-9B47-7DFF08A4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3341-D64D-4B7E-8DAB-1E8E6CB3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81984-F1DB-451D-AE1E-A11440D4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F154-EB54-49D9-A6D3-C99F814A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8C2E-1624-47E9-958E-B8C4C95AD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EE9B9-04EF-4610-8EEC-B8CE83F33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8536-3044-4C72-B607-DDC257C99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F0C9F-4853-44A0-8D1A-6291549B9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22019-4ECC-4B2A-8896-4D91463F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9237A-5655-4FF6-8DE6-B46E962F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1A2FC-D51E-440E-B496-DA241F15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AF32-AE02-454B-AB41-42BDAC0B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CCB11-D009-4D97-AB34-C52882F7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B48F9-9345-441C-9158-C429E254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5E766-CFDF-467E-ACDC-AEB230CB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FA326-C71D-4BE2-BDEF-70DF794E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736E-C705-4B19-BB1E-BDF3BD63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442AF-FEA4-4E05-8B0F-BD41FF8A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F6E2-BFA5-4C35-90E6-D8C26E1B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F079-9C0F-403B-985A-EC1FF2E9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3FDD8-F201-4515-9B78-E4F6A9CD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FFD49-E8F0-497E-8445-CD1E76FD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65BA-B707-4BD9-AF45-481C4CD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309B4-7B68-4EDB-8FCA-7C756837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426F-30FD-40C7-85DD-B4C2B4B0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604B1-BC16-45F6-A05F-80A0EBBD2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7A23C-E699-4F87-9996-A7293DA29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BE0CE-902C-4AAC-8F37-5C3F75C6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4EE18-0EC4-4331-B4CB-B8A5FFA0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C5EE6-0819-4708-AE6D-3FA13984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805E0-740A-4E78-ABEA-37D3C1FE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F86FC-3243-4816-A16F-C381FC66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62A8-2604-405B-A50C-F3A0F80B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C8ED-0BC0-4503-931B-ED0541A87FF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2445-1CD2-4F64-B4BF-434FA4D01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68E6-0AB3-493F-A559-6700B26EA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4787-899A-421A-A2D9-9359BAE74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2722"/>
            <a:ext cx="9144000" cy="2416468"/>
          </a:xfrm>
        </p:spPr>
        <p:txBody>
          <a:bodyPr>
            <a:noAutofit/>
          </a:bodyPr>
          <a:lstStyle/>
          <a:p>
            <a:r>
              <a:rPr lang="en-US" sz="16100" dirty="0">
                <a:latin typeface="IM FELL Great Primer SC" panose="02000000000000000000" pitchFamily="2" charset="0"/>
              </a:rPr>
              <a:t>Malachi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CE43E-25C3-4CAA-A2D0-9D68CFA4B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9034"/>
            <a:ext cx="9144000" cy="1429752"/>
          </a:xfrm>
        </p:spPr>
        <p:txBody>
          <a:bodyPr>
            <a:normAutofit fontScale="77500" lnSpcReduction="20000"/>
          </a:bodyPr>
          <a:lstStyle/>
          <a:p>
            <a:r>
              <a:rPr lang="en-US" sz="7200" dirty="0">
                <a:latin typeface="IM FELL Great Primer" panose="02000000000000000000" pitchFamily="2" charset="0"/>
              </a:rPr>
              <a:t>His Message for Today (Part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6CC06-4453-4297-856E-B912F41C669A}"/>
              </a:ext>
            </a:extLst>
          </p:cNvPr>
          <p:cNvSpPr txBox="1"/>
          <p:nvPr/>
        </p:nvSpPr>
        <p:spPr>
          <a:xfrm>
            <a:off x="200025" y="6115050"/>
            <a:ext cx="343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 Blackmer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 Beach Lakes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31128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" panose="02000000000000000000" pitchFamily="2" charset="0"/>
              </a:rPr>
              <a:t>Priests Sin Against God’s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EB8D-FA8E-4ACE-9221-6BBE0F16076D}"/>
              </a:ext>
            </a:extLst>
          </p:cNvPr>
          <p:cNvSpPr txBox="1"/>
          <p:nvPr/>
        </p:nvSpPr>
        <p:spPr>
          <a:xfrm>
            <a:off x="215153" y="1249605"/>
            <a:ext cx="116989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“O Priests who despise my name”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“How?”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Defiled food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Offer it to your governor?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Shut the gates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My name will be great</a:t>
            </a:r>
          </a:p>
        </p:txBody>
      </p:sp>
    </p:spTree>
    <p:extLst>
      <p:ext uri="{BB962C8B-B14F-4D97-AF65-F5344CB8AC3E}">
        <p14:creationId xmlns:p14="http://schemas.microsoft.com/office/powerpoint/2010/main" val="4888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" panose="02000000000000000000" pitchFamily="2" charset="0"/>
              </a:rPr>
              <a:t>Priests Sin Against God’s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EB8D-FA8E-4ACE-9221-6BBE0F16076D}"/>
              </a:ext>
            </a:extLst>
          </p:cNvPr>
          <p:cNvSpPr txBox="1"/>
          <p:nvPr/>
        </p:nvSpPr>
        <p:spPr>
          <a:xfrm>
            <a:off x="215153" y="1249605"/>
            <a:ext cx="11698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“O Priests who despise my name”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table is defiled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My, how tiresome it is!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 am a Great King</a:t>
            </a:r>
          </a:p>
        </p:txBody>
      </p:sp>
    </p:spTree>
    <p:extLst>
      <p:ext uri="{BB962C8B-B14F-4D97-AF65-F5344CB8AC3E}">
        <p14:creationId xmlns:p14="http://schemas.microsoft.com/office/powerpoint/2010/main" val="1966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000" dirty="0">
                <a:latin typeface="IM FELL Great Primer" panose="02000000000000000000" pitchFamily="2" charset="0"/>
              </a:rPr>
              <a:t>Historical Context</a:t>
            </a:r>
            <a:endParaRPr lang="en-US" sz="6600" dirty="0">
              <a:latin typeface="IM FELL Great Primer SC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7964-57FB-4BAC-A312-CC5AF92D3A89}"/>
              </a:ext>
            </a:extLst>
          </p:cNvPr>
          <p:cNvSpPr txBox="1"/>
          <p:nvPr/>
        </p:nvSpPr>
        <p:spPr>
          <a:xfrm>
            <a:off x="116541" y="1248045"/>
            <a:ext cx="1179755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Cyrus the Mede (539-530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Over threw Babylon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Liberated all peoples in captivity in Mesopotamia (Ezra 1:2-4; 6:3-5)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Zerubbabel leads about 50,000 people back to Jerusalem (538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Foundation of the temple was started. </a:t>
            </a:r>
          </a:p>
          <a:p>
            <a:r>
              <a:rPr lang="en-US" sz="3600" dirty="0">
                <a:solidFill>
                  <a:schemeClr val="bg1"/>
                </a:solidFill>
              </a:rPr>
              <a:t>Darius the Great (522-486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Haggai to charge the people to finish the temple (August, 520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Zechariah was sent to focus on temple building (520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Construction of the temple was finished (March, 515 BC)</a:t>
            </a:r>
          </a:p>
        </p:txBody>
      </p:sp>
    </p:spTree>
    <p:extLst>
      <p:ext uri="{BB962C8B-B14F-4D97-AF65-F5344CB8AC3E}">
        <p14:creationId xmlns:p14="http://schemas.microsoft.com/office/powerpoint/2010/main" val="6018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000" dirty="0">
                <a:latin typeface="IM FELL Great Primer" panose="02000000000000000000" pitchFamily="2" charset="0"/>
              </a:rPr>
              <a:t>Historical Context</a:t>
            </a:r>
            <a:endParaRPr lang="en-US" sz="6600" dirty="0">
              <a:latin typeface="IM FELL Great Primer SC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7964-57FB-4BAC-A312-CC5AF92D3A89}"/>
              </a:ext>
            </a:extLst>
          </p:cNvPr>
          <p:cNvSpPr txBox="1"/>
          <p:nvPr/>
        </p:nvSpPr>
        <p:spPr>
          <a:xfrm>
            <a:off x="116541" y="1248045"/>
            <a:ext cx="1179755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Xerxes (485-465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Failed Expedition into Greece (480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Esther made queen (478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One more disastrous attempt into Greece (466 BC)</a:t>
            </a:r>
          </a:p>
          <a:p>
            <a:r>
              <a:rPr lang="en-US" sz="3600" dirty="0">
                <a:solidFill>
                  <a:schemeClr val="bg1"/>
                </a:solidFill>
              </a:rPr>
              <a:t>Artaxerxes (465-424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Commissioned Ezra to enforce law in Judah (July, 457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Nehemiah arrives and the wall is built (444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Nehemiah left but returned (420 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600" dirty="0">
                <a:latin typeface="IM FELL Great Primer" panose="02000000000000000000" pitchFamily="2" charset="0"/>
              </a:rPr>
              <a:t>Spiritual 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F7C05-404B-46CA-A93C-FAFC431C62FD}"/>
              </a:ext>
            </a:extLst>
          </p:cNvPr>
          <p:cNvSpPr txBox="1"/>
          <p:nvPr/>
        </p:nvSpPr>
        <p:spPr>
          <a:xfrm>
            <a:off x="215153" y="1276109"/>
            <a:ext cx="1169894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“How/Wherein?”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</a:rPr>
              <a:t>“I have loved you,” says the LORD. But you say, “How have You loved us?” (1:1)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</a:rPr>
              <a:t>O priests who despise My name. But you say, “How have we despised Your name?” (1:6)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</a:rPr>
              <a:t> You are presenting defiled food upon My altar. But you say, “How have we defiled You?” (1:7)</a:t>
            </a:r>
          </a:p>
          <a:p>
            <a:pPr marL="742950" indent="-742950">
              <a:buAutoNum type="arabicParenR"/>
            </a:pPr>
            <a:r>
              <a:rPr lang="en-US" sz="3600" dirty="0">
                <a:solidFill>
                  <a:schemeClr val="bg1"/>
                </a:solidFill>
              </a:rPr>
              <a:t> You have wearied the LORD with your words. Yet you say, “How have we wearied Him?” (2:17)</a:t>
            </a:r>
          </a:p>
        </p:txBody>
      </p:sp>
    </p:spTree>
    <p:extLst>
      <p:ext uri="{BB962C8B-B14F-4D97-AF65-F5344CB8AC3E}">
        <p14:creationId xmlns:p14="http://schemas.microsoft.com/office/powerpoint/2010/main" val="34841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600" dirty="0">
                <a:latin typeface="IM FELL Great Primer" panose="02000000000000000000" pitchFamily="2" charset="0"/>
              </a:rPr>
              <a:t>Spiritual 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F7C05-404B-46CA-A93C-FAFC431C62FD}"/>
              </a:ext>
            </a:extLst>
          </p:cNvPr>
          <p:cNvSpPr txBox="1"/>
          <p:nvPr/>
        </p:nvSpPr>
        <p:spPr>
          <a:xfrm>
            <a:off x="215153" y="1249605"/>
            <a:ext cx="116989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“How/Wherein?”</a:t>
            </a:r>
          </a:p>
          <a:p>
            <a:pPr marL="742950" indent="-742950">
              <a:buFont typeface="+mj-lt"/>
              <a:buAutoNum type="arabicParenR" startAt="5"/>
            </a:pPr>
            <a:r>
              <a:rPr lang="en-US" sz="3600" dirty="0">
                <a:solidFill>
                  <a:schemeClr val="bg1"/>
                </a:solidFill>
              </a:rPr>
              <a:t>“Return to Me, and I will return to you,” says the LORD of hosts. But you say, “How shall we return?” (3:7)</a:t>
            </a:r>
          </a:p>
          <a:p>
            <a:pPr marL="742950" indent="-742950">
              <a:buAutoNum type="arabicParenR" startAt="5"/>
            </a:pPr>
            <a:r>
              <a:rPr lang="en-US" sz="3600" dirty="0">
                <a:solidFill>
                  <a:schemeClr val="bg1"/>
                </a:solidFill>
              </a:rPr>
              <a:t>Yet you are robbing Me! But you say, “How have we robbed You? (3:8)</a:t>
            </a:r>
          </a:p>
          <a:p>
            <a:pPr marL="742950" indent="-742950">
              <a:buAutoNum type="arabicParenR" startAt="5"/>
            </a:pPr>
            <a:r>
              <a:rPr lang="en-US" sz="3600" dirty="0">
                <a:solidFill>
                  <a:schemeClr val="bg1"/>
                </a:solidFill>
              </a:rPr>
              <a:t>“Your words have been arrogant against Me,” says the LORD. Yet you say, “What have we spoken against You?” (3:13)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600" dirty="0">
                <a:latin typeface="IM FELL Great Primer" panose="02000000000000000000" pitchFamily="2" charset="0"/>
              </a:rPr>
              <a:t>Spiritual 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F7C05-404B-46CA-A93C-FAFC431C62FD}"/>
              </a:ext>
            </a:extLst>
          </p:cNvPr>
          <p:cNvSpPr txBox="1"/>
          <p:nvPr/>
        </p:nvSpPr>
        <p:spPr>
          <a:xfrm>
            <a:off x="215153" y="1276109"/>
            <a:ext cx="1169894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“This commandment is for you, O priests”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Divine concept of the priesthood is that they should be the harbors of truth and be teaching that truth.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charge against them is, “you have turned aside from the way; you have caused many to stumble by the instruction; you have corrupted the covenant of Levi” (2:8)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“My people are destroyed for lack of knowledge”      (Hosea 4:6)</a:t>
            </a:r>
          </a:p>
        </p:txBody>
      </p:sp>
    </p:spTree>
    <p:extLst>
      <p:ext uri="{BB962C8B-B14F-4D97-AF65-F5344CB8AC3E}">
        <p14:creationId xmlns:p14="http://schemas.microsoft.com/office/powerpoint/2010/main" val="33622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600" dirty="0">
                <a:latin typeface="IM FELL Great Primer" panose="02000000000000000000" pitchFamily="2" charset="0"/>
              </a:rPr>
              <a:t>Spiritual 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F7C05-404B-46CA-A93C-FAFC431C62FD}"/>
              </a:ext>
            </a:extLst>
          </p:cNvPr>
          <p:cNvSpPr txBox="1"/>
          <p:nvPr/>
        </p:nvSpPr>
        <p:spPr>
          <a:xfrm>
            <a:off x="215153" y="1276109"/>
            <a:ext cx="116989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“This commandment is for you, O priests”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son of the high priest had married a daughter of Sanballat the </a:t>
            </a:r>
            <a:r>
              <a:rPr lang="en-US" sz="3600" dirty="0" err="1">
                <a:solidFill>
                  <a:schemeClr val="bg1"/>
                </a:solidFill>
              </a:rPr>
              <a:t>Horonite</a:t>
            </a:r>
            <a:r>
              <a:rPr lang="en-US" sz="3600" dirty="0">
                <a:solidFill>
                  <a:schemeClr val="bg1"/>
                </a:solidFill>
              </a:rPr>
              <a:t> (Nehemiah 13:28-29)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Corruption of the covenant had come in through the priesthood.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Romans 2:17-23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2 Timothy 3:1-5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600" dirty="0">
                <a:latin typeface="IM FELL Great Primer" panose="02000000000000000000" pitchFamily="2" charset="0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F7C05-404B-46CA-A93C-FAFC431C62FD}"/>
              </a:ext>
            </a:extLst>
          </p:cNvPr>
          <p:cNvSpPr txBox="1"/>
          <p:nvPr/>
        </p:nvSpPr>
        <p:spPr>
          <a:xfrm>
            <a:off x="215153" y="1249605"/>
            <a:ext cx="11698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God’s Sovereign Love (1:1-5)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Priests Sin Against God’s Love (1:6-2:9)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People Sin Against God’s Love (2:10-4:3)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Final Exhortation (4:4-6)</a:t>
            </a:r>
          </a:p>
        </p:txBody>
      </p:sp>
    </p:spTree>
    <p:extLst>
      <p:ext uri="{BB962C8B-B14F-4D97-AF65-F5344CB8AC3E}">
        <p14:creationId xmlns:p14="http://schemas.microsoft.com/office/powerpoint/2010/main" val="31110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" panose="02000000000000000000" pitchFamily="2" charset="0"/>
              </a:rPr>
              <a:t>God’s Sovereign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EB8D-FA8E-4ACE-9221-6BBE0F16076D}"/>
              </a:ext>
            </a:extLst>
          </p:cNvPr>
          <p:cNvSpPr txBox="1"/>
          <p:nvPr/>
        </p:nvSpPr>
        <p:spPr>
          <a:xfrm>
            <a:off x="215153" y="1249605"/>
            <a:ext cx="116989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“I have loved you.”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“How?”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God’s proof, I chose Jacob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Esau’s destruction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They will recognize this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48701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762</Words>
  <Application>Microsoft Office PowerPoint</Application>
  <PresentationFormat>Widescreen</PresentationFormat>
  <Paragraphs>83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Calibri Light</vt:lpstr>
      <vt:lpstr>IM FELL Great Primer SC</vt:lpstr>
      <vt:lpstr>IM FELL Great Primer</vt:lpstr>
      <vt:lpstr>Office Theme</vt:lpstr>
      <vt:lpstr>Malachi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36</cp:revision>
  <dcterms:created xsi:type="dcterms:W3CDTF">2020-01-25T15:10:32Z</dcterms:created>
  <dcterms:modified xsi:type="dcterms:W3CDTF">2020-01-26T19:45:36Z</dcterms:modified>
</cp:coreProperties>
</file>