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3"/>
  </p:notesMasterIdLst>
  <p:sldIdLst>
    <p:sldId id="256" r:id="rId2"/>
    <p:sldId id="290" r:id="rId3"/>
    <p:sldId id="291" r:id="rId4"/>
    <p:sldId id="292" r:id="rId5"/>
    <p:sldId id="293" r:id="rId6"/>
    <p:sldId id="294" r:id="rId7"/>
    <p:sldId id="295" r:id="rId8"/>
    <p:sldId id="296" r:id="rId9"/>
    <p:sldId id="299" r:id="rId10"/>
    <p:sldId id="297" r:id="rId11"/>
    <p:sldId id="29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580"/>
    <p:restoredTop sz="86410"/>
  </p:normalViewPr>
  <p:slideViewPr>
    <p:cSldViewPr snapToGrid="0">
      <p:cViewPr varScale="1">
        <p:scale>
          <a:sx n="92" d="100"/>
          <a:sy n="92" d="100"/>
        </p:scale>
        <p:origin x="108" y="4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A20F1-D35B-3E49-8777-BFB893E6F8BB}" type="datetimeFigureOut">
              <a:rPr lang="en-US" smtClean="0"/>
              <a:t>7/28/2024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CADC4-97B9-F242-AF92-A579F78CBE2A}" type="slidenum">
              <a:rPr lang="en-US" smtClean="0"/>
              <a:t>‹#›</a:t>
            </a:fld>
            <a:endParaRPr lang="en-US"/>
          </a:p>
        </p:txBody>
      </p:sp>
    </p:spTree>
    <p:extLst>
      <p:ext uri="{BB962C8B-B14F-4D97-AF65-F5344CB8AC3E}">
        <p14:creationId xmlns:p14="http://schemas.microsoft.com/office/powerpoint/2010/main" val="428328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7/28/2024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08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7/28/2024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8047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7/28/2024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0386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7/28/2024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3698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7/28/2024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2071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7/28/2024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5130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7/28/2024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5848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7/28/2024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0575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7/28/2024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8495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7/28/2024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78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7/28/2024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3503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7/28/2024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7266950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9E7AA1-A465-8F50-4D16-54B1CD745FBE}"/>
              </a:ext>
            </a:extLst>
          </p:cNvPr>
          <p:cNvPicPr>
            <a:picLocks noChangeAspect="1"/>
          </p:cNvPicPr>
          <p:nvPr/>
        </p:nvPicPr>
        <p:blipFill rotWithShape="1">
          <a:blip r:embed="rId2"/>
          <a:srcRect t="3256" b="11517"/>
          <a:stretch/>
        </p:blipFill>
        <p:spPr>
          <a:xfrm>
            <a:off x="1" y="0"/>
            <a:ext cx="12191999" cy="6857990"/>
          </a:xfrm>
          <a:prstGeom prst="rect">
            <a:avLst/>
          </a:prstGeom>
        </p:spPr>
      </p:pic>
      <p:sp>
        <p:nvSpPr>
          <p:cNvPr id="28" name="Rectangle 2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4E5ED1-617D-263B-BF19-707435D696D3}"/>
              </a:ext>
            </a:extLst>
          </p:cNvPr>
          <p:cNvSpPr>
            <a:spLocks noGrp="1"/>
          </p:cNvSpPr>
          <p:nvPr>
            <p:ph type="ctrTitle"/>
          </p:nvPr>
        </p:nvSpPr>
        <p:spPr>
          <a:xfrm>
            <a:off x="953730" y="1106922"/>
            <a:ext cx="10506306" cy="2363875"/>
          </a:xfrm>
          <a:effectLst>
            <a:outerShdw blurRad="50800" dist="38100" dir="2700000" algn="tl" rotWithShape="0">
              <a:prstClr val="black">
                <a:alpha val="40000"/>
              </a:prstClr>
            </a:outerShdw>
          </a:effectLst>
        </p:spPr>
        <p:txBody>
          <a:bodyPr>
            <a:noAutofit/>
          </a:bodyPr>
          <a:lstStyle/>
          <a:p>
            <a:pPr algn="ctr"/>
            <a:r>
              <a:rPr lang="en-US" sz="8800" b="1" dirty="0">
                <a:solidFill>
                  <a:schemeClr val="bg1"/>
                </a:solidFill>
                <a:latin typeface="Freestyle Script" panose="030804020302050B0404" pitchFamily="66" charset="0"/>
              </a:rPr>
              <a:t>Spiritual Maturity &amp;</a:t>
            </a:r>
            <a:br>
              <a:rPr lang="en-US" sz="8800" b="1" dirty="0">
                <a:solidFill>
                  <a:schemeClr val="bg1"/>
                </a:solidFill>
                <a:latin typeface="Freestyle Script" panose="030804020302050B0404" pitchFamily="66" charset="0"/>
              </a:rPr>
            </a:br>
            <a:r>
              <a:rPr lang="en-US" sz="8800" b="1" dirty="0">
                <a:solidFill>
                  <a:schemeClr val="bg1"/>
                </a:solidFill>
                <a:latin typeface="Freestyle Script" panose="030804020302050B0404" pitchFamily="66" charset="0"/>
              </a:rPr>
              <a:t>Stewardship</a:t>
            </a:r>
          </a:p>
        </p:txBody>
      </p:sp>
      <p:cxnSp>
        <p:nvCxnSpPr>
          <p:cNvPr id="29" name="Straight Connector 28">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2A904DC-7890-5C7C-C138-9D8FA27069C0}"/>
              </a:ext>
            </a:extLst>
          </p:cNvPr>
          <p:cNvSpPr txBox="1"/>
          <p:nvPr/>
        </p:nvSpPr>
        <p:spPr>
          <a:xfrm>
            <a:off x="314631" y="4395019"/>
            <a:ext cx="11621729" cy="1569660"/>
          </a:xfrm>
          <a:prstGeom prst="rect">
            <a:avLst/>
          </a:prstGeom>
          <a:noFill/>
        </p:spPr>
        <p:txBody>
          <a:bodyPr wrap="square" rtlCol="0">
            <a:spAutoFit/>
          </a:bodyPr>
          <a:lstStyle/>
          <a:p>
            <a:r>
              <a:rPr lang="en-US" sz="2400" dirty="0">
                <a:solidFill>
                  <a:schemeClr val="bg1"/>
                </a:solidFill>
                <a:latin typeface="Verdana" panose="020B0604030504040204" pitchFamily="34" charset="0"/>
                <a:ea typeface="Verdana" panose="020B0604030504040204" pitchFamily="34" charset="0"/>
              </a:rPr>
              <a:t>Creating a consciousness of opportunities and responsibilities in worship to God and service to our fellow man</a:t>
            </a:r>
          </a:p>
          <a:p>
            <a:endParaRPr lang="en-US" sz="2400" dirty="0">
              <a:solidFill>
                <a:schemeClr val="bg1"/>
              </a:solidFill>
              <a:latin typeface="Verdana" panose="020B0604030504040204" pitchFamily="34" charset="0"/>
              <a:ea typeface="Verdana" panose="020B0604030504040204" pitchFamily="34" charset="0"/>
            </a:endParaRPr>
          </a:p>
          <a:p>
            <a:r>
              <a:rPr lang="en-US" sz="2400" dirty="0">
                <a:solidFill>
                  <a:schemeClr val="bg1"/>
                </a:solidFill>
                <a:latin typeface="Verdana" panose="020B0604030504040204" pitchFamily="34" charset="0"/>
                <a:ea typeface="Verdana" panose="020B0604030504040204" pitchFamily="34" charset="0"/>
              </a:rPr>
              <a:t>To be Stewards of God’s Grace</a:t>
            </a:r>
          </a:p>
        </p:txBody>
      </p:sp>
    </p:spTree>
    <p:extLst>
      <p:ext uri="{BB962C8B-B14F-4D97-AF65-F5344CB8AC3E}">
        <p14:creationId xmlns:p14="http://schemas.microsoft.com/office/powerpoint/2010/main" val="555100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WWJD</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61" y="2212203"/>
            <a:ext cx="11484077" cy="3847207"/>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“All I have left is what I gave away </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 </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What I spent, I had</a:t>
            </a:r>
            <a:endParaRPr lang="en-US" sz="2400" dirty="0">
              <a:latin typeface="Verdana" panose="020B0604030504040204" pitchFamily="34" charset="0"/>
              <a:ea typeface="Verdana" panose="020B0604030504040204" pitchFamily="34" charset="0"/>
            </a:endParaRPr>
          </a:p>
          <a:p>
            <a:pPr algn="ct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What I kept, I lost</a:t>
            </a:r>
            <a:endParaRPr lang="en-US" sz="2400" dirty="0">
              <a:latin typeface="Verdana" panose="020B0604030504040204" pitchFamily="34" charset="0"/>
              <a:ea typeface="Verdana" panose="020B0604030504040204" pitchFamily="34" charset="0"/>
            </a:endParaRPr>
          </a:p>
          <a:p>
            <a:pPr algn="ct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What I gave, I have”</a:t>
            </a:r>
            <a:endParaRPr lang="en-US" sz="2400" dirty="0">
              <a:latin typeface="Verdana" panose="020B0604030504040204" pitchFamily="34" charset="0"/>
              <a:ea typeface="Verdana" panose="020B0604030504040204" pitchFamily="34" charset="0"/>
            </a:endParaRPr>
          </a:p>
          <a:p>
            <a:pPr algn="ctr"/>
            <a:r>
              <a:rPr lang="en-US" sz="2400" dirty="0">
                <a:latin typeface="Verdana" panose="020B0604030504040204" pitchFamily="34" charset="0"/>
                <a:ea typeface="Verdana" panose="020B0604030504040204" pitchFamily="34" charset="0"/>
              </a:rPr>
              <a:t>		</a:t>
            </a:r>
          </a:p>
          <a:p>
            <a:pPr algn="ctr"/>
            <a:r>
              <a:rPr lang="en-US" sz="2400" dirty="0">
                <a:latin typeface="Verdana" panose="020B0604030504040204" pitchFamily="34" charset="0"/>
                <a:ea typeface="Verdana" panose="020B0604030504040204" pitchFamily="34" charset="0"/>
              </a:rPr>
              <a:t>						</a:t>
            </a:r>
            <a:r>
              <a:rPr lang="en-US" sz="2800" dirty="0">
                <a:latin typeface="Segoe Script" panose="030B0504020000000003" pitchFamily="66" charset="0"/>
                <a:ea typeface="Verdana" panose="020B0604030504040204" pitchFamily="34" charset="0"/>
              </a:rPr>
              <a:t>George Pepperdine</a:t>
            </a:r>
          </a:p>
          <a:p>
            <a:pPr algn="ctr"/>
            <a:r>
              <a:rPr lang="x-none" sz="2400" dirty="0">
                <a:latin typeface="Verdana" panose="020B0604030504040204" pitchFamily="34" charset="0"/>
                <a:ea typeface="Verdana" panose="020B0604030504040204" pitchFamily="34" charset="0"/>
              </a:rPr>
              <a:t>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00976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WWJD</a:t>
            </a:r>
          </a:p>
          <a:p>
            <a:pPr algn="ctr"/>
            <a:endParaRPr lang="en-US" sz="28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BFC43BE-A3B8-B77E-81D5-66442D923FC0}"/>
              </a:ext>
            </a:extLst>
          </p:cNvPr>
          <p:cNvSpPr txBox="1"/>
          <p:nvPr/>
        </p:nvSpPr>
        <p:spPr>
          <a:xfrm>
            <a:off x="353961" y="1538408"/>
            <a:ext cx="11484077" cy="769441"/>
          </a:xfrm>
          <a:prstGeom prst="rect">
            <a:avLst/>
          </a:prstGeom>
          <a:noFill/>
        </p:spPr>
        <p:txBody>
          <a:bodyPr wrap="square" rtlCol="0">
            <a:spAutoFit/>
          </a:bodyPr>
          <a:lstStyle/>
          <a:p>
            <a:pPr algn="ctr"/>
            <a:r>
              <a:rPr lang="en-US" sz="4400" b="1" dirty="0">
                <a:latin typeface="Verdana" panose="020B0604030504040204" pitchFamily="34" charset="0"/>
                <a:ea typeface="Verdana" panose="020B0604030504040204" pitchFamily="34" charset="0"/>
              </a:rPr>
              <a:t>WWJD</a:t>
            </a:r>
          </a:p>
        </p:txBody>
      </p:sp>
      <p:sp>
        <p:nvSpPr>
          <p:cNvPr id="5" name="TextBox 4">
            <a:extLst>
              <a:ext uri="{FF2B5EF4-FFF2-40B4-BE49-F238E27FC236}">
                <a16:creationId xmlns:a16="http://schemas.microsoft.com/office/drawing/2014/main" id="{E8AA71A4-883F-872E-7E5B-B8E80385901C}"/>
              </a:ext>
            </a:extLst>
          </p:cNvPr>
          <p:cNvSpPr txBox="1"/>
          <p:nvPr/>
        </p:nvSpPr>
        <p:spPr>
          <a:xfrm>
            <a:off x="353961" y="2674503"/>
            <a:ext cx="11484077" cy="120032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Matthew 9:36</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Seeing the people, He felt compassion for them, because they were distressed and dispirited like sheep without a shepherd. </a:t>
            </a:r>
            <a:endParaRPr lang="en-US" sz="24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C85F65A-89B4-17A0-D828-A43F8CB7ED78}"/>
              </a:ext>
            </a:extLst>
          </p:cNvPr>
          <p:cNvSpPr txBox="1"/>
          <p:nvPr/>
        </p:nvSpPr>
        <p:spPr>
          <a:xfrm>
            <a:off x="353961" y="4550152"/>
            <a:ext cx="11484077" cy="120032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1 Peter 4:10</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As each one has received a </a:t>
            </a:r>
            <a:r>
              <a:rPr lang="x-none" sz="2400" i="1" dirty="0">
                <a:latin typeface="Verdana" panose="020B0604030504040204" pitchFamily="34" charset="0"/>
                <a:ea typeface="Verdana" panose="020B0604030504040204" pitchFamily="34" charset="0"/>
              </a:rPr>
              <a:t>special</a:t>
            </a:r>
            <a:r>
              <a:rPr lang="x-none" sz="2400" dirty="0">
                <a:latin typeface="Verdana" panose="020B0604030504040204" pitchFamily="34" charset="0"/>
                <a:ea typeface="Verdana" panose="020B0604030504040204" pitchFamily="34" charset="0"/>
              </a:rPr>
              <a:t> gift, employ it in serving one another as good stewards of the manifold grace of God.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88916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WWJD</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58" y="1612869"/>
            <a:ext cx="11484077" cy="769441"/>
          </a:xfrm>
          <a:prstGeom prst="rect">
            <a:avLst/>
          </a:prstGeom>
          <a:noFill/>
        </p:spPr>
        <p:txBody>
          <a:bodyPr wrap="square" rtlCol="0">
            <a:spAutoFit/>
          </a:bodyPr>
          <a:lstStyle/>
          <a:p>
            <a:pPr algn="ctr"/>
            <a:r>
              <a:rPr lang="en-US" sz="4400" dirty="0">
                <a:latin typeface="Verdana" panose="020B0604030504040204" pitchFamily="34" charset="0"/>
                <a:ea typeface="Verdana" panose="020B0604030504040204" pitchFamily="34" charset="0"/>
              </a:rPr>
              <a:t>WWJD</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57" y="2761082"/>
            <a:ext cx="11484077"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Lesson goal:  To learn from Jesus’ motives for liberal giving</a:t>
            </a:r>
          </a:p>
        </p:txBody>
      </p:sp>
      <p:sp>
        <p:nvSpPr>
          <p:cNvPr id="5" name="TextBox 4">
            <a:extLst>
              <a:ext uri="{FF2B5EF4-FFF2-40B4-BE49-F238E27FC236}">
                <a16:creationId xmlns:a16="http://schemas.microsoft.com/office/drawing/2014/main" id="{D9DAB1E9-1ABB-346A-266A-82EB30A47B27}"/>
              </a:ext>
            </a:extLst>
          </p:cNvPr>
          <p:cNvSpPr txBox="1"/>
          <p:nvPr/>
        </p:nvSpPr>
        <p:spPr>
          <a:xfrm>
            <a:off x="353957" y="3728060"/>
            <a:ext cx="11484077" cy="1938992"/>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Luke 12:15</a:t>
            </a:r>
          </a:p>
          <a:p>
            <a:pPr algn="ctr"/>
            <a:r>
              <a:rPr lang="en-US" sz="2400" dirty="0">
                <a:latin typeface="Verdana" panose="020B0604030504040204" pitchFamily="34" charset="0"/>
                <a:ea typeface="Verdana" panose="020B0604030504040204" pitchFamily="34" charset="0"/>
              </a:rPr>
              <a:t>Then He said to them, "Beware, and be on your guard against every form of greed; for not </a:t>
            </a:r>
            <a:r>
              <a:rPr lang="en-US" sz="2400" i="1" dirty="0">
                <a:latin typeface="Verdana" panose="020B0604030504040204" pitchFamily="34" charset="0"/>
                <a:ea typeface="Verdana" panose="020B0604030504040204" pitchFamily="34" charset="0"/>
              </a:rPr>
              <a:t>even</a:t>
            </a:r>
            <a:r>
              <a:rPr lang="en-US" sz="2400" dirty="0">
                <a:latin typeface="Verdana" panose="020B0604030504040204" pitchFamily="34" charset="0"/>
                <a:ea typeface="Verdana" panose="020B0604030504040204" pitchFamily="34" charset="0"/>
              </a:rPr>
              <a:t> when one has an abundance does his life consist of his possessions." </a:t>
            </a:r>
          </a:p>
          <a:p>
            <a:pPr algn="ct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69834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WWJD</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61" y="1740688"/>
            <a:ext cx="11484077" cy="4154984"/>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Luke 12:16-21</a:t>
            </a:r>
          </a:p>
          <a:p>
            <a:pPr algn="ctr"/>
            <a:r>
              <a:rPr lang="en-US" sz="2400" dirty="0">
                <a:latin typeface="Verdana" panose="020B0604030504040204" pitchFamily="34" charset="0"/>
                <a:ea typeface="Verdana" panose="020B0604030504040204" pitchFamily="34" charset="0"/>
              </a:rPr>
              <a:t> </a:t>
            </a:r>
            <a:r>
              <a:rPr lang="x-none" sz="2400" dirty="0">
                <a:latin typeface="Verdana" panose="020B0604030504040204" pitchFamily="34" charset="0"/>
                <a:ea typeface="Verdana" panose="020B0604030504040204" pitchFamily="34" charset="0"/>
              </a:rPr>
              <a:t>And He told them a parable, saying, "The land of a rich man was   very productive.  "And he began reasoning to himself, saying, 'What shall I do, since I have no place to store my crops?'  "Then he said, 'This is what I will do: I will tear down my barns and build larger ones, and there I will store all my grain and my goods.  'And I will say to my soul, "Soul, you have many goods laid up for many years </a:t>
            </a:r>
            <a:r>
              <a:rPr lang="x-none" sz="2400" i="1" dirty="0">
                <a:latin typeface="Verdana" panose="020B0604030504040204" pitchFamily="34" charset="0"/>
                <a:ea typeface="Verdana" panose="020B0604030504040204" pitchFamily="34" charset="0"/>
              </a:rPr>
              <a:t>to come;</a:t>
            </a:r>
            <a:r>
              <a:rPr lang="x-none" sz="2400" dirty="0">
                <a:latin typeface="Verdana" panose="020B0604030504040204" pitchFamily="34" charset="0"/>
                <a:ea typeface="Verdana" panose="020B0604030504040204" pitchFamily="34" charset="0"/>
              </a:rPr>
              <a:t> take your ease, eat, drink </a:t>
            </a:r>
            <a:r>
              <a:rPr lang="x-none" sz="2400" i="1" dirty="0">
                <a:latin typeface="Verdana" panose="020B0604030504040204" pitchFamily="34" charset="0"/>
                <a:ea typeface="Verdana" panose="020B0604030504040204" pitchFamily="34" charset="0"/>
              </a:rPr>
              <a:t>and</a:t>
            </a:r>
            <a:r>
              <a:rPr lang="x-none" sz="2400" dirty="0">
                <a:latin typeface="Verdana" panose="020B0604030504040204" pitchFamily="34" charset="0"/>
                <a:ea typeface="Verdana" panose="020B0604030504040204" pitchFamily="34" charset="0"/>
              </a:rPr>
              <a:t> be merry."'  "But God said to him, 'You fool! This </a:t>
            </a:r>
            <a:r>
              <a:rPr lang="x-none" sz="2400" i="1" dirty="0">
                <a:latin typeface="Verdana" panose="020B0604030504040204" pitchFamily="34" charset="0"/>
                <a:ea typeface="Verdana" panose="020B0604030504040204" pitchFamily="34" charset="0"/>
              </a:rPr>
              <a:t>very</a:t>
            </a:r>
            <a:r>
              <a:rPr lang="x-none" sz="2400" dirty="0">
                <a:latin typeface="Verdana" panose="020B0604030504040204" pitchFamily="34" charset="0"/>
                <a:ea typeface="Verdana" panose="020B0604030504040204" pitchFamily="34" charset="0"/>
              </a:rPr>
              <a:t> night your soul is required of you; and </a:t>
            </a:r>
            <a:r>
              <a:rPr lang="x-none" sz="2400" i="1" dirty="0">
                <a:latin typeface="Verdana" panose="020B0604030504040204" pitchFamily="34" charset="0"/>
                <a:ea typeface="Verdana" panose="020B0604030504040204" pitchFamily="34" charset="0"/>
              </a:rPr>
              <a:t>now</a:t>
            </a:r>
            <a:r>
              <a:rPr lang="x-none" sz="2400" dirty="0">
                <a:latin typeface="Verdana" panose="020B0604030504040204" pitchFamily="34" charset="0"/>
                <a:ea typeface="Verdana" panose="020B0604030504040204" pitchFamily="34" charset="0"/>
              </a:rPr>
              <a:t> who will own what you have prepared?'  "So is the man who stores up treasure for himself, and is not rich toward God."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27004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WWJD</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61" y="1740688"/>
            <a:ext cx="11484077" cy="2308324"/>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Matthew 6:19-21</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"Do not store up for yourselves treasures on earth, where moth and rust destroy, and where thieves break in and steal.  "But store up for yourselves treasures in heaven, where neither moth nor rust destroys, and where thieves do not break in or steal; for where your treasure is, there your heart will be also. </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BFC43BE-A3B8-B77E-81D5-66442D923FC0}"/>
              </a:ext>
            </a:extLst>
          </p:cNvPr>
          <p:cNvSpPr txBox="1"/>
          <p:nvPr/>
        </p:nvSpPr>
        <p:spPr>
          <a:xfrm>
            <a:off x="349046" y="4400320"/>
            <a:ext cx="11484077" cy="184665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Luke</a:t>
            </a:r>
            <a:r>
              <a:rPr lang="x-none" sz="2400" dirty="0">
                <a:latin typeface="Verdana" panose="020B0604030504040204" pitchFamily="34" charset="0"/>
                <a:ea typeface="Verdana" panose="020B0604030504040204" pitchFamily="34" charset="0"/>
              </a:rPr>
              <a:t> 6:38</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"Give, and it will be given to you. They will pour into your lap a good measure—pressed down, shaken together, </a:t>
            </a:r>
            <a:r>
              <a:rPr lang="x-none" sz="2400" i="1" dirty="0">
                <a:latin typeface="Verdana" panose="020B0604030504040204" pitchFamily="34" charset="0"/>
                <a:ea typeface="Verdana" panose="020B0604030504040204" pitchFamily="34" charset="0"/>
              </a:rPr>
              <a:t>and</a:t>
            </a:r>
            <a:r>
              <a:rPr lang="x-none" sz="2400" dirty="0">
                <a:latin typeface="Verdana" panose="020B0604030504040204" pitchFamily="34" charset="0"/>
                <a:ea typeface="Verdana" panose="020B0604030504040204" pitchFamily="34" charset="0"/>
              </a:rPr>
              <a:t> running over. For by your standard of measure it will be measured to you in return." </a:t>
            </a:r>
            <a:endParaRPr lang="en-US" sz="2400" dirty="0">
              <a:latin typeface="Verdana" panose="020B0604030504040204" pitchFamily="34" charset="0"/>
              <a:ea typeface="Verdana" panose="020B0604030504040204" pitchFamily="34" charset="0"/>
            </a:endParaRPr>
          </a:p>
          <a:p>
            <a:r>
              <a:rPr lang="x-none" b="1" dirty="0"/>
              <a:t> </a:t>
            </a:r>
            <a:endParaRPr lang="en-US" dirty="0"/>
          </a:p>
        </p:txBody>
      </p:sp>
    </p:spTree>
    <p:extLst>
      <p:ext uri="{BB962C8B-B14F-4D97-AF65-F5344CB8AC3E}">
        <p14:creationId xmlns:p14="http://schemas.microsoft.com/office/powerpoint/2010/main" val="3581379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WWJD</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61" y="1740688"/>
            <a:ext cx="11484077" cy="830997"/>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A general truth:</a:t>
            </a:r>
          </a:p>
          <a:p>
            <a:pPr algn="ctr"/>
            <a:r>
              <a:rPr lang="en-US" sz="2400" dirty="0">
                <a:latin typeface="Verdana" panose="020B0604030504040204" pitchFamily="34" charset="0"/>
                <a:ea typeface="Verdana" panose="020B0604030504040204" pitchFamily="34" charset="0"/>
              </a:rPr>
              <a:t>We will not receive anything worthwhile for FREE!</a:t>
            </a:r>
          </a:p>
        </p:txBody>
      </p:sp>
      <p:sp>
        <p:nvSpPr>
          <p:cNvPr id="4" name="TextBox 3">
            <a:extLst>
              <a:ext uri="{FF2B5EF4-FFF2-40B4-BE49-F238E27FC236}">
                <a16:creationId xmlns:a16="http://schemas.microsoft.com/office/drawing/2014/main" id="{2BFC43BE-A3B8-B77E-81D5-66442D923FC0}"/>
              </a:ext>
            </a:extLst>
          </p:cNvPr>
          <p:cNvSpPr txBox="1"/>
          <p:nvPr/>
        </p:nvSpPr>
        <p:spPr>
          <a:xfrm>
            <a:off x="353960" y="4559057"/>
            <a:ext cx="11484077" cy="184665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Psalm 41:1-2</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How blessed is he who considers the helpless; The LORD will deliver him in a day of trouble.  The LORD will protect him and keep him alive, And he shall be called blessed upon the earth;</a:t>
            </a:r>
            <a:endParaRPr lang="en-US" sz="2400" dirty="0">
              <a:latin typeface="Verdana" panose="020B0604030504040204" pitchFamily="34" charset="0"/>
              <a:ea typeface="Verdana" panose="020B0604030504040204" pitchFamily="34" charset="0"/>
            </a:endParaRPr>
          </a:p>
          <a:p>
            <a:r>
              <a:rPr lang="x-none" b="1" dirty="0"/>
              <a:t> </a:t>
            </a:r>
            <a:endParaRPr lang="en-US" dirty="0"/>
          </a:p>
        </p:txBody>
      </p:sp>
      <p:sp>
        <p:nvSpPr>
          <p:cNvPr id="5" name="TextBox 4">
            <a:extLst>
              <a:ext uri="{FF2B5EF4-FFF2-40B4-BE49-F238E27FC236}">
                <a16:creationId xmlns:a16="http://schemas.microsoft.com/office/drawing/2014/main" id="{72918631-5957-F71E-681E-3CBDFACC643F}"/>
              </a:ext>
            </a:extLst>
          </p:cNvPr>
          <p:cNvSpPr txBox="1"/>
          <p:nvPr/>
        </p:nvSpPr>
        <p:spPr>
          <a:xfrm>
            <a:off x="358880" y="3141786"/>
            <a:ext cx="11484077"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Therefore:</a:t>
            </a:r>
          </a:p>
          <a:p>
            <a:pPr algn="ctr"/>
            <a:r>
              <a:rPr lang="en-US" sz="2400" dirty="0">
                <a:latin typeface="Verdana" panose="020B0604030504040204" pitchFamily="34" charset="0"/>
                <a:ea typeface="Verdana" panose="020B0604030504040204" pitchFamily="34" charset="0"/>
              </a:rPr>
              <a:t>If we give something worthwhile, we will get something back that is also worthwhile!</a:t>
            </a:r>
          </a:p>
        </p:txBody>
      </p:sp>
    </p:spTree>
    <p:extLst>
      <p:ext uri="{BB962C8B-B14F-4D97-AF65-F5344CB8AC3E}">
        <p14:creationId xmlns:p14="http://schemas.microsoft.com/office/powerpoint/2010/main" val="3932931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WWJD</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59" y="1061829"/>
            <a:ext cx="11484077" cy="1569660"/>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Acts 20:35</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"In everything I showed you that by working hard in this manner you must help the weak and remember the words of the Lord Jesus, that He Himself said, 'It is more blessed to give than to receive</a:t>
            </a:r>
            <a:r>
              <a:rPr lang="en-US" sz="2400" dirty="0">
                <a:latin typeface="Verdana" panose="020B0604030504040204" pitchFamily="34" charset="0"/>
                <a:ea typeface="Verdana" panose="020B0604030504040204" pitchFamily="34" charset="0"/>
              </a:rPr>
              <a:t>.”</a:t>
            </a:r>
          </a:p>
        </p:txBody>
      </p:sp>
      <p:sp>
        <p:nvSpPr>
          <p:cNvPr id="4" name="TextBox 3">
            <a:extLst>
              <a:ext uri="{FF2B5EF4-FFF2-40B4-BE49-F238E27FC236}">
                <a16:creationId xmlns:a16="http://schemas.microsoft.com/office/drawing/2014/main" id="{2BFC43BE-A3B8-B77E-81D5-66442D923FC0}"/>
              </a:ext>
            </a:extLst>
          </p:cNvPr>
          <p:cNvSpPr txBox="1"/>
          <p:nvPr/>
        </p:nvSpPr>
        <p:spPr>
          <a:xfrm>
            <a:off x="432617" y="4457343"/>
            <a:ext cx="11484077" cy="2308324"/>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Matthew 16:24-26</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Then Jesus said to His disciples, "If anyone wishes to come after Me, he must deny himself, and take up his cross and follow Me.  "For whoever wishes to save his life will lose it; but whoever loses his life for My sake will find it.  "For what will it profit a man if he gains the whole world and forfeits his soul? Or what will a man give in exchange for his soul?</a:t>
            </a:r>
            <a:endParaRPr lang="en-US" sz="24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72918631-5957-F71E-681E-3CBDFACC643F}"/>
              </a:ext>
            </a:extLst>
          </p:cNvPr>
          <p:cNvSpPr txBox="1"/>
          <p:nvPr/>
        </p:nvSpPr>
        <p:spPr>
          <a:xfrm>
            <a:off x="353959" y="2738663"/>
            <a:ext cx="11484077" cy="1569660"/>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Matthew 13:22</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"And the one on whom seed was sown among the thorns, this is the man who hears the word, and the </a:t>
            </a:r>
            <a:r>
              <a:rPr lang="x-none" sz="2400" u="sng" dirty="0">
                <a:latin typeface="Verdana" panose="020B0604030504040204" pitchFamily="34" charset="0"/>
                <a:ea typeface="Verdana" panose="020B0604030504040204" pitchFamily="34" charset="0"/>
              </a:rPr>
              <a:t>worry of the world and the deceitfulness of wealth</a:t>
            </a:r>
            <a:r>
              <a:rPr lang="x-none" sz="2400" dirty="0">
                <a:latin typeface="Verdana" panose="020B0604030504040204" pitchFamily="34" charset="0"/>
                <a:ea typeface="Verdana" panose="020B0604030504040204" pitchFamily="34" charset="0"/>
              </a:rPr>
              <a:t> choke the word, and it becomes unfruitful.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01565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WWJD</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61" y="1848410"/>
            <a:ext cx="11484077" cy="3416320"/>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Matthew 19:27-30</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Then Peter said to Him, "Behold, we have left everything and followed You; what then will there be for us?"  And Jesus said to them, "Truly I say to you, that you who have followed Me, in the regeneration when the Son of Man will sit on His glorious throne, you also shall sit upon twelve thrones, judging the twelve tribes of Israel.  "And everyone who has left houses or brothers or sisters or father or mother or children or farms for My name's sake, will receive many times as much, and will inherit eternal life.  "But many </a:t>
            </a:r>
            <a:r>
              <a:rPr lang="x-none" sz="2400" i="1" dirty="0">
                <a:latin typeface="Verdana" panose="020B0604030504040204" pitchFamily="34" charset="0"/>
                <a:ea typeface="Verdana" panose="020B0604030504040204" pitchFamily="34" charset="0"/>
              </a:rPr>
              <a:t>who are</a:t>
            </a:r>
            <a:r>
              <a:rPr lang="x-none" sz="2400" dirty="0">
                <a:latin typeface="Verdana" panose="020B0604030504040204" pitchFamily="34" charset="0"/>
                <a:ea typeface="Verdana" panose="020B0604030504040204" pitchFamily="34" charset="0"/>
              </a:rPr>
              <a:t> first will be last; and </a:t>
            </a:r>
            <a:r>
              <a:rPr lang="x-none" sz="2400" i="1" dirty="0">
                <a:latin typeface="Verdana" panose="020B0604030504040204" pitchFamily="34" charset="0"/>
                <a:ea typeface="Verdana" panose="020B0604030504040204" pitchFamily="34" charset="0"/>
              </a:rPr>
              <a:t>the</a:t>
            </a:r>
            <a:r>
              <a:rPr lang="x-none" sz="2400" dirty="0">
                <a:latin typeface="Verdana" panose="020B0604030504040204" pitchFamily="34" charset="0"/>
                <a:ea typeface="Verdana" panose="020B0604030504040204" pitchFamily="34" charset="0"/>
              </a:rPr>
              <a:t> last, first.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56085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WWJD</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59" y="1061829"/>
            <a:ext cx="11484077" cy="120032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John 3:16</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"For God so loved the world, that He gave His only begotten Son, that whoever believes in Him shall not perish, but have eternal life. </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BFC43BE-A3B8-B77E-81D5-66442D923FC0}"/>
              </a:ext>
            </a:extLst>
          </p:cNvPr>
          <p:cNvSpPr txBox="1"/>
          <p:nvPr/>
        </p:nvSpPr>
        <p:spPr>
          <a:xfrm>
            <a:off x="353958" y="4041171"/>
            <a:ext cx="11484077" cy="3046988"/>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1 Timothy 6:17-19</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Instruct those who are rich in this present world not to be conceited or to fix their hope on the uncertainty of riches, but on God, who richly supplies us with all things to enjoy.  </a:t>
            </a:r>
            <a:r>
              <a:rPr lang="x-none" sz="2400" i="1" dirty="0">
                <a:latin typeface="Verdana" panose="020B0604030504040204" pitchFamily="34" charset="0"/>
                <a:ea typeface="Verdana" panose="020B0604030504040204" pitchFamily="34" charset="0"/>
              </a:rPr>
              <a:t>Instruct them</a:t>
            </a:r>
            <a:r>
              <a:rPr lang="x-none" sz="2400" dirty="0">
                <a:latin typeface="Verdana" panose="020B0604030504040204" pitchFamily="34" charset="0"/>
                <a:ea typeface="Verdana" panose="020B0604030504040204" pitchFamily="34" charset="0"/>
              </a:rPr>
              <a:t> to do good, to be rich in good works, to be generous and ready to share, storing up for themselves the treasure of a good foundation for the future, so that they may take hold of that which is life indeed. </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 </a:t>
            </a:r>
            <a:endParaRPr lang="en-US" sz="24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72918631-5957-F71E-681E-3CBDFACC643F}"/>
              </a:ext>
            </a:extLst>
          </p:cNvPr>
          <p:cNvSpPr txBox="1"/>
          <p:nvPr/>
        </p:nvSpPr>
        <p:spPr>
          <a:xfrm>
            <a:off x="353958" y="2699635"/>
            <a:ext cx="11484077" cy="830997"/>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1 John 4:19</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We love, because He first loved us.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90142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WWJD</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59" y="1061829"/>
            <a:ext cx="11484077" cy="2308324"/>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Deuteronomy 8:17-18</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"Otherwise, you may say in your heart, 'My power and the strength of my hand made me this wealth.'   "But you shall remember the LORD your God, for it is He who is giving you power to make wealth, that He may confirm His covenant which He swore to your fathers, as </a:t>
            </a:r>
            <a:r>
              <a:rPr lang="x-none" sz="2400" i="1" dirty="0">
                <a:latin typeface="Verdana" panose="020B0604030504040204" pitchFamily="34" charset="0"/>
                <a:ea typeface="Verdana" panose="020B0604030504040204" pitchFamily="34" charset="0"/>
              </a:rPr>
              <a:t>it is</a:t>
            </a:r>
            <a:r>
              <a:rPr lang="x-none" sz="2400" dirty="0">
                <a:latin typeface="Verdana" panose="020B0604030504040204" pitchFamily="34" charset="0"/>
                <a:ea typeface="Verdana" panose="020B0604030504040204" pitchFamily="34" charset="0"/>
              </a:rPr>
              <a:t> this day. </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BFC43BE-A3B8-B77E-81D5-66442D923FC0}"/>
              </a:ext>
            </a:extLst>
          </p:cNvPr>
          <p:cNvSpPr txBox="1"/>
          <p:nvPr/>
        </p:nvSpPr>
        <p:spPr>
          <a:xfrm>
            <a:off x="353958" y="3749652"/>
            <a:ext cx="11484077" cy="2677656"/>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Daniel 4:30</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"The king reflected and said, 'Is this not Babylon the great, which I myself have built as a royal residence by the might of my power and for the glory of my majesty?' "While the word </a:t>
            </a:r>
            <a:r>
              <a:rPr lang="x-none" sz="2400" i="1" dirty="0">
                <a:latin typeface="Verdana" panose="020B0604030504040204" pitchFamily="34" charset="0"/>
                <a:ea typeface="Verdana" panose="020B0604030504040204" pitchFamily="34" charset="0"/>
              </a:rPr>
              <a:t>was</a:t>
            </a:r>
            <a:r>
              <a:rPr lang="x-none" sz="2400" dirty="0">
                <a:latin typeface="Verdana" panose="020B0604030504040204" pitchFamily="34" charset="0"/>
                <a:ea typeface="Verdana" panose="020B0604030504040204" pitchFamily="34" charset="0"/>
              </a:rPr>
              <a:t> in the king's mouth, a voice came from heaven, </a:t>
            </a:r>
            <a:r>
              <a:rPr lang="x-none" sz="2400" i="1" dirty="0">
                <a:latin typeface="Verdana" panose="020B0604030504040204" pitchFamily="34" charset="0"/>
                <a:ea typeface="Verdana" panose="020B0604030504040204" pitchFamily="34" charset="0"/>
              </a:rPr>
              <a:t>saying,</a:t>
            </a:r>
            <a:r>
              <a:rPr lang="x-none" sz="2400" dirty="0">
                <a:latin typeface="Verdana" panose="020B0604030504040204" pitchFamily="34" charset="0"/>
                <a:ea typeface="Verdana" panose="020B0604030504040204" pitchFamily="34" charset="0"/>
              </a:rPr>
              <a:t> 'King Nebuchadnezzar, to you it is declared: sovereignty has been removed from you, </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74132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AccentBoxVTI">
  <a:themeElements>
    <a:clrScheme name="AnalogousFromDarkSeedLeftStep">
      <a:dk1>
        <a:srgbClr val="000000"/>
      </a:dk1>
      <a:lt1>
        <a:srgbClr val="FFFFFF"/>
      </a:lt1>
      <a:dk2>
        <a:srgbClr val="1C2831"/>
      </a:dk2>
      <a:lt2>
        <a:srgbClr val="F0F3F1"/>
      </a:lt2>
      <a:accent1>
        <a:srgbClr val="C34DB7"/>
      </a:accent1>
      <a:accent2>
        <a:srgbClr val="8C3BB1"/>
      </a:accent2>
      <a:accent3>
        <a:srgbClr val="6D4DC3"/>
      </a:accent3>
      <a:accent4>
        <a:srgbClr val="3F50B3"/>
      </a:accent4>
      <a:accent5>
        <a:srgbClr val="4D90C3"/>
      </a:accent5>
      <a:accent6>
        <a:srgbClr val="3BAFB1"/>
      </a:accent6>
      <a:hlink>
        <a:srgbClr val="3F72BF"/>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3496</TotalTime>
  <Words>1139</Words>
  <Application>Microsoft Office PowerPoint</Application>
  <PresentationFormat>Widescreen</PresentationFormat>
  <Paragraphs>67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Arial</vt:lpstr>
      <vt:lpstr>Calibri</vt:lpstr>
      <vt:lpstr>Freestyle Script</vt:lpstr>
      <vt:lpstr>Neue Haas Grotesk Text Pro</vt:lpstr>
      <vt:lpstr>Segoe Script</vt:lpstr>
      <vt:lpstr>Verdana</vt:lpstr>
      <vt:lpstr>AccentBoxVTI</vt:lpstr>
      <vt:lpstr>Spiritual Maturity &amp; Stewardship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STEWARDSHIP</dc:title>
  <dc:creator>Richard Watson</dc:creator>
  <cp:lastModifiedBy>Operator</cp:lastModifiedBy>
  <cp:revision>8</cp:revision>
  <dcterms:created xsi:type="dcterms:W3CDTF">2024-05-31T20:52:09Z</dcterms:created>
  <dcterms:modified xsi:type="dcterms:W3CDTF">2024-07-28T13:45:44Z</dcterms:modified>
</cp:coreProperties>
</file>