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7"/>
  </p:notesMasterIdLst>
  <p:sldIdLst>
    <p:sldId id="256" r:id="rId2"/>
    <p:sldId id="2066" r:id="rId3"/>
    <p:sldId id="2056" r:id="rId4"/>
    <p:sldId id="2072" r:id="rId5"/>
    <p:sldId id="2073" r:id="rId6"/>
    <p:sldId id="2067" r:id="rId7"/>
    <p:sldId id="2074" r:id="rId8"/>
    <p:sldId id="2075" r:id="rId9"/>
    <p:sldId id="2076" r:id="rId10"/>
    <p:sldId id="2077" r:id="rId11"/>
    <p:sldId id="2078" r:id="rId12"/>
    <p:sldId id="1974" r:id="rId13"/>
    <p:sldId id="2079" r:id="rId14"/>
    <p:sldId id="2080" r:id="rId15"/>
    <p:sldId id="2081" r:id="rId16"/>
    <p:sldId id="2082" r:id="rId17"/>
    <p:sldId id="2085" r:id="rId18"/>
    <p:sldId id="2086" r:id="rId19"/>
    <p:sldId id="2087" r:id="rId20"/>
    <p:sldId id="2083" r:id="rId21"/>
    <p:sldId id="2058" r:id="rId22"/>
    <p:sldId id="2088" r:id="rId23"/>
    <p:sldId id="2089" r:id="rId24"/>
    <p:sldId id="2090" r:id="rId25"/>
    <p:sldId id="2091" r:id="rId26"/>
    <p:sldId id="2097" r:id="rId27"/>
    <p:sldId id="2098" r:id="rId28"/>
    <p:sldId id="2099" r:id="rId29"/>
    <p:sldId id="2100" r:id="rId30"/>
    <p:sldId id="2105" r:id="rId31"/>
    <p:sldId id="2106" r:id="rId32"/>
    <p:sldId id="2107" r:id="rId33"/>
    <p:sldId id="2101" r:id="rId34"/>
    <p:sldId id="2108" r:id="rId35"/>
    <p:sldId id="1809" r:id="rId36"/>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6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Jenkins" initials="DJ" lastIdx="1" clrIdx="0">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DCA"/>
    <a:srgbClr val="4472C4"/>
    <a:srgbClr val="F9E6CB"/>
    <a:srgbClr val="F8C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57" autoAdjust="0"/>
    <p:restoredTop sz="94660"/>
  </p:normalViewPr>
  <p:slideViewPr>
    <p:cSldViewPr snapToGrid="0">
      <p:cViewPr varScale="1">
        <p:scale>
          <a:sx n="100" d="100"/>
          <a:sy n="100" d="100"/>
        </p:scale>
        <p:origin x="72" y="186"/>
      </p:cViewPr>
      <p:guideLst>
        <p:guide orient="horz" pos="2184"/>
        <p:guide pos="3864"/>
      </p:guideLst>
    </p:cSldViewPr>
  </p:slid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79066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mc:AlternateContent xmlns:mc="http://schemas.openxmlformats.org/markup-compatibility/2006" xmlns:p14="http://schemas.microsoft.com/office/powerpoint/2010/main">
    <mc:Choice Requires="p14">
      <p:transition p14:dur="10"/>
    </mc:Choice>
    <mc:Fallback xmlns="">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pic>
        <p:nvPicPr>
          <p:cNvPr id="7" name="Picture 6" descr="A book on a table&#10;&#10;Description automatically generated">
            <a:extLst>
              <a:ext uri="{FF2B5EF4-FFF2-40B4-BE49-F238E27FC236}">
                <a16:creationId xmlns:a16="http://schemas.microsoft.com/office/drawing/2014/main" id="{7D42B99A-E1E5-F592-71CE-96D94D90BD7C}"/>
              </a:ext>
            </a:extLst>
          </p:cNvPr>
          <p:cNvPicPr>
            <a:picLocks noChangeAspect="1"/>
          </p:cNvPicPr>
          <p:nvPr/>
        </p:nvPicPr>
        <p:blipFill>
          <a:blip r:embed="rId3"/>
          <a:stretch>
            <a:fillRect/>
          </a:stretch>
        </p:blipFill>
        <p:spPr>
          <a:xfrm>
            <a:off x="0" y="0"/>
            <a:ext cx="12192000" cy="68580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979174" y="511572"/>
            <a:ext cx="8843614" cy="1016142"/>
          </a:xfrm>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Definitions: Pivotal  &amp; Prophet </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679161"/>
            <a:ext cx="10872438" cy="4698989"/>
          </a:xfrm>
        </p:spPr>
        <p:txBody>
          <a:bodyPr/>
          <a:lstStyle/>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Definition of a prophet, contrasted with definition of a priest</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Man TO God—A priest looks and serves Upward</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God to Man—A prophet looks and serves Downward</a:t>
            </a:r>
          </a:p>
          <a:p>
            <a:pPr marR="0" algn="just" rtl="0">
              <a:buFont typeface="Arial" panose="020B0604020202020204" pitchFamily="34" charset="0"/>
              <a:buChar char="•"/>
            </a:pPr>
            <a:r>
              <a:rPr lang="en-US" dirty="0">
                <a:solidFill>
                  <a:srgbClr val="FFFF00"/>
                </a:solidFill>
                <a:latin typeface="Calibri" panose="020F0502020204030204" pitchFamily="34" charset="0"/>
                <a:ea typeface="Calibri" panose="020F0502020204030204" pitchFamily="34" charset="0"/>
                <a:cs typeface="Calibri" panose="020F0502020204030204" pitchFamily="34" charset="0"/>
              </a:rPr>
              <a:t>Definition of pivotal: </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An event, an action or a man which changes direction</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Moses was a pivotal prophet—Religious change from Abraham</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Jesus, like Moses, was pivotal changed directions history</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Almost from the beginning there were prophets</a:t>
            </a:r>
          </a:p>
        </p:txBody>
      </p:sp>
    </p:spTree>
    <p:extLst>
      <p:ext uri="{BB962C8B-B14F-4D97-AF65-F5344CB8AC3E}">
        <p14:creationId xmlns:p14="http://schemas.microsoft.com/office/powerpoint/2010/main" val="23423014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979174" y="511572"/>
            <a:ext cx="8843614" cy="1016142"/>
          </a:xfrm>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Definitions: Pivotal  &amp; Prophet </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679161"/>
            <a:ext cx="10872438" cy="4698989"/>
          </a:xfrm>
        </p:spPr>
        <p:txBody>
          <a:bodyPr/>
          <a:lstStyle/>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Definition of a prophet, contrasted with definition of a priest</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Man TO God—A priest looks and serves Upward</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God to Man—A prophet looks and serves Downward</a:t>
            </a:r>
          </a:p>
          <a:p>
            <a:pPr marR="0" algn="just" rtl="0">
              <a:buFont typeface="Arial" panose="020B0604020202020204" pitchFamily="34" charset="0"/>
              <a:buChar char="•"/>
            </a:pPr>
            <a:r>
              <a:rPr lang="en-US" dirty="0">
                <a:solidFill>
                  <a:srgbClr val="FFFF00"/>
                </a:solidFill>
                <a:latin typeface="Calibri" panose="020F0502020204030204" pitchFamily="34" charset="0"/>
                <a:ea typeface="Calibri" panose="020F0502020204030204" pitchFamily="34" charset="0"/>
                <a:cs typeface="Calibri" panose="020F0502020204030204" pitchFamily="34" charset="0"/>
              </a:rPr>
              <a:t>Definition of pivotal: </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An event, an action or a man which changes direction</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Moses was a pivotal prophet—Religious change from Abraham</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Jesus, like Moses, was pivotal changed directions history</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Almost from the beginning there were prophets</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Who would you suggest might be another pivotal prophet?</a:t>
            </a:r>
          </a:p>
        </p:txBody>
      </p:sp>
    </p:spTree>
    <p:extLst>
      <p:ext uri="{BB962C8B-B14F-4D97-AF65-F5344CB8AC3E}">
        <p14:creationId xmlns:p14="http://schemas.microsoft.com/office/powerpoint/2010/main" val="9871253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Identifying Tonight’s Pivotal Prophet</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4698989"/>
          </a:xfrm>
        </p:spPr>
        <p:txBody>
          <a:bodyPr/>
          <a:lstStyle/>
          <a:p>
            <a:pPr marR="0" algn="just" rtl="0">
              <a:buFont typeface="Arial" panose="020B0604020202020204" pitchFamily="34" charset="0"/>
              <a:buChar char="•"/>
            </a:pPr>
            <a:endParaRPr lang="en-US"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683877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Identifying Tonight’s Pivotal Prophet</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4698989"/>
          </a:xfrm>
        </p:spPr>
        <p:txBody>
          <a:bodyPr/>
          <a:lstStyle/>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fled from the wrath of the king, went to Mt. Sinai</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later confronted the king with miracles</a:t>
            </a:r>
          </a:p>
        </p:txBody>
      </p:sp>
    </p:spTree>
    <p:extLst>
      <p:ext uri="{BB962C8B-B14F-4D97-AF65-F5344CB8AC3E}">
        <p14:creationId xmlns:p14="http://schemas.microsoft.com/office/powerpoint/2010/main" val="27435590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Identifying Tonight’s Pivotal Prophet</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4698989"/>
          </a:xfrm>
        </p:spPr>
        <p:txBody>
          <a:bodyPr/>
          <a:lstStyle/>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fled from the wrath of the king, went to Mt. Sinai</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later confronted the king with miracles</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parted the waters so people could pass through</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At Sinai he saw and felt fire, earthquake and heard God speak</a:t>
            </a:r>
          </a:p>
        </p:txBody>
      </p:sp>
    </p:spTree>
    <p:extLst>
      <p:ext uri="{BB962C8B-B14F-4D97-AF65-F5344CB8AC3E}">
        <p14:creationId xmlns:p14="http://schemas.microsoft.com/office/powerpoint/2010/main" val="40948944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Identifying Tonight’s Pivotal Prophet</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4698989"/>
          </a:xfrm>
        </p:spPr>
        <p:txBody>
          <a:bodyPr/>
          <a:lstStyle/>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fled from the wrath of the king, went to Mt. Sinai</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later confronted the king with miracles</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parted the waters so people could pass through</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At Sinai he saw and felt fire, earthquake and heard God speak</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gave food to the hungry and chose his successor</a:t>
            </a:r>
          </a:p>
        </p:txBody>
      </p:sp>
    </p:spTree>
    <p:extLst>
      <p:ext uri="{BB962C8B-B14F-4D97-AF65-F5344CB8AC3E}">
        <p14:creationId xmlns:p14="http://schemas.microsoft.com/office/powerpoint/2010/main" val="23458468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Identifying Tonight’s Pivotal Prophet</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4698989"/>
          </a:xfrm>
        </p:spPr>
        <p:txBody>
          <a:bodyPr/>
          <a:lstStyle/>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fled from the wrath of the king, went to Mt. Sinai</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later confronted the king with miracles</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parted the waters so people could pass through</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At Sinai he saw and felt fire, earthquake and heard God speak</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gave food to the hungry and chose his successor</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lived after Solomon, during Divided Kingdom</a:t>
            </a:r>
          </a:p>
        </p:txBody>
      </p:sp>
    </p:spTree>
    <p:extLst>
      <p:ext uri="{BB962C8B-B14F-4D97-AF65-F5344CB8AC3E}">
        <p14:creationId xmlns:p14="http://schemas.microsoft.com/office/powerpoint/2010/main" val="29139955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Identifying Tonight’s Pivotal Prophet</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4698989"/>
          </a:xfrm>
        </p:spPr>
        <p:txBody>
          <a:bodyPr/>
          <a:lstStyle/>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fled from the wrath of the king, went to Mt. Sinai</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later confronted the king with miracles</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parted the waters so people could pass through</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At Sinai he saw and felt fire, earthquake and heard God speak</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gave food to the hungry and chose his successor</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lived after Solomon, during Divided Kingdom</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was from the “Northern” Israel and prophesied to them</a:t>
            </a:r>
          </a:p>
        </p:txBody>
      </p:sp>
    </p:spTree>
    <p:extLst>
      <p:ext uri="{BB962C8B-B14F-4D97-AF65-F5344CB8AC3E}">
        <p14:creationId xmlns:p14="http://schemas.microsoft.com/office/powerpoint/2010/main" val="27199325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Identifying Tonight’s Pivotal Prophet</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4698989"/>
          </a:xfrm>
        </p:spPr>
        <p:txBody>
          <a:bodyPr/>
          <a:lstStyle/>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fled from the wrath of the king, went to Mt. Sinai</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later confronted the king with miracles</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parted the waters so people could pass through</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At Sinai he saw and felt fire, earthquake and heard God speak</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gave food to the hungry and chose his successor</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lived after Solomon, during Divided Kingdom</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was from the “Northern” Israel and prophesied to them</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Like Moses, many miracles connected with his life</a:t>
            </a:r>
          </a:p>
        </p:txBody>
      </p:sp>
    </p:spTree>
    <p:extLst>
      <p:ext uri="{BB962C8B-B14F-4D97-AF65-F5344CB8AC3E}">
        <p14:creationId xmlns:p14="http://schemas.microsoft.com/office/powerpoint/2010/main" val="40470586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Identifying Tonight’s Pivotal Prophet</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4698989"/>
          </a:xfrm>
        </p:spPr>
        <p:txBody>
          <a:bodyPr/>
          <a:lstStyle/>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fled from the wrath of the king, went to Mt. Sinai</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later confronted the king with miracles</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parted the waters so people could pass through</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At Sinai he saw and felt fire, earthquake and heard God speak</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gave food to the hungry and chose his successor</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lived after Solomon, during Divided Kingdom</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was from the “Northern” Israel and prophesied to them</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Like Moses, many miracles connected with his life</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At the end of his life, he “ascended” toward heaven</a:t>
            </a:r>
          </a:p>
        </p:txBody>
      </p:sp>
    </p:spTree>
    <p:extLst>
      <p:ext uri="{BB962C8B-B14F-4D97-AF65-F5344CB8AC3E}">
        <p14:creationId xmlns:p14="http://schemas.microsoft.com/office/powerpoint/2010/main" val="35957676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979174" y="511572"/>
            <a:ext cx="8843614" cy="1016142"/>
          </a:xfrm>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Text—Malachi 4:1-6</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91775"/>
            <a:ext cx="10872438" cy="4698989"/>
          </a:xfrm>
        </p:spPr>
        <p:txBody>
          <a:bodyPr/>
          <a:lstStyle/>
          <a:p>
            <a:pPr marL="50800" marR="0" indent="0" algn="just" rtl="0">
              <a:buNone/>
            </a:pPr>
            <a:r>
              <a:rPr lang="en-US" sz="2350" i="0" strike="noStrike" baseline="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1  For behold, the day is coming, Burning like an oven, And all the proud, yes, all who do wickedly will be stubble. And the day which is coming shall burn them up, Says the Lord of hosts,  That will leave them neither root nor branch. </a:t>
            </a:r>
          </a:p>
          <a:p>
            <a:pPr marL="50800" marR="0" indent="0" algn="just" rtl="0">
              <a:buNone/>
            </a:pPr>
            <a:r>
              <a:rPr lang="en-US" sz="2350" i="0" strike="noStrike" baseline="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2  But to you who fear My name The Sun of Righteousness shall arise With healing in His wings; And you shall go out And grow fat like stall-fed calves. </a:t>
            </a:r>
          </a:p>
          <a:p>
            <a:pPr marL="50800" marR="0" indent="0" algn="just" rtl="0">
              <a:buNone/>
            </a:pPr>
            <a:r>
              <a:rPr lang="en-US" sz="2350" i="0" strike="noStrike" baseline="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3  You shall trample the wicked, For they shall be ashes under the soles of your feet On the day that I do </a:t>
            </a:r>
            <a:r>
              <a:rPr lang="en-US" sz="2350" i="1" strike="noStrike" baseline="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this,</a:t>
            </a:r>
            <a:r>
              <a:rPr lang="en-US" sz="2350" i="0" strike="noStrike" baseline="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Says the LORD of hosts. </a:t>
            </a:r>
          </a:p>
          <a:p>
            <a:pPr marL="50800" marR="0" indent="0" algn="just" rtl="0">
              <a:buNone/>
            </a:pPr>
            <a:r>
              <a:rPr lang="en-US" sz="2350" i="0" strike="noStrike" baseline="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4  Remember the Law of Moses, My servant, Which I commanded him in Horeb for all Israel, </a:t>
            </a:r>
            <a:r>
              <a:rPr lang="en-US" sz="2350" i="1" strike="noStrike" baseline="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With the</a:t>
            </a:r>
            <a:r>
              <a:rPr lang="en-US" sz="2350" i="0" strike="noStrike" baseline="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statutes and judgments. </a:t>
            </a:r>
          </a:p>
          <a:p>
            <a:pPr marL="50800" marR="0" indent="0" algn="just" rtl="0">
              <a:buNone/>
            </a:pPr>
            <a:r>
              <a:rPr lang="en-US" sz="2350" i="0" strike="noStrike" baseline="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5  Behold, I will send you Elijah the prophet Before the coming of the great and dreadful day of the Lord. </a:t>
            </a:r>
          </a:p>
          <a:p>
            <a:pPr marL="50800" marR="0" indent="0" algn="just" rtl="0">
              <a:buNone/>
            </a:pPr>
            <a:r>
              <a:rPr lang="en-US" sz="2350" i="0" strike="noStrike" baseline="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6  And he will turn The hearts of the fathers to the children, And the hearts of the children to their fathers, Lest I come and strike the earth with a curse.</a:t>
            </a:r>
          </a:p>
        </p:txBody>
      </p:sp>
    </p:spTree>
    <p:extLst>
      <p:ext uri="{BB962C8B-B14F-4D97-AF65-F5344CB8AC3E}">
        <p14:creationId xmlns:p14="http://schemas.microsoft.com/office/powerpoint/2010/main" val="8271427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Identifying Tonight’s Pivotal Prophet</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4698989"/>
          </a:xfrm>
        </p:spPr>
        <p:txBody>
          <a:bodyPr/>
          <a:lstStyle/>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fled from the wrath of the king, went to Mt. Sinai</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later confronted the king with miracles</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parted the waters so people could pass through</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At Sinai he saw and felt fire, earthquake and heard God speak</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gave food to the hungry and chose his successor</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lived after Solomon, during Divided Kingdom</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He was from the “Northern” Israel and prophesied to them</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Like Moses, many miracles connected with his life</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At the end of his life, he “ascended” toward heaven</a:t>
            </a:r>
          </a:p>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Tonight’s lesson focuses on Elijah, the pivotal prophet</a:t>
            </a:r>
          </a:p>
        </p:txBody>
      </p:sp>
    </p:spTree>
    <p:extLst>
      <p:ext uri="{BB962C8B-B14F-4D97-AF65-F5344CB8AC3E}">
        <p14:creationId xmlns:p14="http://schemas.microsoft.com/office/powerpoint/2010/main" val="1672138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Events that “Pivot”  Around Elijah</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6093242"/>
          </a:xfrm>
        </p:spPr>
        <p:txBody>
          <a:bodyPr/>
          <a:lstStyle/>
          <a:p>
            <a:pPr marR="0" algn="just" rtl="0">
              <a:buFont typeface="Arial" panose="020B0604020202020204" pitchFamily="34" charset="0"/>
              <a:buChar char="•"/>
            </a:pPr>
            <a:endParaRPr lang="en-US"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737782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Events that “Pivot”  Around Elijah</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6093242"/>
          </a:xfrm>
        </p:spPr>
        <p:txBody>
          <a:bodyPr/>
          <a:lstStyle/>
          <a:p>
            <a:pPr marR="0" algn="just" rtl="0">
              <a:buFont typeface="Arial" panose="020B0604020202020204" pitchFamily="34" charset="0"/>
              <a:buChar char="•"/>
            </a:pP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“Pivotal” in authenticating the “office” of prophets</a:t>
            </a:r>
          </a:p>
          <a:p>
            <a:pPr lvl="1" algn="just">
              <a:buFont typeface="Arial" panose="020B0604020202020204" pitchFamily="34" charset="0"/>
              <a:buChar char="•"/>
            </a:pPr>
            <a:endParaRPr lang="en-US"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769072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Events that “Pivot”  Around Elijah</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6093242"/>
          </a:xfrm>
        </p:spPr>
        <p:txBody>
          <a:bodyPr/>
          <a:lstStyle/>
          <a:p>
            <a:pPr marR="0" algn="just" rtl="0">
              <a:buFont typeface="Arial" panose="020B0604020202020204" pitchFamily="34" charset="0"/>
              <a:buChar char="•"/>
            </a:pP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“Pivotal” in authenticating the “office” of prophets</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Fewer prophets from Samuel to Elijah, so many afterwards</a:t>
            </a:r>
          </a:p>
          <a:p>
            <a:pPr lvl="1" algn="just">
              <a:buFont typeface="Arial" panose="020B0604020202020204" pitchFamily="34" charset="0"/>
              <a:buChar char="•"/>
            </a:pPr>
            <a:endParaRPr lang="en-US"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71758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Events that “Pivot”  Around Elijah</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6093242"/>
          </a:xfrm>
        </p:spPr>
        <p:txBody>
          <a:bodyPr/>
          <a:lstStyle/>
          <a:p>
            <a:pPr marR="0" algn="just" rtl="0">
              <a:buFont typeface="Arial" panose="020B0604020202020204" pitchFamily="34" charset="0"/>
              <a:buChar char="•"/>
            </a:pP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“Pivotal” in authenticating the “office” of prophets</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Fewer prophets from Samuel to Elijah, so many afterwards</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His miracles authenticate the “office” of prophets after him</a:t>
            </a:r>
          </a:p>
          <a:p>
            <a:pPr marR="0" algn="just" rtl="0">
              <a:buFont typeface="Arial" panose="020B0604020202020204" pitchFamily="34" charset="0"/>
              <a:buChar char="•"/>
            </a:pPr>
            <a:endParaRPr lang="en-US"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969041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Events that “Pivot”  Around Elijah</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6093242"/>
          </a:xfrm>
        </p:spPr>
        <p:txBody>
          <a:bodyPr/>
          <a:lstStyle/>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authenticating the “office” of prophets</a:t>
            </a:r>
          </a:p>
          <a:p>
            <a:pPr marR="0" algn="just" rtl="0">
              <a:buFont typeface="Arial" panose="020B0604020202020204" pitchFamily="34" charset="0"/>
              <a:buChar char="•"/>
            </a:pP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“Pivotal” in ending OT prophets, and beginning NT ones</a:t>
            </a:r>
            <a:endParaRPr lang="en-US"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368842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Events that “Pivot”  Around Elijah</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6093242"/>
          </a:xfrm>
        </p:spPr>
        <p:txBody>
          <a:bodyPr/>
          <a:lstStyle/>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authenticating the “office” of prophets</a:t>
            </a:r>
          </a:p>
          <a:p>
            <a:pPr marR="0" algn="just" rtl="0">
              <a:buFont typeface="Arial" panose="020B0604020202020204" pitchFamily="34" charset="0"/>
              <a:buChar char="•"/>
            </a:pP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“Pivotal” in ending OT prophets, and beginning NT ones</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Mentioned early in OT prophets; mentioned in last words of OT</a:t>
            </a:r>
          </a:p>
        </p:txBody>
      </p:sp>
    </p:spTree>
    <p:extLst>
      <p:ext uri="{BB962C8B-B14F-4D97-AF65-F5344CB8AC3E}">
        <p14:creationId xmlns:p14="http://schemas.microsoft.com/office/powerpoint/2010/main" val="32883543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Events that “Pivot”  Around Elijah</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6093242"/>
          </a:xfrm>
        </p:spPr>
        <p:txBody>
          <a:bodyPr/>
          <a:lstStyle/>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authenticating the “office” of prophets</a:t>
            </a:r>
          </a:p>
          <a:p>
            <a:pPr marR="0" algn="just" rtl="0">
              <a:buFont typeface="Arial" panose="020B0604020202020204" pitchFamily="34" charset="0"/>
              <a:buChar char="•"/>
            </a:pP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“Pivotal” in ending OT prophets, and beginning NT ones</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Mentioned early in OT prophets; mentioned in last words of OT</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“Elijah” is coming again, but after 400+ years of silence</a:t>
            </a:r>
          </a:p>
        </p:txBody>
      </p:sp>
    </p:spTree>
    <p:extLst>
      <p:ext uri="{BB962C8B-B14F-4D97-AF65-F5344CB8AC3E}">
        <p14:creationId xmlns:p14="http://schemas.microsoft.com/office/powerpoint/2010/main" val="14194825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Events that “Pivot”  Around Elijah</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6093242"/>
          </a:xfrm>
        </p:spPr>
        <p:txBody>
          <a:bodyPr/>
          <a:lstStyle/>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authenticating the “office” of prophets</a:t>
            </a:r>
          </a:p>
          <a:p>
            <a:pPr marR="0" algn="just" rtl="0">
              <a:buFont typeface="Arial" panose="020B0604020202020204" pitchFamily="34" charset="0"/>
              <a:buChar char="•"/>
            </a:pP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“Pivotal” in ending OT prophets, and beginning NT ones</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Mentioned early in OT prophets; mentioned in last words of OT</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“Elijah” is coming again, but after 400+ years of silence</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God was sending NT prophets—First His son then NT ones</a:t>
            </a:r>
          </a:p>
        </p:txBody>
      </p:sp>
    </p:spTree>
    <p:extLst>
      <p:ext uri="{BB962C8B-B14F-4D97-AF65-F5344CB8AC3E}">
        <p14:creationId xmlns:p14="http://schemas.microsoft.com/office/powerpoint/2010/main" val="26082534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Events that “Pivot”  Around Elijah</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6093242"/>
          </a:xfrm>
        </p:spPr>
        <p:txBody>
          <a:bodyPr/>
          <a:lstStyle/>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authenticating the “office” of prophets</a:t>
            </a:r>
          </a:p>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ending OT prophets, and beginning NT ones</a:t>
            </a:r>
          </a:p>
          <a:p>
            <a:pPr marR="0" algn="just" rtl="0">
              <a:buFont typeface="Arial" panose="020B0604020202020204" pitchFamily="34" charset="0"/>
              <a:buChar char="•"/>
            </a:pP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“Pivotal” in announcing the coming of Jesus (through John)</a:t>
            </a:r>
          </a:p>
          <a:p>
            <a:pPr lvl="1" algn="just">
              <a:buFont typeface="Arial" panose="020B0604020202020204" pitchFamily="34" charset="0"/>
              <a:buChar char="•"/>
            </a:pPr>
            <a:endParaRPr lang="en-US"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656493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979174" y="511572"/>
            <a:ext cx="8843614" cy="1016142"/>
          </a:xfrm>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Definitions: Pivotal  &amp; Prophet </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679161"/>
            <a:ext cx="10872438" cy="4698989"/>
          </a:xfrm>
        </p:spPr>
        <p:txBody>
          <a:bodyPr/>
          <a:lstStyle/>
          <a:p>
            <a:pPr marR="0" algn="just" rtl="0">
              <a:buFont typeface="Arial" panose="020B0604020202020204" pitchFamily="34" charset="0"/>
              <a:buChar char="•"/>
            </a:pPr>
            <a:r>
              <a:rPr lang="en-US" dirty="0">
                <a:solidFill>
                  <a:srgbClr val="FFFF00"/>
                </a:solidFill>
                <a:latin typeface="Calibri" panose="020F0502020204030204" pitchFamily="34" charset="0"/>
                <a:ea typeface="Calibri" panose="020F0502020204030204" pitchFamily="34" charset="0"/>
                <a:cs typeface="Calibri" panose="020F0502020204030204" pitchFamily="34" charset="0"/>
              </a:rPr>
              <a:t>Definition of a prophet, contrasted with definition of a priest</a:t>
            </a:r>
            <a:endParaRPr lang="en-US"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410173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Events that “Pivot”  Around Elijah</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6093242"/>
          </a:xfrm>
        </p:spPr>
        <p:txBody>
          <a:bodyPr/>
          <a:lstStyle/>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authenticating the “office” of prophets</a:t>
            </a:r>
          </a:p>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ending OT prophets, and beginning NT ones</a:t>
            </a:r>
          </a:p>
          <a:p>
            <a:pPr marR="0" algn="just" rtl="0">
              <a:buFont typeface="Arial" panose="020B0604020202020204" pitchFamily="34" charset="0"/>
              <a:buChar char="•"/>
            </a:pP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“Pivotal” in announcing the coming of Jesus (through John)</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John the Baptist came in “spirit and power of Elijah”</a:t>
            </a:r>
          </a:p>
        </p:txBody>
      </p:sp>
    </p:spTree>
    <p:extLst>
      <p:ext uri="{BB962C8B-B14F-4D97-AF65-F5344CB8AC3E}">
        <p14:creationId xmlns:p14="http://schemas.microsoft.com/office/powerpoint/2010/main" val="40007687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Events that “Pivot”  Around Elijah</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6093242"/>
          </a:xfrm>
        </p:spPr>
        <p:txBody>
          <a:bodyPr/>
          <a:lstStyle/>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authenticating the “office” of prophets</a:t>
            </a:r>
          </a:p>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ending OT prophets, and beginning NT ones</a:t>
            </a:r>
          </a:p>
          <a:p>
            <a:pPr marR="0" algn="just" rtl="0">
              <a:buFont typeface="Arial" panose="020B0604020202020204" pitchFamily="34" charset="0"/>
              <a:buChar char="•"/>
            </a:pP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“Pivotal” in announcing the coming of Jesus (through John)</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John the Baptist came in “spirit and power of Elijah”</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Jesus said John the Baptist was the “Elijah” who was to come</a:t>
            </a:r>
          </a:p>
        </p:txBody>
      </p:sp>
    </p:spTree>
    <p:extLst>
      <p:ext uri="{BB962C8B-B14F-4D97-AF65-F5344CB8AC3E}">
        <p14:creationId xmlns:p14="http://schemas.microsoft.com/office/powerpoint/2010/main" val="29428308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Events that “Pivot”  Around Elijah</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6093242"/>
          </a:xfrm>
        </p:spPr>
        <p:txBody>
          <a:bodyPr/>
          <a:lstStyle/>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authenticating the “office” of prophets</a:t>
            </a:r>
          </a:p>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ending OT prophets, and beginning NT ones</a:t>
            </a:r>
          </a:p>
          <a:p>
            <a:pPr marR="0" algn="just" rtl="0">
              <a:buFont typeface="Arial" panose="020B0604020202020204" pitchFamily="34" charset="0"/>
              <a:buChar char="•"/>
            </a:pP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“Pivotal” in announcing the coming of Jesus (through John)</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John the Baptist came in “spirit and power of Elijah”</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Jesus said John the Baptist was the “Elijah” who was to come</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If no “	coming of Elijah” then God’s final message—a curse! </a:t>
            </a:r>
          </a:p>
        </p:txBody>
      </p:sp>
    </p:spTree>
    <p:extLst>
      <p:ext uri="{BB962C8B-B14F-4D97-AF65-F5344CB8AC3E}">
        <p14:creationId xmlns:p14="http://schemas.microsoft.com/office/powerpoint/2010/main" val="20060765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Events that “Pivot”  Around Elijah</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6093242"/>
          </a:xfrm>
        </p:spPr>
        <p:txBody>
          <a:bodyPr/>
          <a:lstStyle/>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authenticating the “office” of prophets</a:t>
            </a:r>
          </a:p>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ending OT prophets, and beginning NT ones</a:t>
            </a:r>
          </a:p>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announcing the coming of Jesus (through John)</a:t>
            </a:r>
          </a:p>
          <a:p>
            <a:pPr marR="0" algn="just" rtl="0">
              <a:buFont typeface="Arial" panose="020B0604020202020204" pitchFamily="34" charset="0"/>
              <a:buChar char="•"/>
            </a:pP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“Pivotal” in showing end of OT law and Prophets</a:t>
            </a:r>
            <a:endParaRPr lang="en-US"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405549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690949" y="511572"/>
            <a:ext cx="9131839" cy="1016142"/>
          </a:xfrm>
        </p:spPr>
        <p:txBody>
          <a:bodyPr/>
          <a:lstStyle/>
          <a:p>
            <a:pPr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Events that “Pivot”  Around Elijah</a:t>
            </a:r>
            <a:endParaRPr lang="en-US" sz="40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78712"/>
            <a:ext cx="10872438" cy="6093242"/>
          </a:xfrm>
        </p:spPr>
        <p:txBody>
          <a:bodyPr/>
          <a:lstStyle/>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authenticating the “office” of prophets</a:t>
            </a:r>
          </a:p>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ending OT prophets, and beginning NT ones</a:t>
            </a:r>
          </a:p>
          <a:p>
            <a:pPr marR="0" algn="just" rtl="0">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Calibri" panose="020F0502020204030204" pitchFamily="34" charset="0"/>
              </a:rPr>
              <a:t>“Pivotal” in announcing the coming of Jesus (through John)</a:t>
            </a:r>
          </a:p>
          <a:p>
            <a:pPr marR="0" algn="just" rtl="0">
              <a:buFont typeface="Arial" panose="020B0604020202020204" pitchFamily="34" charset="0"/>
              <a:buChar char="•"/>
            </a:pP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“Pivotal” in showing end of OT law and Prophets</a:t>
            </a:r>
            <a:endParaRPr lang="en-US"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OT “Law and Prophets” (Moses and Elijah) @ transfiguration</a:t>
            </a:r>
          </a:p>
        </p:txBody>
      </p:sp>
    </p:spTree>
    <p:extLst>
      <p:ext uri="{BB962C8B-B14F-4D97-AF65-F5344CB8AC3E}">
        <p14:creationId xmlns:p14="http://schemas.microsoft.com/office/powerpoint/2010/main" val="17241696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Hearing the Son of God</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61033"/>
            <a:ext cx="10903226" cy="4193456"/>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As a Christian, Live Faithfully Until You Die		   Rev. 2:10</a:t>
            </a: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7848957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979174" y="511572"/>
            <a:ext cx="8843614" cy="1016142"/>
          </a:xfrm>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Definitions: Pivotal  &amp; Prophet </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679161"/>
            <a:ext cx="10872438" cy="4698989"/>
          </a:xfrm>
        </p:spPr>
        <p:txBody>
          <a:bodyPr/>
          <a:lstStyle/>
          <a:p>
            <a:pPr marR="0" algn="just" rtl="0">
              <a:buFont typeface="Arial" panose="020B0604020202020204" pitchFamily="34" charset="0"/>
              <a:buChar char="•"/>
            </a:pPr>
            <a:r>
              <a:rPr lang="en-US" dirty="0">
                <a:solidFill>
                  <a:srgbClr val="FFFF00"/>
                </a:solidFill>
                <a:latin typeface="Calibri" panose="020F0502020204030204" pitchFamily="34" charset="0"/>
                <a:ea typeface="Calibri" panose="020F0502020204030204" pitchFamily="34" charset="0"/>
                <a:cs typeface="Calibri" panose="020F0502020204030204" pitchFamily="34" charset="0"/>
              </a:rPr>
              <a:t>Definition of a prophet, contrasted with definition of a priest</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Man TO God—A priest looks and serves Upward</a:t>
            </a:r>
          </a:p>
        </p:txBody>
      </p:sp>
    </p:spTree>
    <p:extLst>
      <p:ext uri="{BB962C8B-B14F-4D97-AF65-F5344CB8AC3E}">
        <p14:creationId xmlns:p14="http://schemas.microsoft.com/office/powerpoint/2010/main" val="18202122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979174" y="511572"/>
            <a:ext cx="8843614" cy="1016142"/>
          </a:xfrm>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Definitions: Pivotal  &amp; Prophet </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679161"/>
            <a:ext cx="10872438" cy="4698989"/>
          </a:xfrm>
        </p:spPr>
        <p:txBody>
          <a:bodyPr/>
          <a:lstStyle/>
          <a:p>
            <a:pPr marR="0" algn="just" rtl="0">
              <a:buFont typeface="Arial" panose="020B0604020202020204" pitchFamily="34" charset="0"/>
              <a:buChar char="•"/>
            </a:pPr>
            <a:r>
              <a:rPr lang="en-US" dirty="0">
                <a:solidFill>
                  <a:srgbClr val="FFFF00"/>
                </a:solidFill>
                <a:latin typeface="Calibri" panose="020F0502020204030204" pitchFamily="34" charset="0"/>
                <a:ea typeface="Calibri" panose="020F0502020204030204" pitchFamily="34" charset="0"/>
                <a:cs typeface="Calibri" panose="020F0502020204030204" pitchFamily="34" charset="0"/>
              </a:rPr>
              <a:t>Definition of a prophet, contrasted with definition of a priest</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Man TO God—A priest looks and serves Upward</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God  TO man—A prophet looks and serves Downward</a:t>
            </a:r>
          </a:p>
        </p:txBody>
      </p:sp>
    </p:spTree>
    <p:extLst>
      <p:ext uri="{BB962C8B-B14F-4D97-AF65-F5344CB8AC3E}">
        <p14:creationId xmlns:p14="http://schemas.microsoft.com/office/powerpoint/2010/main" val="31697311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979174" y="511572"/>
            <a:ext cx="8843614" cy="1016142"/>
          </a:xfrm>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Definitions: Pivotal  &amp; Prophet </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679161"/>
            <a:ext cx="10872438" cy="4698989"/>
          </a:xfrm>
        </p:spPr>
        <p:txBody>
          <a:bodyPr/>
          <a:lstStyle/>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Definition of a prophet, contrasted with definition of a priest</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Man TO God—A priest looks and serves Upward</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God to Man—A prophet looks and serves Downward</a:t>
            </a:r>
          </a:p>
          <a:p>
            <a:pPr marR="0" algn="just" rtl="0">
              <a:buFont typeface="Arial" panose="020B0604020202020204" pitchFamily="34" charset="0"/>
              <a:buChar char="•"/>
            </a:pPr>
            <a:r>
              <a:rPr lang="en-US" dirty="0">
                <a:solidFill>
                  <a:srgbClr val="FFFF00"/>
                </a:solidFill>
                <a:latin typeface="Calibri" panose="020F0502020204030204" pitchFamily="34" charset="0"/>
                <a:ea typeface="Calibri" panose="020F0502020204030204" pitchFamily="34" charset="0"/>
                <a:cs typeface="Calibri" panose="020F0502020204030204" pitchFamily="34" charset="0"/>
              </a:rPr>
              <a:t>Definition of pivotal:</a:t>
            </a:r>
            <a:endParaRPr lang="en-US"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268041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979174" y="511572"/>
            <a:ext cx="8843614" cy="1016142"/>
          </a:xfrm>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Definitions: Pivotal  &amp; Prophet </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679161"/>
            <a:ext cx="10872438" cy="4698989"/>
          </a:xfrm>
        </p:spPr>
        <p:txBody>
          <a:bodyPr/>
          <a:lstStyle/>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Definition of a prophet, contrasted with definition of a priest</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Man TO God—A priest looks and serves Upward</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God to Man—A prophet looks and serves Downward</a:t>
            </a:r>
          </a:p>
          <a:p>
            <a:pPr marR="0" algn="just" rtl="0">
              <a:buFont typeface="Arial" panose="020B0604020202020204" pitchFamily="34" charset="0"/>
              <a:buChar char="•"/>
            </a:pPr>
            <a:r>
              <a:rPr lang="en-US" dirty="0">
                <a:solidFill>
                  <a:srgbClr val="FFFF00"/>
                </a:solidFill>
                <a:latin typeface="Calibri" panose="020F0502020204030204" pitchFamily="34" charset="0"/>
                <a:ea typeface="Calibri" panose="020F0502020204030204" pitchFamily="34" charset="0"/>
                <a:cs typeface="Calibri" panose="020F0502020204030204" pitchFamily="34" charset="0"/>
              </a:rPr>
              <a:t>Definition of pivotal: </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An event, an action or a man which changes direction</a:t>
            </a:r>
          </a:p>
        </p:txBody>
      </p:sp>
    </p:spTree>
    <p:extLst>
      <p:ext uri="{BB962C8B-B14F-4D97-AF65-F5344CB8AC3E}">
        <p14:creationId xmlns:p14="http://schemas.microsoft.com/office/powerpoint/2010/main" val="66209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979174" y="511572"/>
            <a:ext cx="8843614" cy="1016142"/>
          </a:xfrm>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Definitions: Pivotal  &amp; Prophet </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679161"/>
            <a:ext cx="10872438" cy="4698989"/>
          </a:xfrm>
        </p:spPr>
        <p:txBody>
          <a:bodyPr/>
          <a:lstStyle/>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Definition of a prophet, contrasted with definition of a priest</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Man TO God—A priest looks and serves Upward</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God to Man—A prophet looks and serves Downward</a:t>
            </a:r>
          </a:p>
          <a:p>
            <a:pPr marR="0" algn="just" rtl="0">
              <a:buFont typeface="Arial" panose="020B0604020202020204" pitchFamily="34" charset="0"/>
              <a:buChar char="•"/>
            </a:pPr>
            <a:r>
              <a:rPr lang="en-US" dirty="0">
                <a:solidFill>
                  <a:srgbClr val="FFFF00"/>
                </a:solidFill>
                <a:latin typeface="Calibri" panose="020F0502020204030204" pitchFamily="34" charset="0"/>
                <a:ea typeface="Calibri" panose="020F0502020204030204" pitchFamily="34" charset="0"/>
                <a:cs typeface="Calibri" panose="020F0502020204030204" pitchFamily="34" charset="0"/>
              </a:rPr>
              <a:t>Definition of pivotal: </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An event, an action or a man which changes direction</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Moses was a pivotal prophet—Religious change from Abraham</a:t>
            </a:r>
          </a:p>
        </p:txBody>
      </p:sp>
    </p:spTree>
    <p:extLst>
      <p:ext uri="{BB962C8B-B14F-4D97-AF65-F5344CB8AC3E}">
        <p14:creationId xmlns:p14="http://schemas.microsoft.com/office/powerpoint/2010/main" val="5076424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979174" y="511572"/>
            <a:ext cx="8843614" cy="1016142"/>
          </a:xfrm>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Definitions: Pivotal  &amp; Prophet </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679161"/>
            <a:ext cx="10872438" cy="4698989"/>
          </a:xfrm>
        </p:spPr>
        <p:txBody>
          <a:bodyPr/>
          <a:lstStyle/>
          <a:p>
            <a:pPr marR="0" algn="just" rtl="0">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Definition of a prophet, contrasted with definition of a priest</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Man TO God—A priest looks and serves Upward</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God to Man—A prophet looks and serves Downward</a:t>
            </a:r>
          </a:p>
          <a:p>
            <a:pPr marR="0" algn="just" rtl="0">
              <a:buFont typeface="Arial" panose="020B0604020202020204" pitchFamily="34" charset="0"/>
              <a:buChar char="•"/>
            </a:pPr>
            <a:r>
              <a:rPr lang="en-US" dirty="0">
                <a:solidFill>
                  <a:srgbClr val="FFFF00"/>
                </a:solidFill>
                <a:latin typeface="Calibri" panose="020F0502020204030204" pitchFamily="34" charset="0"/>
                <a:ea typeface="Calibri" panose="020F0502020204030204" pitchFamily="34" charset="0"/>
                <a:cs typeface="Calibri" panose="020F0502020204030204" pitchFamily="34" charset="0"/>
              </a:rPr>
              <a:t>Definition of pivotal: </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An event, an action or a man which changes direction</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Moses was a pivotal prophet—Religious change from Abraham</a:t>
            </a:r>
          </a:p>
          <a:p>
            <a:pPr lvl="1" algn="just">
              <a:buFont typeface="Arial" panose="020B0604020202020204" pitchFamily="34" charset="0"/>
              <a:buChar char="•"/>
            </a:pP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Jesus, like Moses, was pivotal changed directions history</a:t>
            </a:r>
          </a:p>
        </p:txBody>
      </p:sp>
    </p:spTree>
    <p:extLst>
      <p:ext uri="{BB962C8B-B14F-4D97-AF65-F5344CB8AC3E}">
        <p14:creationId xmlns:p14="http://schemas.microsoft.com/office/powerpoint/2010/main" val="598078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14349</TotalTime>
  <Words>2005</Words>
  <Application>Microsoft Office PowerPoint</Application>
  <PresentationFormat>Widescreen</PresentationFormat>
  <Paragraphs>191</Paragraphs>
  <Slides>35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Cambria</vt:lpstr>
      <vt:lpstr>Office Theme</vt:lpstr>
      <vt:lpstr>PowerPoint Presentation</vt:lpstr>
      <vt:lpstr>The Text—Malachi 4:1-6</vt:lpstr>
      <vt:lpstr>Definitions: Pivotal  &amp; Prophet </vt:lpstr>
      <vt:lpstr>Definitions: Pivotal  &amp; Prophet </vt:lpstr>
      <vt:lpstr>Definitions: Pivotal  &amp; Prophet </vt:lpstr>
      <vt:lpstr>Definitions: Pivotal  &amp; Prophet </vt:lpstr>
      <vt:lpstr>Definitions: Pivotal  &amp; Prophet </vt:lpstr>
      <vt:lpstr>Definitions: Pivotal  &amp; Prophet </vt:lpstr>
      <vt:lpstr>Definitions: Pivotal  &amp; Prophet </vt:lpstr>
      <vt:lpstr>Definitions: Pivotal  &amp; Prophet </vt:lpstr>
      <vt:lpstr>Definitions: Pivotal  &amp; Prophet </vt:lpstr>
      <vt:lpstr>Identifying Tonight’s Pivotal Prophet</vt:lpstr>
      <vt:lpstr>Identifying Tonight’s Pivotal Prophet</vt:lpstr>
      <vt:lpstr>Identifying Tonight’s Pivotal Prophet</vt:lpstr>
      <vt:lpstr>Identifying Tonight’s Pivotal Prophet</vt:lpstr>
      <vt:lpstr>Identifying Tonight’s Pivotal Prophet</vt:lpstr>
      <vt:lpstr>Identifying Tonight’s Pivotal Prophet</vt:lpstr>
      <vt:lpstr>Identifying Tonight’s Pivotal Prophet</vt:lpstr>
      <vt:lpstr>Identifying Tonight’s Pivotal Prophet</vt:lpstr>
      <vt:lpstr>Identifying Tonight’s Pivotal Prophet</vt:lpstr>
      <vt:lpstr>Events that “Pivot”  Around Elijah</vt:lpstr>
      <vt:lpstr>Events that “Pivot”  Around Elijah</vt:lpstr>
      <vt:lpstr>Events that “Pivot”  Around Elijah</vt:lpstr>
      <vt:lpstr>Events that “Pivot”  Around Elijah</vt:lpstr>
      <vt:lpstr>Events that “Pivot”  Around Elijah</vt:lpstr>
      <vt:lpstr>Events that “Pivot”  Around Elijah</vt:lpstr>
      <vt:lpstr>Events that “Pivot”  Around Elijah</vt:lpstr>
      <vt:lpstr>Events that “Pivot”  Around Elijah</vt:lpstr>
      <vt:lpstr>Events that “Pivot”  Around Elijah</vt:lpstr>
      <vt:lpstr>Events that “Pivot”  Around Elijah</vt:lpstr>
      <vt:lpstr>Events that “Pivot”  Around Elijah</vt:lpstr>
      <vt:lpstr>Events that “Pivot”  Around Elijah</vt:lpstr>
      <vt:lpstr>Events that “Pivot”  Around Elijah</vt:lpstr>
      <vt:lpstr>Events that “Pivot”  Around Elijah</vt:lpstr>
      <vt:lpstr>Hearing the Son of God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187</cp:revision>
  <cp:lastPrinted>2024-07-28T19:49:25Z</cp:lastPrinted>
  <dcterms:modified xsi:type="dcterms:W3CDTF">2024-07-30T17:54:44Z</dcterms:modified>
</cp:coreProperties>
</file>