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54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AB35D-76E2-623B-2502-3566363363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2B4DDA-00AA-F1FD-C3A6-BF16AD1698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F2679C-51E1-92F1-F9C6-3C5C4C517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FFA3-300F-441F-9478-21508E481240}" type="datetimeFigureOut">
              <a:rPr lang="en-US" smtClean="0"/>
              <a:t>7/28/2024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42DA7A-A772-26A4-C119-7F93FE330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084A27-F2E3-6215-2D70-F7C2236DD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176EE-A09A-4F35-A8C0-A38991863D3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close-up of a sign&#10;&#10;Description automatically generated">
            <a:extLst>
              <a:ext uri="{FF2B5EF4-FFF2-40B4-BE49-F238E27FC236}">
                <a16:creationId xmlns:a16="http://schemas.microsoft.com/office/drawing/2014/main" id="{C0701D90-2F48-4663-6DB6-14A99D3C26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711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and orange rectangle with a black background&#10;&#10;Description automatically generated">
            <a:extLst>
              <a:ext uri="{FF2B5EF4-FFF2-40B4-BE49-F238E27FC236}">
                <a16:creationId xmlns:a16="http://schemas.microsoft.com/office/drawing/2014/main" id="{24C4EBD1-410D-B7B6-7EFF-AB2DFA33B9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009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1683D-471D-B24E-AF64-BB30F708F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193F0B-4042-3C4C-0F3A-35F4B357D2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320AE6-1365-6498-EECF-2D0E6A29F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FFA3-300F-441F-9478-21508E481240}" type="datetimeFigureOut">
              <a:rPr lang="en-US" smtClean="0"/>
              <a:t>7/28/2024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43024F-B110-317C-6E2D-48FB1DDD3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6F8282-6F26-6E47-9BFE-486D20FAF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176EE-A09A-4F35-A8C0-A38991863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876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E12F1-F015-3B10-D139-2B32D9719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08A0EC-BFC0-6B39-B2B2-E91D2ED335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2193E5-7D45-FC69-2B9A-4508828426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E5ACC7-A610-F19D-D9FD-F66C9C091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FFA3-300F-441F-9478-21508E481240}" type="datetimeFigureOut">
              <a:rPr lang="en-US" smtClean="0"/>
              <a:t>7/28/2024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7F3940-A207-4E47-404D-62CE91F9D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30191A-6B83-A44F-9D8B-17C0D26B2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176EE-A09A-4F35-A8C0-A38991863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9888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8BB92-FD08-2B49-149D-6A8BCA677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4EC687-22BA-C511-B2B5-905F56BECE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5D3CDE-7F29-2DCA-158A-FA2ED9E804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159EA7-76AA-84A5-BB98-04BA43A8AA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B3A899-3D25-AC35-2B55-2652B587CC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869B5E-836B-D5E4-F79D-364BF59C9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FFA3-300F-441F-9478-21508E481240}" type="datetimeFigureOut">
              <a:rPr lang="en-US" smtClean="0"/>
              <a:t>7/28/2024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EC472AF-3BF9-E2C1-728C-64551CC6F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51A3A3-A41C-5DEB-5F30-0E534E46B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176EE-A09A-4F35-A8C0-A38991863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5923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59D86-6294-DB09-CCF6-E8FB00036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D9015C-B997-B43D-231E-675BA82D4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FFA3-300F-441F-9478-21508E481240}" type="datetimeFigureOut">
              <a:rPr lang="en-US" smtClean="0"/>
              <a:t>7/28/2024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932447-D249-D3CE-F542-26C3C7746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D2D9A8-2D8D-6005-AD31-5A7014A33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176EE-A09A-4F35-A8C0-A38991863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3778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646887-0240-C128-149F-A4D0FCEAB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FFA3-300F-441F-9478-21508E481240}" type="datetimeFigureOut">
              <a:rPr lang="en-US" smtClean="0"/>
              <a:t>7/28/2024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4B9F95-58F4-7629-EE38-1717FEF8D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E5393F-1BED-B62C-EFF6-F19A79663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176EE-A09A-4F35-A8C0-A38991863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4912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66F69-FB82-0BB9-14B5-83A95572D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3186AC-4BDE-EB9E-38F6-2B1997919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2C05A4-4F37-4C37-A80F-42B44AF26E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4BB03E-2802-0BD0-ECAF-4F013175D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FFA3-300F-441F-9478-21508E481240}" type="datetimeFigureOut">
              <a:rPr lang="en-US" smtClean="0"/>
              <a:t>7/28/2024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A40AB8-94AB-7EE1-728E-A87E4A012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D248AB-C50B-62FA-C2B5-2079D5857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176EE-A09A-4F35-A8C0-A38991863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1263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696AB-E607-161C-DEE0-B89387742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D54EFC-C308-40FA-BD78-88A5259986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910F93-0A9E-BF26-6045-1083C2F51F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448289-01E2-B63F-0096-EB8F057DE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FFA3-300F-441F-9478-21508E481240}" type="datetimeFigureOut">
              <a:rPr lang="en-US" smtClean="0"/>
              <a:t>7/28/2024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4D8069-F67B-C98C-E2C0-911A4465B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07E722-ECD0-8C51-010E-53EBD2D41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176EE-A09A-4F35-A8C0-A38991863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309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25551-F31F-33DE-AD1C-527DC075B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275B7C-DDBE-9DB0-F54C-6F39FB21BA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C8C2AB-6370-06A9-8698-74FDE54A9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FFA3-300F-441F-9478-21508E481240}" type="datetimeFigureOut">
              <a:rPr lang="en-US" smtClean="0"/>
              <a:t>7/28/2024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3D4070-A96E-DE48-D363-6EE0F68D1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3A41B5-8095-2E0A-2E0C-07D89B2D5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176EE-A09A-4F35-A8C0-A38991863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3473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887598-40DD-4998-75E7-8CF5BAA65C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02CECE-9600-2FF2-B283-8261E78F65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9FFBE0-B97F-5E16-2F89-F022DA08D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FFA3-300F-441F-9478-21508E481240}" type="datetimeFigureOut">
              <a:rPr lang="en-US" smtClean="0"/>
              <a:t>7/28/2024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1A2849-701E-650F-0F61-822A414E3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63A3F5-241F-5886-9BAC-0E1572ED6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176EE-A09A-4F35-A8C0-A38991863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106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-up of a road sign&#10;&#10;Description automatically generated">
            <a:extLst>
              <a:ext uri="{FF2B5EF4-FFF2-40B4-BE49-F238E27FC236}">
                <a16:creationId xmlns:a16="http://schemas.microsoft.com/office/drawing/2014/main" id="{9839F015-17E1-B3DC-72A3-EA9E54777C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0CA494-D541-48E9-9DF4-D36F37EAE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3664" y="367528"/>
            <a:ext cx="5939481" cy="5003542"/>
          </a:xfrm>
        </p:spPr>
        <p:txBody>
          <a:bodyPr/>
          <a:lstStyle>
            <a:lvl1pPr>
              <a:defRPr b="1"/>
            </a:lvl1pPr>
            <a:lvl2pPr marL="568325" indent="-228600">
              <a:buFont typeface="Calibri" panose="020F0502020204030204" pitchFamily="34" charset="0"/>
              <a:buChar char="−"/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59707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road sign&#10;&#10;Description automatically generated">
            <a:extLst>
              <a:ext uri="{FF2B5EF4-FFF2-40B4-BE49-F238E27FC236}">
                <a16:creationId xmlns:a16="http://schemas.microsoft.com/office/drawing/2014/main" id="{93C77B8B-F557-3F40-D29D-2A36E56BDF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0CA494-D541-48E9-9DF4-D36F37EAE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3664" y="367528"/>
            <a:ext cx="5939481" cy="5003542"/>
          </a:xfrm>
        </p:spPr>
        <p:txBody>
          <a:bodyPr/>
          <a:lstStyle>
            <a:lvl1pPr>
              <a:defRPr b="1"/>
            </a:lvl1pPr>
            <a:lvl2pPr marL="568325" indent="-228600">
              <a:buFont typeface="Calibri" panose="020F0502020204030204" pitchFamily="34" charset="0"/>
              <a:buChar char="−"/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69793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road sign&#10;&#10;Description automatically generated">
            <a:extLst>
              <a:ext uri="{FF2B5EF4-FFF2-40B4-BE49-F238E27FC236}">
                <a16:creationId xmlns:a16="http://schemas.microsoft.com/office/drawing/2014/main" id="{CFC11371-A443-6C31-A1D7-566053251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0CA494-D541-48E9-9DF4-D36F37EAE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3664" y="367528"/>
            <a:ext cx="5939481" cy="5003542"/>
          </a:xfrm>
        </p:spPr>
        <p:txBody>
          <a:bodyPr/>
          <a:lstStyle>
            <a:lvl1pPr>
              <a:defRPr b="1"/>
            </a:lvl1pPr>
            <a:lvl2pPr marL="568325" indent="-228600">
              <a:buFont typeface="Calibri" panose="020F0502020204030204" pitchFamily="34" charset="0"/>
              <a:buChar char="−"/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83202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road sign&#10;&#10;Description automatically generated">
            <a:extLst>
              <a:ext uri="{FF2B5EF4-FFF2-40B4-BE49-F238E27FC236}">
                <a16:creationId xmlns:a16="http://schemas.microsoft.com/office/drawing/2014/main" id="{C1593EAC-4741-79E5-0C58-8BF8A09BD2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0CA494-D541-48E9-9DF4-D36F37EAE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3664" y="367528"/>
            <a:ext cx="5939481" cy="5003542"/>
          </a:xfrm>
        </p:spPr>
        <p:txBody>
          <a:bodyPr/>
          <a:lstStyle>
            <a:lvl1pPr>
              <a:defRPr b="1"/>
            </a:lvl1pPr>
            <a:lvl2pPr marL="568325" indent="-228600">
              <a:buFont typeface="Calibri" panose="020F0502020204030204" pitchFamily="34" charset="0"/>
              <a:buChar char="−"/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5958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road sign&#10;&#10;Description automatically generated">
            <a:extLst>
              <a:ext uri="{FF2B5EF4-FFF2-40B4-BE49-F238E27FC236}">
                <a16:creationId xmlns:a16="http://schemas.microsoft.com/office/drawing/2014/main" id="{BE9903C1-98DA-9182-7E0E-D007E79929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0CA494-D541-48E9-9DF4-D36F37EAE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3664" y="367528"/>
            <a:ext cx="5939481" cy="5003542"/>
          </a:xfrm>
        </p:spPr>
        <p:txBody>
          <a:bodyPr/>
          <a:lstStyle>
            <a:lvl1pPr>
              <a:defRPr b="1"/>
            </a:lvl1pPr>
            <a:lvl2pPr marL="568325" indent="-228600">
              <a:buFont typeface="Calibri" panose="020F0502020204030204" pitchFamily="34" charset="0"/>
              <a:buChar char="−"/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50207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road sign&#10;&#10;Description automatically generated">
            <a:extLst>
              <a:ext uri="{FF2B5EF4-FFF2-40B4-BE49-F238E27FC236}">
                <a16:creationId xmlns:a16="http://schemas.microsoft.com/office/drawing/2014/main" id="{5725890D-A481-D473-D169-66F94AD107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0CA494-D541-48E9-9DF4-D36F37EAE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3664" y="367528"/>
            <a:ext cx="5939481" cy="5003542"/>
          </a:xfrm>
        </p:spPr>
        <p:txBody>
          <a:bodyPr/>
          <a:lstStyle>
            <a:lvl1pPr>
              <a:defRPr b="1"/>
            </a:lvl1pPr>
            <a:lvl2pPr marL="568325" indent="-228600">
              <a:buFont typeface="Calibri" panose="020F0502020204030204" pitchFamily="34" charset="0"/>
              <a:buChar char="−"/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4095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road sign&#10;&#10;Description automatically generated">
            <a:extLst>
              <a:ext uri="{FF2B5EF4-FFF2-40B4-BE49-F238E27FC236}">
                <a16:creationId xmlns:a16="http://schemas.microsoft.com/office/drawing/2014/main" id="{3A735F9E-EBB5-FF63-72C0-B2E42B267F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0CA494-D541-48E9-9DF4-D36F37EAE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3664" y="367528"/>
            <a:ext cx="5939481" cy="5003542"/>
          </a:xfrm>
        </p:spPr>
        <p:txBody>
          <a:bodyPr/>
          <a:lstStyle>
            <a:lvl1pPr>
              <a:defRPr b="1"/>
            </a:lvl1pPr>
            <a:lvl2pPr marL="568325" indent="-228600">
              <a:buFont typeface="Calibri" panose="020F0502020204030204" pitchFamily="34" charset="0"/>
              <a:buChar char="−"/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8104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-up of a road sign&#10;&#10;Description automatically generated">
            <a:extLst>
              <a:ext uri="{FF2B5EF4-FFF2-40B4-BE49-F238E27FC236}">
                <a16:creationId xmlns:a16="http://schemas.microsoft.com/office/drawing/2014/main" id="{56275D36-F0F0-31C0-5C91-6EA6BB7D9A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0CA494-D541-48E9-9DF4-D36F37EAE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3664" y="367528"/>
            <a:ext cx="5939481" cy="5003542"/>
          </a:xfrm>
        </p:spPr>
        <p:txBody>
          <a:bodyPr/>
          <a:lstStyle>
            <a:lvl1pPr>
              <a:defRPr b="1"/>
            </a:lvl1pPr>
            <a:lvl2pPr marL="568325" indent="-228600">
              <a:buFont typeface="Calibri" panose="020F0502020204030204" pitchFamily="34" charset="0"/>
              <a:buChar char="−"/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64336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CC02A2-5B0D-F620-0317-6B9716479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E390AA-6664-AC63-7F02-DDE3A8E8A4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FB2C0D-82EE-4143-6ED9-F476DA6F47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F7FFA3-300F-441F-9478-21508E481240}" type="datetimeFigureOut">
              <a:rPr lang="en-US" smtClean="0"/>
              <a:t>7/28/2024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37C9A1-3F3C-3AFF-A7D7-4C61B116AB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D33B5B-ED92-26B8-9E0C-A8550C096F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176EE-A09A-4F35-A8C0-A38991863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355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0" r:id="rId9"/>
    <p:sldLayoutId id="2147483667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56" r:id="rId16"/>
    <p:sldLayoutId id="2147483657" r:id="rId17"/>
    <p:sldLayoutId id="2147483658" r:id="rId18"/>
    <p:sldLayoutId id="2147483659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4988698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orange and white barricades&#10;&#10;Description automatically generated">
            <a:extLst>
              <a:ext uri="{FF2B5EF4-FFF2-40B4-BE49-F238E27FC236}">
                <a16:creationId xmlns:a16="http://schemas.microsoft.com/office/drawing/2014/main" id="{A6E65E72-3D44-03DA-8029-0C36CFC49A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75" r="75045" b="42061"/>
          <a:stretch/>
        </p:blipFill>
        <p:spPr>
          <a:xfrm>
            <a:off x="0" y="1479664"/>
            <a:ext cx="3042458" cy="2493819"/>
          </a:xfrm>
          <a:prstGeom prst="rect">
            <a:avLst/>
          </a:prstGeom>
        </p:spPr>
      </p:pic>
      <p:pic>
        <p:nvPicPr>
          <p:cNvPr id="8" name="Picture 7" descr="A group of orange and white barricades&#10;&#10;Description automatically generated">
            <a:extLst>
              <a:ext uri="{FF2B5EF4-FFF2-40B4-BE49-F238E27FC236}">
                <a16:creationId xmlns:a16="http://schemas.microsoft.com/office/drawing/2014/main" id="{9924B1F7-7B5C-8B8E-0B59-2DBD03118E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55" t="21576" r="50000" b="42060"/>
          <a:stretch/>
        </p:blipFill>
        <p:spPr>
          <a:xfrm>
            <a:off x="3042458" y="1479664"/>
            <a:ext cx="3053542" cy="2493819"/>
          </a:xfrm>
          <a:prstGeom prst="rect">
            <a:avLst/>
          </a:prstGeom>
        </p:spPr>
      </p:pic>
      <p:pic>
        <p:nvPicPr>
          <p:cNvPr id="10" name="Picture 9" descr="A group of orange and white barricades&#10;&#10;Description automatically generated">
            <a:extLst>
              <a:ext uri="{FF2B5EF4-FFF2-40B4-BE49-F238E27FC236}">
                <a16:creationId xmlns:a16="http://schemas.microsoft.com/office/drawing/2014/main" id="{9C704F33-F5DC-6974-07B4-87220A7A20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1576" r="25273" b="42060"/>
          <a:stretch/>
        </p:blipFill>
        <p:spPr>
          <a:xfrm>
            <a:off x="6096000" y="1479664"/>
            <a:ext cx="3014749" cy="2493819"/>
          </a:xfrm>
          <a:prstGeom prst="rect">
            <a:avLst/>
          </a:prstGeom>
        </p:spPr>
      </p:pic>
      <p:pic>
        <p:nvPicPr>
          <p:cNvPr id="12" name="Picture 11" descr="A group of orange and white barricades&#10;&#10;Description automatically generated">
            <a:extLst>
              <a:ext uri="{FF2B5EF4-FFF2-40B4-BE49-F238E27FC236}">
                <a16:creationId xmlns:a16="http://schemas.microsoft.com/office/drawing/2014/main" id="{1735C2C4-372B-678A-44D1-DECBB5D3FC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27" t="21576" b="42060"/>
          <a:stretch/>
        </p:blipFill>
        <p:spPr>
          <a:xfrm>
            <a:off x="9110748" y="1479664"/>
            <a:ext cx="3081251" cy="2493819"/>
          </a:xfrm>
          <a:prstGeom prst="rect">
            <a:avLst/>
          </a:prstGeom>
        </p:spPr>
      </p:pic>
      <p:pic>
        <p:nvPicPr>
          <p:cNvPr id="14" name="Picture 13" descr="A group of orange and white barricades&#10;&#10;Description automatically generated">
            <a:extLst>
              <a:ext uri="{FF2B5EF4-FFF2-40B4-BE49-F238E27FC236}">
                <a16:creationId xmlns:a16="http://schemas.microsoft.com/office/drawing/2014/main" id="{E37D099B-C4AE-CEAA-E9BA-F6F26CCF91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39" r="74727"/>
          <a:stretch/>
        </p:blipFill>
        <p:spPr>
          <a:xfrm>
            <a:off x="0" y="3973482"/>
            <a:ext cx="3081251" cy="2884517"/>
          </a:xfrm>
          <a:prstGeom prst="rect">
            <a:avLst/>
          </a:prstGeom>
        </p:spPr>
      </p:pic>
      <p:pic>
        <p:nvPicPr>
          <p:cNvPr id="16" name="Picture 15" descr="A group of orange and white barricades&#10;&#10;Description automatically generated">
            <a:extLst>
              <a:ext uri="{FF2B5EF4-FFF2-40B4-BE49-F238E27FC236}">
                <a16:creationId xmlns:a16="http://schemas.microsoft.com/office/drawing/2014/main" id="{45D4A187-96B9-246F-F78A-34A99BF7EA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55" t="57939" r="50000"/>
          <a:stretch/>
        </p:blipFill>
        <p:spPr>
          <a:xfrm>
            <a:off x="3042457" y="3973482"/>
            <a:ext cx="3053542" cy="2884518"/>
          </a:xfrm>
          <a:prstGeom prst="rect">
            <a:avLst/>
          </a:prstGeom>
        </p:spPr>
      </p:pic>
      <p:pic>
        <p:nvPicPr>
          <p:cNvPr id="18" name="Picture 17" descr="A group of orange and white barricades&#10;&#10;Description automatically generated">
            <a:extLst>
              <a:ext uri="{FF2B5EF4-FFF2-40B4-BE49-F238E27FC236}">
                <a16:creationId xmlns:a16="http://schemas.microsoft.com/office/drawing/2014/main" id="{75BFB6D1-C45D-3950-1145-C5DC1EA283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7939" r="25273"/>
          <a:stretch/>
        </p:blipFill>
        <p:spPr>
          <a:xfrm>
            <a:off x="6095998" y="3973480"/>
            <a:ext cx="3014749" cy="2884519"/>
          </a:xfrm>
          <a:prstGeom prst="rect">
            <a:avLst/>
          </a:prstGeom>
        </p:spPr>
      </p:pic>
      <p:pic>
        <p:nvPicPr>
          <p:cNvPr id="20" name="Picture 19" descr="A group of orange and white barricades&#10;&#10;Description automatically generated">
            <a:extLst>
              <a:ext uri="{FF2B5EF4-FFF2-40B4-BE49-F238E27FC236}">
                <a16:creationId xmlns:a16="http://schemas.microsoft.com/office/drawing/2014/main" id="{D6EBF114-79C2-EC28-DC83-CE27F173A3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27" t="57939"/>
          <a:stretch/>
        </p:blipFill>
        <p:spPr>
          <a:xfrm>
            <a:off x="9110746" y="3973480"/>
            <a:ext cx="3081254" cy="288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1205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B062076-A94A-4B06-975B-1DF3A9441C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God sent Jesus to save us and keep us from going to hell (John 3:16-17)</a:t>
            </a:r>
          </a:p>
          <a:p>
            <a:r>
              <a:rPr lang="en-US" dirty="0"/>
              <a:t>Jesus came and lived a sinless life on earth, in order to save us from hell (Matt. 1:21; Luke 19:10)</a:t>
            </a:r>
          </a:p>
          <a:p>
            <a:r>
              <a:rPr lang="en-US" dirty="0"/>
              <a:t>Jesus gave Himself on the cross to save us from hell (John 15:13</a:t>
            </a:r>
            <a:r>
              <a:rPr lang="en-US"/>
              <a:t>; </a:t>
            </a:r>
            <a:br>
              <a:rPr lang="en-US"/>
            </a:br>
            <a:r>
              <a:rPr lang="en-US"/>
              <a:t>Gal</a:t>
            </a:r>
            <a:r>
              <a:rPr lang="en-US" dirty="0"/>
              <a:t>. 1:4)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F4222F2-8A50-8083-5E21-ED59D7408C97}"/>
              </a:ext>
            </a:extLst>
          </p:cNvPr>
          <p:cNvSpPr/>
          <p:nvPr/>
        </p:nvSpPr>
        <p:spPr>
          <a:xfrm>
            <a:off x="365760" y="5045825"/>
            <a:ext cx="11388436" cy="1645920"/>
          </a:xfrm>
          <a:prstGeom prst="roundRect">
            <a:avLst/>
          </a:prstGeom>
          <a:solidFill>
            <a:srgbClr val="C354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/>
              <a:t>This barrier is a clear manifestation of:</a:t>
            </a:r>
          </a:p>
          <a:p>
            <a:pPr marL="515938" indent="-282575">
              <a:buFont typeface="Arial" panose="020B0604020202020204" pitchFamily="34" charset="0"/>
              <a:buChar char="•"/>
            </a:pPr>
            <a:r>
              <a:rPr lang="en-US" sz="2800" b="1" dirty="0"/>
              <a:t>God’s supreme love for you!</a:t>
            </a:r>
          </a:p>
          <a:p>
            <a:pPr marL="515938" indent="-282575">
              <a:buFont typeface="Arial" panose="020B0604020202020204" pitchFamily="34" charset="0"/>
              <a:buChar char="•"/>
            </a:pPr>
            <a:r>
              <a:rPr lang="en-US" sz="2800" b="1" dirty="0"/>
              <a:t>God’s deepest desire to save you from hell!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288BA35-B65F-EB4D-004E-D5F0C074BF0D}"/>
              </a:ext>
            </a:extLst>
          </p:cNvPr>
          <p:cNvSpPr/>
          <p:nvPr/>
        </p:nvSpPr>
        <p:spPr>
          <a:xfrm>
            <a:off x="7897091" y="5278582"/>
            <a:ext cx="3557847" cy="1211890"/>
          </a:xfrm>
          <a:prstGeom prst="roundRect">
            <a:avLst/>
          </a:prstGeom>
          <a:noFill/>
          <a:ln w="28575">
            <a:solidFill>
              <a:schemeClr val="bg2"/>
            </a:solidFill>
            <a:prstDash val="dash"/>
          </a:ln>
          <a:effectLst>
            <a:glow rad="25400">
              <a:schemeClr val="tx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schemeClr val="bg1"/>
                </a:solidFill>
              </a:rPr>
              <a:t>If you’re lost eternally,</a:t>
            </a:r>
            <a:br>
              <a:rPr lang="en-US" sz="2400" b="1" i="1" dirty="0">
                <a:solidFill>
                  <a:schemeClr val="bg1"/>
                </a:solidFill>
              </a:rPr>
            </a:br>
            <a:r>
              <a:rPr lang="en-US" sz="2400" b="1" i="1" dirty="0">
                <a:solidFill>
                  <a:schemeClr val="bg1"/>
                </a:solidFill>
              </a:rPr>
              <a:t>it will be in spite of God,</a:t>
            </a:r>
            <a:br>
              <a:rPr lang="en-US" sz="2400" b="1" i="1" dirty="0">
                <a:solidFill>
                  <a:schemeClr val="bg1"/>
                </a:solidFill>
              </a:rPr>
            </a:br>
            <a:r>
              <a:rPr lang="en-US" sz="2400" b="1" i="1" dirty="0">
                <a:solidFill>
                  <a:schemeClr val="bg1"/>
                </a:solidFill>
              </a:rPr>
              <a:t>NOT because of Him!</a:t>
            </a:r>
          </a:p>
        </p:txBody>
      </p:sp>
    </p:spTree>
    <p:extLst>
      <p:ext uri="{BB962C8B-B14F-4D97-AF65-F5344CB8AC3E}">
        <p14:creationId xmlns:p14="http://schemas.microsoft.com/office/powerpoint/2010/main" val="2744579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uiExpand="1" build="p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B062076-A94A-4B06-975B-1DF3A9441C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God gave us His Holy Scriptures in order to save us (2 Tim. 3:15; Jas. 1:21)</a:t>
            </a:r>
          </a:p>
          <a:p>
            <a:r>
              <a:rPr lang="en-US" dirty="0"/>
              <a:t>The Bible tells us God’s plan of salvation (Acts 2:21-47)</a:t>
            </a:r>
          </a:p>
          <a:p>
            <a:pPr lvl="1"/>
            <a:r>
              <a:rPr lang="en-US" dirty="0"/>
              <a:t>Believe in Jesus Christ (Acts 16:31)</a:t>
            </a:r>
          </a:p>
          <a:p>
            <a:pPr lvl="1"/>
            <a:r>
              <a:rPr lang="en-US" dirty="0"/>
              <a:t>Repent of sins (Acts 17:30)</a:t>
            </a:r>
          </a:p>
          <a:p>
            <a:pPr lvl="1"/>
            <a:r>
              <a:rPr lang="en-US" dirty="0"/>
              <a:t>Confess faith in Christ (Romans 10:9)</a:t>
            </a:r>
          </a:p>
          <a:p>
            <a:pPr lvl="1"/>
            <a:r>
              <a:rPr lang="en-US" dirty="0"/>
              <a:t>Be baptized to be saved (Acts 2:38)</a:t>
            </a:r>
          </a:p>
          <a:p>
            <a:r>
              <a:rPr lang="en-US" dirty="0"/>
              <a:t>The Bible tells us how to remain saved (1 Cor. 15:58; Heb. </a:t>
            </a:r>
            <a:r>
              <a:rPr lang="en-US"/>
              <a:t>12:1-3)</a:t>
            </a:r>
            <a:endParaRPr lang="en-US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F4222F2-8A50-8083-5E21-ED59D7408C97}"/>
              </a:ext>
            </a:extLst>
          </p:cNvPr>
          <p:cNvSpPr/>
          <p:nvPr/>
        </p:nvSpPr>
        <p:spPr>
          <a:xfrm>
            <a:off x="365760" y="5045825"/>
            <a:ext cx="11388436" cy="1645920"/>
          </a:xfrm>
          <a:prstGeom prst="roundRect">
            <a:avLst/>
          </a:prstGeom>
          <a:solidFill>
            <a:srgbClr val="C354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/>
              <a:t>This barrier is a clear manifestation of:</a:t>
            </a:r>
          </a:p>
          <a:p>
            <a:pPr marL="515938" indent="-282575">
              <a:buFont typeface="Arial" panose="020B0604020202020204" pitchFamily="34" charset="0"/>
              <a:buChar char="•"/>
            </a:pPr>
            <a:r>
              <a:rPr lang="en-US" sz="2800" b="1" dirty="0"/>
              <a:t>God’s supreme love for you!</a:t>
            </a:r>
          </a:p>
          <a:p>
            <a:pPr marL="515938" indent="-282575">
              <a:buFont typeface="Arial" panose="020B0604020202020204" pitchFamily="34" charset="0"/>
              <a:buChar char="•"/>
            </a:pPr>
            <a:r>
              <a:rPr lang="en-US" sz="2800" b="1" dirty="0"/>
              <a:t>God’s deepest desire to save you from hell!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288BA35-B65F-EB4D-004E-D5F0C074BF0D}"/>
              </a:ext>
            </a:extLst>
          </p:cNvPr>
          <p:cNvSpPr/>
          <p:nvPr/>
        </p:nvSpPr>
        <p:spPr>
          <a:xfrm>
            <a:off x="7897091" y="5278582"/>
            <a:ext cx="3557847" cy="1211890"/>
          </a:xfrm>
          <a:prstGeom prst="roundRect">
            <a:avLst/>
          </a:prstGeom>
          <a:noFill/>
          <a:ln w="28575">
            <a:solidFill>
              <a:schemeClr val="bg2"/>
            </a:solidFill>
            <a:prstDash val="dash"/>
          </a:ln>
          <a:effectLst>
            <a:glow rad="25400">
              <a:schemeClr val="tx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schemeClr val="bg1"/>
                </a:solidFill>
              </a:rPr>
              <a:t>If you’re lost eternally,</a:t>
            </a:r>
            <a:br>
              <a:rPr lang="en-US" sz="2400" b="1" i="1" dirty="0">
                <a:solidFill>
                  <a:schemeClr val="bg1"/>
                </a:solidFill>
              </a:rPr>
            </a:br>
            <a:r>
              <a:rPr lang="en-US" sz="2400" b="1" i="1" dirty="0">
                <a:solidFill>
                  <a:schemeClr val="bg1"/>
                </a:solidFill>
              </a:rPr>
              <a:t>it will be in spite of God,</a:t>
            </a:r>
            <a:br>
              <a:rPr lang="en-US" sz="2400" b="1" i="1" dirty="0">
                <a:solidFill>
                  <a:schemeClr val="bg1"/>
                </a:solidFill>
              </a:rPr>
            </a:br>
            <a:r>
              <a:rPr lang="en-US" sz="2400" b="1" i="1" dirty="0">
                <a:solidFill>
                  <a:schemeClr val="bg1"/>
                </a:solidFill>
              </a:rPr>
              <a:t>NOT because of Him!</a:t>
            </a:r>
          </a:p>
        </p:txBody>
      </p:sp>
    </p:spTree>
    <p:extLst>
      <p:ext uri="{BB962C8B-B14F-4D97-AF65-F5344CB8AC3E}">
        <p14:creationId xmlns:p14="http://schemas.microsoft.com/office/powerpoint/2010/main" val="14408096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B062076-A94A-4B06-975B-1DF3A9441C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3665" y="367528"/>
            <a:ext cx="5672576" cy="5003542"/>
          </a:xfrm>
        </p:spPr>
        <p:txBody>
          <a:bodyPr>
            <a:normAutofit/>
          </a:bodyPr>
          <a:lstStyle/>
          <a:p>
            <a:r>
              <a:rPr lang="en-US" dirty="0"/>
              <a:t>The church is God’s eternal saving plan for man (Eph. 3:9-11; Matt. 16:18; Dan. 2:44)</a:t>
            </a:r>
          </a:p>
          <a:p>
            <a:r>
              <a:rPr lang="en-US" dirty="0"/>
              <a:t>God designed His church to herald His saving message (Eph. 3:10; Mark 16:15)</a:t>
            </a:r>
          </a:p>
          <a:p>
            <a:r>
              <a:rPr lang="en-US" dirty="0"/>
              <a:t>God designed His church to consist of all of His saved (Acts 2:38-47; Eph. 5:23)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F4222F2-8A50-8083-5E21-ED59D7408C97}"/>
              </a:ext>
            </a:extLst>
          </p:cNvPr>
          <p:cNvSpPr/>
          <p:nvPr/>
        </p:nvSpPr>
        <p:spPr>
          <a:xfrm>
            <a:off x="365760" y="5045825"/>
            <a:ext cx="11388436" cy="1645920"/>
          </a:xfrm>
          <a:prstGeom prst="roundRect">
            <a:avLst/>
          </a:prstGeom>
          <a:solidFill>
            <a:srgbClr val="C354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/>
              <a:t>This barrier is a clear manifestation of:</a:t>
            </a:r>
          </a:p>
          <a:p>
            <a:pPr marL="515938" indent="-282575">
              <a:buFont typeface="Arial" panose="020B0604020202020204" pitchFamily="34" charset="0"/>
              <a:buChar char="•"/>
            </a:pPr>
            <a:r>
              <a:rPr lang="en-US" sz="2800" b="1" dirty="0"/>
              <a:t>God’s supreme love for you!</a:t>
            </a:r>
          </a:p>
          <a:p>
            <a:pPr marL="515938" indent="-282575">
              <a:buFont typeface="Arial" panose="020B0604020202020204" pitchFamily="34" charset="0"/>
              <a:buChar char="•"/>
            </a:pPr>
            <a:r>
              <a:rPr lang="en-US" sz="2800" b="1" dirty="0"/>
              <a:t>God’s deepest desire to save you from hell!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288BA35-B65F-EB4D-004E-D5F0C074BF0D}"/>
              </a:ext>
            </a:extLst>
          </p:cNvPr>
          <p:cNvSpPr/>
          <p:nvPr/>
        </p:nvSpPr>
        <p:spPr>
          <a:xfrm>
            <a:off x="7897091" y="5278582"/>
            <a:ext cx="3557847" cy="1211890"/>
          </a:xfrm>
          <a:prstGeom prst="roundRect">
            <a:avLst/>
          </a:prstGeom>
          <a:noFill/>
          <a:ln w="28575">
            <a:solidFill>
              <a:schemeClr val="bg2"/>
            </a:solidFill>
            <a:prstDash val="dash"/>
          </a:ln>
          <a:effectLst>
            <a:glow rad="25400">
              <a:schemeClr val="tx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schemeClr val="bg1"/>
                </a:solidFill>
              </a:rPr>
              <a:t>If you’re lost eternally,</a:t>
            </a:r>
            <a:br>
              <a:rPr lang="en-US" sz="2400" b="1" i="1" dirty="0">
                <a:solidFill>
                  <a:schemeClr val="bg1"/>
                </a:solidFill>
              </a:rPr>
            </a:br>
            <a:r>
              <a:rPr lang="en-US" sz="2400" b="1" i="1" dirty="0">
                <a:solidFill>
                  <a:schemeClr val="bg1"/>
                </a:solidFill>
              </a:rPr>
              <a:t>it will be in spite of God,</a:t>
            </a:r>
            <a:br>
              <a:rPr lang="en-US" sz="2400" b="1" i="1" dirty="0">
                <a:solidFill>
                  <a:schemeClr val="bg1"/>
                </a:solidFill>
              </a:rPr>
            </a:br>
            <a:r>
              <a:rPr lang="en-US" sz="2400" b="1" i="1" dirty="0">
                <a:solidFill>
                  <a:schemeClr val="bg1"/>
                </a:solidFill>
              </a:rPr>
              <a:t>NOT because of Him!</a:t>
            </a:r>
          </a:p>
        </p:txBody>
      </p:sp>
    </p:spTree>
    <p:extLst>
      <p:ext uri="{BB962C8B-B14F-4D97-AF65-F5344CB8AC3E}">
        <p14:creationId xmlns:p14="http://schemas.microsoft.com/office/powerpoint/2010/main" val="32427887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B062076-A94A-4B06-975B-1DF3A9441C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3665" y="367528"/>
            <a:ext cx="5799524" cy="5003542"/>
          </a:xfrm>
        </p:spPr>
        <p:txBody>
          <a:bodyPr>
            <a:normAutofit/>
          </a:bodyPr>
          <a:lstStyle/>
          <a:p>
            <a:r>
              <a:rPr lang="en-US" dirty="0"/>
              <a:t>Godly parents bring their children up in the Lord (Eph. 6:4)</a:t>
            </a:r>
          </a:p>
          <a:p>
            <a:r>
              <a:rPr lang="en-US" dirty="0"/>
              <a:t>Children are to obey their godly parents, that it “may be well with” them (Eph. 6:1-3)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F4222F2-8A50-8083-5E21-ED59D7408C97}"/>
              </a:ext>
            </a:extLst>
          </p:cNvPr>
          <p:cNvSpPr/>
          <p:nvPr/>
        </p:nvSpPr>
        <p:spPr>
          <a:xfrm>
            <a:off x="365760" y="5045825"/>
            <a:ext cx="11388436" cy="1645920"/>
          </a:xfrm>
          <a:prstGeom prst="roundRect">
            <a:avLst/>
          </a:prstGeom>
          <a:solidFill>
            <a:srgbClr val="C354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/>
              <a:t>This barrier is a clear manifestation of:</a:t>
            </a:r>
          </a:p>
          <a:p>
            <a:pPr marL="515938" indent="-282575">
              <a:buFont typeface="Arial" panose="020B0604020202020204" pitchFamily="34" charset="0"/>
              <a:buChar char="•"/>
            </a:pPr>
            <a:r>
              <a:rPr lang="en-US" sz="2800" b="1" dirty="0"/>
              <a:t>God’s supreme love for you!</a:t>
            </a:r>
          </a:p>
          <a:p>
            <a:pPr marL="515938" indent="-282575">
              <a:buFont typeface="Arial" panose="020B0604020202020204" pitchFamily="34" charset="0"/>
              <a:buChar char="•"/>
            </a:pPr>
            <a:r>
              <a:rPr lang="en-US" sz="2800" b="1" dirty="0"/>
              <a:t>God’s deepest desire to save you from hell!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288BA35-B65F-EB4D-004E-D5F0C074BF0D}"/>
              </a:ext>
            </a:extLst>
          </p:cNvPr>
          <p:cNvSpPr/>
          <p:nvPr/>
        </p:nvSpPr>
        <p:spPr>
          <a:xfrm>
            <a:off x="7897091" y="5278582"/>
            <a:ext cx="3557847" cy="1211890"/>
          </a:xfrm>
          <a:prstGeom prst="roundRect">
            <a:avLst/>
          </a:prstGeom>
          <a:noFill/>
          <a:ln w="28575">
            <a:solidFill>
              <a:schemeClr val="bg2"/>
            </a:solidFill>
            <a:prstDash val="dash"/>
          </a:ln>
          <a:effectLst>
            <a:glow rad="25400">
              <a:schemeClr val="tx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schemeClr val="bg1"/>
                </a:solidFill>
              </a:rPr>
              <a:t>If you’re lost eternally,</a:t>
            </a:r>
            <a:br>
              <a:rPr lang="en-US" sz="2400" b="1" i="1" dirty="0">
                <a:solidFill>
                  <a:schemeClr val="bg1"/>
                </a:solidFill>
              </a:rPr>
            </a:br>
            <a:r>
              <a:rPr lang="en-US" sz="2400" b="1" i="1" dirty="0">
                <a:solidFill>
                  <a:schemeClr val="bg1"/>
                </a:solidFill>
              </a:rPr>
              <a:t>it will be in spite of God,</a:t>
            </a:r>
            <a:br>
              <a:rPr lang="en-US" sz="2400" b="1" i="1" dirty="0">
                <a:solidFill>
                  <a:schemeClr val="bg1"/>
                </a:solidFill>
              </a:rPr>
            </a:br>
            <a:r>
              <a:rPr lang="en-US" sz="2400" b="1" i="1" dirty="0">
                <a:solidFill>
                  <a:schemeClr val="bg1"/>
                </a:solidFill>
              </a:rPr>
              <a:t>NOT because of Him!</a:t>
            </a:r>
          </a:p>
        </p:txBody>
      </p:sp>
    </p:spTree>
    <p:extLst>
      <p:ext uri="{BB962C8B-B14F-4D97-AF65-F5344CB8AC3E}">
        <p14:creationId xmlns:p14="http://schemas.microsoft.com/office/powerpoint/2010/main" val="13680171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B062076-A94A-4B06-975B-1DF3A9441C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3665" y="367528"/>
            <a:ext cx="5600532" cy="5003542"/>
          </a:xfrm>
        </p:spPr>
        <p:txBody>
          <a:bodyPr>
            <a:normAutofit/>
          </a:bodyPr>
          <a:lstStyle/>
          <a:p>
            <a:r>
              <a:rPr lang="en-US" dirty="0"/>
              <a:t>Our friends have a major influence on us – for good or for bad </a:t>
            </a:r>
            <a:br>
              <a:rPr lang="en-US" dirty="0"/>
            </a:br>
            <a:r>
              <a:rPr lang="en-US" dirty="0"/>
              <a:t>(1 Cor. 15:33)</a:t>
            </a:r>
          </a:p>
          <a:p>
            <a:r>
              <a:rPr lang="en-US" dirty="0"/>
              <a:t>Some of us have been influenced to do right because of godly friends (Acts 10:24; 11:23; 18:26; </a:t>
            </a:r>
            <a:br>
              <a:rPr lang="en-US" dirty="0"/>
            </a:br>
            <a:r>
              <a:rPr lang="en-US" dirty="0"/>
              <a:t>1 Sam. 23:16)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F4222F2-8A50-8083-5E21-ED59D7408C97}"/>
              </a:ext>
            </a:extLst>
          </p:cNvPr>
          <p:cNvSpPr/>
          <p:nvPr/>
        </p:nvSpPr>
        <p:spPr>
          <a:xfrm>
            <a:off x="365760" y="5045825"/>
            <a:ext cx="11388436" cy="1645920"/>
          </a:xfrm>
          <a:prstGeom prst="roundRect">
            <a:avLst/>
          </a:prstGeom>
          <a:solidFill>
            <a:srgbClr val="C354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/>
              <a:t>This barrier is a clear manifestation of:</a:t>
            </a:r>
          </a:p>
          <a:p>
            <a:pPr marL="515938" indent="-282575">
              <a:buFont typeface="Arial" panose="020B0604020202020204" pitchFamily="34" charset="0"/>
              <a:buChar char="•"/>
            </a:pPr>
            <a:r>
              <a:rPr lang="en-US" sz="2800" b="1" dirty="0"/>
              <a:t>God’s supreme love for you!</a:t>
            </a:r>
          </a:p>
          <a:p>
            <a:pPr marL="515938" indent="-282575">
              <a:buFont typeface="Arial" panose="020B0604020202020204" pitchFamily="34" charset="0"/>
              <a:buChar char="•"/>
            </a:pPr>
            <a:r>
              <a:rPr lang="en-US" sz="2800" b="1" dirty="0"/>
              <a:t>God’s deepest desire to save you from hell!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288BA35-B65F-EB4D-004E-D5F0C074BF0D}"/>
              </a:ext>
            </a:extLst>
          </p:cNvPr>
          <p:cNvSpPr/>
          <p:nvPr/>
        </p:nvSpPr>
        <p:spPr>
          <a:xfrm>
            <a:off x="7897091" y="5278582"/>
            <a:ext cx="3557847" cy="1211890"/>
          </a:xfrm>
          <a:prstGeom prst="roundRect">
            <a:avLst/>
          </a:prstGeom>
          <a:noFill/>
          <a:ln w="28575">
            <a:solidFill>
              <a:schemeClr val="bg2"/>
            </a:solidFill>
            <a:prstDash val="dash"/>
          </a:ln>
          <a:effectLst>
            <a:glow rad="25400">
              <a:schemeClr val="tx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schemeClr val="bg1"/>
                </a:solidFill>
              </a:rPr>
              <a:t>If you’re lost eternally,</a:t>
            </a:r>
            <a:br>
              <a:rPr lang="en-US" sz="2400" b="1" i="1" dirty="0">
                <a:solidFill>
                  <a:schemeClr val="bg1"/>
                </a:solidFill>
              </a:rPr>
            </a:br>
            <a:r>
              <a:rPr lang="en-US" sz="2400" b="1" i="1" dirty="0">
                <a:solidFill>
                  <a:schemeClr val="bg1"/>
                </a:solidFill>
              </a:rPr>
              <a:t>it will be in spite of God,</a:t>
            </a:r>
            <a:br>
              <a:rPr lang="en-US" sz="2400" b="1" i="1" dirty="0">
                <a:solidFill>
                  <a:schemeClr val="bg1"/>
                </a:solidFill>
              </a:rPr>
            </a:br>
            <a:r>
              <a:rPr lang="en-US" sz="2400" b="1" i="1" dirty="0">
                <a:solidFill>
                  <a:schemeClr val="bg1"/>
                </a:solidFill>
              </a:rPr>
              <a:t>NOT because of Him!</a:t>
            </a:r>
          </a:p>
        </p:txBody>
      </p:sp>
    </p:spTree>
    <p:extLst>
      <p:ext uri="{BB962C8B-B14F-4D97-AF65-F5344CB8AC3E}">
        <p14:creationId xmlns:p14="http://schemas.microsoft.com/office/powerpoint/2010/main" val="29170707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B062076-A94A-4B06-975B-1DF3A9441C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3664" y="367528"/>
            <a:ext cx="5939481" cy="467829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God wants every person to be saved </a:t>
            </a:r>
            <a:br>
              <a:rPr lang="en-US" dirty="0"/>
            </a:br>
            <a:r>
              <a:rPr lang="en-US" dirty="0"/>
              <a:t>(1 Tim. 2:4) and not one to perish </a:t>
            </a:r>
            <a:br>
              <a:rPr lang="en-US" dirty="0"/>
            </a:br>
            <a:r>
              <a:rPr lang="en-US" dirty="0"/>
              <a:t>(2 Pet. 3:9)</a:t>
            </a:r>
          </a:p>
          <a:p>
            <a:r>
              <a:rPr lang="en-US" dirty="0"/>
              <a:t>God vividly describes hell to us, so that we will strive fervently to avoid it</a:t>
            </a:r>
          </a:p>
          <a:p>
            <a:pPr lvl="1"/>
            <a:r>
              <a:rPr lang="en-US" sz="2500" dirty="0"/>
              <a:t>Eternal punishment (Matt. 25:46)</a:t>
            </a:r>
          </a:p>
          <a:p>
            <a:pPr lvl="1"/>
            <a:r>
              <a:rPr lang="en-US" sz="2500" dirty="0"/>
              <a:t>Torment &amp; pain (Rev. 20:10; Matt. 25:30)</a:t>
            </a:r>
          </a:p>
          <a:p>
            <a:pPr lvl="1"/>
            <a:r>
              <a:rPr lang="en-US" sz="2500" dirty="0"/>
              <a:t>Unquenchable fire and indestructible worms (Mark 9:44-48)</a:t>
            </a:r>
          </a:p>
          <a:p>
            <a:pPr lvl="1"/>
            <a:r>
              <a:rPr lang="en-US" sz="2500" dirty="0"/>
              <a:t>A furnace/lake/baptism of fire (Matt. 3:11; 13:42; Rev. 20:15)</a:t>
            </a:r>
          </a:p>
          <a:p>
            <a:pPr lvl="1"/>
            <a:r>
              <a:rPr lang="en-US" sz="2500" dirty="0"/>
              <a:t>Eternal separation from God (1 John 1:5; </a:t>
            </a:r>
            <a:br>
              <a:rPr lang="en-US" sz="2500" dirty="0"/>
            </a:br>
            <a:r>
              <a:rPr lang="en-US" sz="2500" dirty="0"/>
              <a:t>2 Thess. 1:7-9; Matt. 25:41)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F4222F2-8A50-8083-5E21-ED59D7408C97}"/>
              </a:ext>
            </a:extLst>
          </p:cNvPr>
          <p:cNvSpPr/>
          <p:nvPr/>
        </p:nvSpPr>
        <p:spPr>
          <a:xfrm>
            <a:off x="365760" y="5045825"/>
            <a:ext cx="11388436" cy="1645920"/>
          </a:xfrm>
          <a:prstGeom prst="roundRect">
            <a:avLst/>
          </a:prstGeom>
          <a:solidFill>
            <a:srgbClr val="C354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/>
              <a:t>This barrier is a clear manifestation of:</a:t>
            </a:r>
          </a:p>
          <a:p>
            <a:pPr marL="515938" indent="-282575">
              <a:buFont typeface="Arial" panose="020B0604020202020204" pitchFamily="34" charset="0"/>
              <a:buChar char="•"/>
            </a:pPr>
            <a:r>
              <a:rPr lang="en-US" sz="2800" b="1" dirty="0"/>
              <a:t>God’s supreme love for you!</a:t>
            </a:r>
          </a:p>
          <a:p>
            <a:pPr marL="515938" indent="-282575">
              <a:buFont typeface="Arial" panose="020B0604020202020204" pitchFamily="34" charset="0"/>
              <a:buChar char="•"/>
            </a:pPr>
            <a:r>
              <a:rPr lang="en-US" sz="2800" b="1" dirty="0"/>
              <a:t>God’s deepest desire to save you from hell!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288BA35-B65F-EB4D-004E-D5F0C074BF0D}"/>
              </a:ext>
            </a:extLst>
          </p:cNvPr>
          <p:cNvSpPr/>
          <p:nvPr/>
        </p:nvSpPr>
        <p:spPr>
          <a:xfrm>
            <a:off x="7897091" y="5278582"/>
            <a:ext cx="3557847" cy="1211890"/>
          </a:xfrm>
          <a:prstGeom prst="roundRect">
            <a:avLst/>
          </a:prstGeom>
          <a:noFill/>
          <a:ln w="28575">
            <a:solidFill>
              <a:schemeClr val="bg2"/>
            </a:solidFill>
            <a:prstDash val="dash"/>
          </a:ln>
          <a:effectLst>
            <a:glow rad="25400">
              <a:schemeClr val="tx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schemeClr val="bg1"/>
                </a:solidFill>
              </a:rPr>
              <a:t>If you’re lost eternally,</a:t>
            </a:r>
            <a:br>
              <a:rPr lang="en-US" sz="2400" b="1" i="1" dirty="0">
                <a:solidFill>
                  <a:schemeClr val="bg1"/>
                </a:solidFill>
              </a:rPr>
            </a:br>
            <a:r>
              <a:rPr lang="en-US" sz="2400" b="1" i="1" dirty="0">
                <a:solidFill>
                  <a:schemeClr val="bg1"/>
                </a:solidFill>
              </a:rPr>
              <a:t>it will be in spite of God,</a:t>
            </a:r>
            <a:br>
              <a:rPr lang="en-US" sz="2400" b="1" i="1" dirty="0">
                <a:solidFill>
                  <a:schemeClr val="bg1"/>
                </a:solidFill>
              </a:rPr>
            </a:br>
            <a:r>
              <a:rPr lang="en-US" sz="2400" b="1" i="1" dirty="0">
                <a:solidFill>
                  <a:schemeClr val="bg1"/>
                </a:solidFill>
              </a:rPr>
              <a:t>NOT because of Him!</a:t>
            </a:r>
          </a:p>
        </p:txBody>
      </p:sp>
    </p:spTree>
    <p:extLst>
      <p:ext uri="{BB962C8B-B14F-4D97-AF65-F5344CB8AC3E}">
        <p14:creationId xmlns:p14="http://schemas.microsoft.com/office/powerpoint/2010/main" val="5339987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B062076-A94A-4B06-975B-1DF3A9441C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Jesus told us that He went to “prepare a place” for us (John 14:1-3)</a:t>
            </a:r>
          </a:p>
          <a:p>
            <a:r>
              <a:rPr lang="en-US" dirty="0"/>
              <a:t>God describes the innate beauty of heaven in mere human terms </a:t>
            </a:r>
            <a:br>
              <a:rPr lang="en-US" dirty="0"/>
            </a:br>
            <a:r>
              <a:rPr lang="en-US" dirty="0"/>
              <a:t>(Rev. 21-22)</a:t>
            </a:r>
          </a:p>
          <a:p>
            <a:r>
              <a:rPr lang="en-US" dirty="0"/>
              <a:t>Heaven is incorruptible, undefiled, unfading and reserved (1 Pet. 1:3-4)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F4222F2-8A50-8083-5E21-ED59D7408C97}"/>
              </a:ext>
            </a:extLst>
          </p:cNvPr>
          <p:cNvSpPr/>
          <p:nvPr/>
        </p:nvSpPr>
        <p:spPr>
          <a:xfrm>
            <a:off x="365760" y="5045825"/>
            <a:ext cx="11388436" cy="1645920"/>
          </a:xfrm>
          <a:prstGeom prst="roundRect">
            <a:avLst/>
          </a:prstGeom>
          <a:solidFill>
            <a:srgbClr val="C354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/>
              <a:t>This barrier is a clear manifestation of:</a:t>
            </a:r>
          </a:p>
          <a:p>
            <a:pPr marL="515938" indent="-282575">
              <a:buFont typeface="Arial" panose="020B0604020202020204" pitchFamily="34" charset="0"/>
              <a:buChar char="•"/>
            </a:pPr>
            <a:r>
              <a:rPr lang="en-US" sz="2800" b="1" dirty="0"/>
              <a:t>God’s supreme love for you!</a:t>
            </a:r>
          </a:p>
          <a:p>
            <a:pPr marL="515938" indent="-282575">
              <a:buFont typeface="Arial" panose="020B0604020202020204" pitchFamily="34" charset="0"/>
              <a:buChar char="•"/>
            </a:pPr>
            <a:r>
              <a:rPr lang="en-US" sz="2800" b="1" dirty="0"/>
              <a:t>God’s deepest desire to save you from hell!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288BA35-B65F-EB4D-004E-D5F0C074BF0D}"/>
              </a:ext>
            </a:extLst>
          </p:cNvPr>
          <p:cNvSpPr/>
          <p:nvPr/>
        </p:nvSpPr>
        <p:spPr>
          <a:xfrm>
            <a:off x="7897091" y="5278582"/>
            <a:ext cx="3557847" cy="1211890"/>
          </a:xfrm>
          <a:prstGeom prst="roundRect">
            <a:avLst/>
          </a:prstGeom>
          <a:noFill/>
          <a:ln w="28575">
            <a:solidFill>
              <a:schemeClr val="bg2"/>
            </a:solidFill>
            <a:prstDash val="dash"/>
          </a:ln>
          <a:effectLst>
            <a:glow rad="25400">
              <a:schemeClr val="tx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schemeClr val="bg1"/>
                </a:solidFill>
              </a:rPr>
              <a:t>If you’re lost eternally,</a:t>
            </a:r>
            <a:br>
              <a:rPr lang="en-US" sz="2400" b="1" i="1" dirty="0">
                <a:solidFill>
                  <a:schemeClr val="bg1"/>
                </a:solidFill>
              </a:rPr>
            </a:br>
            <a:r>
              <a:rPr lang="en-US" sz="2400" b="1" i="1" dirty="0">
                <a:solidFill>
                  <a:schemeClr val="bg1"/>
                </a:solidFill>
              </a:rPr>
              <a:t>it will be in spite of God,</a:t>
            </a:r>
            <a:br>
              <a:rPr lang="en-US" sz="2400" b="1" i="1" dirty="0">
                <a:solidFill>
                  <a:schemeClr val="bg1"/>
                </a:solidFill>
              </a:rPr>
            </a:br>
            <a:r>
              <a:rPr lang="en-US" sz="2400" b="1" i="1" dirty="0">
                <a:solidFill>
                  <a:schemeClr val="bg1"/>
                </a:solidFill>
              </a:rPr>
              <a:t>NOT because of Him!</a:t>
            </a:r>
          </a:p>
        </p:txBody>
      </p:sp>
    </p:spTree>
    <p:extLst>
      <p:ext uri="{BB962C8B-B14F-4D97-AF65-F5344CB8AC3E}">
        <p14:creationId xmlns:p14="http://schemas.microsoft.com/office/powerpoint/2010/main" val="21301169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B062076-A94A-4B06-975B-1DF3A9441C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3664" y="367528"/>
            <a:ext cx="5939481" cy="4678297"/>
          </a:xfrm>
        </p:spPr>
        <p:txBody>
          <a:bodyPr>
            <a:normAutofit/>
          </a:bodyPr>
          <a:lstStyle/>
          <a:p>
            <a:r>
              <a:rPr lang="en-US" dirty="0"/>
              <a:t>God is asking you “today” to “hear His voice” in His Scriptures (Heb. 3:7)</a:t>
            </a:r>
          </a:p>
          <a:p>
            <a:r>
              <a:rPr lang="en-US" dirty="0"/>
              <a:t>God is telling you today that He does not want you to perish (2 Pet. 3:9)</a:t>
            </a:r>
          </a:p>
          <a:p>
            <a:r>
              <a:rPr lang="en-US" dirty="0"/>
              <a:t>God wants you to be saved by His truth (1 Tim. 2:4)</a:t>
            </a:r>
          </a:p>
          <a:p>
            <a:r>
              <a:rPr lang="en-US" dirty="0"/>
              <a:t>God is pleading with you to be saved “now” (2 Cor. 6:2)</a:t>
            </a:r>
          </a:p>
          <a:p>
            <a:r>
              <a:rPr lang="en-US" dirty="0"/>
              <a:t>God does not want to condemn you!  He wants to save you (John 3:16-17)!</a:t>
            </a:r>
          </a:p>
          <a:p>
            <a:endParaRPr lang="en-US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F4222F2-8A50-8083-5E21-ED59D7408C97}"/>
              </a:ext>
            </a:extLst>
          </p:cNvPr>
          <p:cNvSpPr/>
          <p:nvPr/>
        </p:nvSpPr>
        <p:spPr>
          <a:xfrm>
            <a:off x="365760" y="5045825"/>
            <a:ext cx="11388436" cy="1645920"/>
          </a:xfrm>
          <a:prstGeom prst="roundRect">
            <a:avLst/>
          </a:prstGeom>
          <a:solidFill>
            <a:srgbClr val="C354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/>
              <a:t>This barrier is a clear manifestation of:</a:t>
            </a:r>
          </a:p>
          <a:p>
            <a:pPr marL="515938" indent="-282575">
              <a:buFont typeface="Arial" panose="020B0604020202020204" pitchFamily="34" charset="0"/>
              <a:buChar char="•"/>
            </a:pPr>
            <a:r>
              <a:rPr lang="en-US" sz="2800" b="1" dirty="0"/>
              <a:t>God’s supreme love for you!</a:t>
            </a:r>
          </a:p>
          <a:p>
            <a:pPr marL="515938" indent="-282575">
              <a:buFont typeface="Arial" panose="020B0604020202020204" pitchFamily="34" charset="0"/>
              <a:buChar char="•"/>
            </a:pPr>
            <a:r>
              <a:rPr lang="en-US" sz="2800" b="1" dirty="0"/>
              <a:t>God’s deepest desire to save you from hell!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288BA35-B65F-EB4D-004E-D5F0C074BF0D}"/>
              </a:ext>
            </a:extLst>
          </p:cNvPr>
          <p:cNvSpPr/>
          <p:nvPr/>
        </p:nvSpPr>
        <p:spPr>
          <a:xfrm>
            <a:off x="7897091" y="5278582"/>
            <a:ext cx="3557847" cy="1211890"/>
          </a:xfrm>
          <a:prstGeom prst="roundRect">
            <a:avLst/>
          </a:prstGeom>
          <a:noFill/>
          <a:ln w="28575">
            <a:solidFill>
              <a:schemeClr val="bg2"/>
            </a:solidFill>
            <a:prstDash val="dash"/>
          </a:ln>
          <a:effectLst>
            <a:glow rad="25400">
              <a:schemeClr val="tx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schemeClr val="bg1"/>
                </a:solidFill>
              </a:rPr>
              <a:t>If you’re lost eternally,</a:t>
            </a:r>
            <a:br>
              <a:rPr lang="en-US" sz="2400" b="1" i="1" dirty="0">
                <a:solidFill>
                  <a:schemeClr val="bg1"/>
                </a:solidFill>
              </a:rPr>
            </a:br>
            <a:r>
              <a:rPr lang="en-US" sz="2400" b="1" i="1" dirty="0">
                <a:solidFill>
                  <a:schemeClr val="bg1"/>
                </a:solidFill>
              </a:rPr>
              <a:t>it will be in spite of God,</a:t>
            </a:r>
            <a:br>
              <a:rPr lang="en-US" sz="2400" b="1" i="1" dirty="0">
                <a:solidFill>
                  <a:schemeClr val="bg1"/>
                </a:solidFill>
              </a:rPr>
            </a:br>
            <a:r>
              <a:rPr lang="en-US" sz="2400" b="1" i="1" dirty="0">
                <a:solidFill>
                  <a:schemeClr val="bg1"/>
                </a:solidFill>
              </a:rPr>
              <a:t>NOT because of Him!</a:t>
            </a:r>
          </a:p>
        </p:txBody>
      </p:sp>
    </p:spTree>
    <p:extLst>
      <p:ext uri="{BB962C8B-B14F-4D97-AF65-F5344CB8AC3E}">
        <p14:creationId xmlns:p14="http://schemas.microsoft.com/office/powerpoint/2010/main" val="25312463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606</TotalTime>
  <Words>878</Words>
  <Application>Microsoft Office PowerPoint</Application>
  <PresentationFormat>Widescreen</PresentationFormat>
  <Paragraphs>64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2</cp:revision>
  <dcterms:created xsi:type="dcterms:W3CDTF">2024-07-28T00:17:00Z</dcterms:created>
  <dcterms:modified xsi:type="dcterms:W3CDTF">2024-07-28T12:35:01Z</dcterms:modified>
</cp:coreProperties>
</file>