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9" r:id="rId5"/>
  </p:sldMasterIdLst>
  <p:sldIdLst>
    <p:sldId id="256" r:id="rId6"/>
    <p:sldId id="319" r:id="rId7"/>
    <p:sldId id="318" r:id="rId8"/>
    <p:sldId id="311" r:id="rId9"/>
    <p:sldId id="314" r:id="rId10"/>
    <p:sldId id="315" r:id="rId11"/>
    <p:sldId id="316" r:id="rId12"/>
    <p:sldId id="31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p:scale>
          <a:sx n="100" d="100"/>
          <a:sy n="100" d="100"/>
        </p:scale>
        <p:origin x="348" y="2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pic>
        <p:nvPicPr>
          <p:cNvPr id="8" name="Picture 7" descr="A group of people sitting and reading a book&#10;&#10;Description automatically generated">
            <a:extLst>
              <a:ext uri="{FF2B5EF4-FFF2-40B4-BE49-F238E27FC236}">
                <a16:creationId xmlns:a16="http://schemas.microsoft.com/office/drawing/2014/main" id="{75593D3B-820C-4D36-FA36-812468262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898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323506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02376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DB248A10-605A-4CE3-9161-034A6E5839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51915" y="1190446"/>
            <a:ext cx="11496943" cy="5667555"/>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3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58533914-11B0-21DE-113C-8F4A539F5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51915" y="1647646"/>
            <a:ext cx="11496943" cy="5210355"/>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5319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FE79094E-504A-48AF-8E81-0AFA8C78B7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38" y="1632245"/>
            <a:ext cx="11496943" cy="598205"/>
          </a:xfrm>
        </p:spPr>
        <p:txBody>
          <a:bodyPr>
            <a:noAutofit/>
          </a:bodyPr>
          <a:lstStyle>
            <a:lvl1pPr algn="ctr">
              <a:defRPr sz="4000" b="1">
                <a:solidFill>
                  <a:schemeClr val="bg1"/>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205099" y="2367186"/>
            <a:ext cx="11843759" cy="4490815"/>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919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777E85C6-00D3-4944-9E24-96EE58451F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51915" y="1647646"/>
            <a:ext cx="11496943" cy="5210355"/>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5572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1A8470A3-A096-4332-B07B-43690DFFAC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38" y="1632246"/>
            <a:ext cx="11496943" cy="1654419"/>
          </a:xfrm>
        </p:spPr>
        <p:txBody>
          <a:bodyPr>
            <a:noAutofit/>
          </a:bodyPr>
          <a:lstStyle>
            <a:lvl1pPr algn="ctr">
              <a:defRPr sz="5400" b="1" i="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551915" y="3429000"/>
            <a:ext cx="11496943" cy="3429000"/>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1562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B0061895-9CDD-C5DD-4410-3AC8269BEB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41" y="1828800"/>
            <a:ext cx="11496943" cy="598205"/>
          </a:xfrm>
        </p:spPr>
        <p:txBody>
          <a:bodyPr>
            <a:noAutofit/>
          </a:bodyPr>
          <a:lstStyle>
            <a:lvl1pPr algn="ctr">
              <a:defRPr sz="4000" b="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205102" y="2521009"/>
            <a:ext cx="11843759" cy="4336996"/>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1335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A blue screen with a picture of a child&#10;&#10;Description automatically generated">
            <a:extLst>
              <a:ext uri="{FF2B5EF4-FFF2-40B4-BE49-F238E27FC236}">
                <a16:creationId xmlns:a16="http://schemas.microsoft.com/office/drawing/2014/main" id="{0AEE52BE-C544-989E-1E4C-DD68AC73A8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41" y="1828800"/>
            <a:ext cx="11496943" cy="598205"/>
          </a:xfrm>
        </p:spPr>
        <p:txBody>
          <a:bodyPr>
            <a:noAutofit/>
          </a:bodyPr>
          <a:lstStyle>
            <a:lvl1pPr algn="ctr">
              <a:defRPr sz="4000" b="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205102" y="2521009"/>
            <a:ext cx="11843759" cy="4336996"/>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7888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7E7AAAFD-E548-4821-B420-B4DE9C7A4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38" y="1632246"/>
            <a:ext cx="11496943" cy="1654419"/>
          </a:xfrm>
        </p:spPr>
        <p:txBody>
          <a:bodyPr>
            <a:noAutofit/>
          </a:bodyPr>
          <a:lstStyle>
            <a:lvl1pPr algn="ctr">
              <a:defRPr sz="5400" b="1" i="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551915" y="3429000"/>
            <a:ext cx="11496943" cy="3429000"/>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60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1419E8-E86E-45F7-9390-8BB0D2AE9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7400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CBEA6867-0D06-469D-B4F6-3C1D67ECD5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2433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1CAAE56E-B1EA-4D93-B7E8-8E8EE11223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049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29F6A-825F-4B56-BC2A-DFF2C9097601}"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340565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929F6A-825F-4B56-BC2A-DFF2C9097601}"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633555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929F6A-825F-4B56-BC2A-DFF2C9097601}"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4221034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929F6A-825F-4B56-BC2A-DFF2C9097601}"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1761668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29F6A-825F-4B56-BC2A-DFF2C9097601}"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3219864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29F6A-825F-4B56-BC2A-DFF2C9097601}"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1143498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29F6A-825F-4B56-BC2A-DFF2C9097601}"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1654282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34861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29F6A-825F-4B56-BC2A-DFF2C9097601}"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1930802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1170620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65C83CE-3340-49F2-98A2-45B1C87E4B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05099" y="1239141"/>
            <a:ext cx="11843759" cy="5618861"/>
          </a:xfrm>
        </p:spPr>
        <p:txBody>
          <a:bodyPr/>
          <a:lstStyle>
            <a:lvl1pPr marL="457200" indent="-457200">
              <a:buFont typeface="Arial" panose="020B0604020202020204" pitchFamily="34" charset="0"/>
              <a:buChar cha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p:txBody>
      </p:sp>
    </p:spTree>
    <p:extLst>
      <p:ext uri="{BB962C8B-B14F-4D97-AF65-F5344CB8AC3E}">
        <p14:creationId xmlns:p14="http://schemas.microsoft.com/office/powerpoint/2010/main" val="3158567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CF23F25E-308D-491F-B213-1938ABB19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05099" y="1683522"/>
            <a:ext cx="11843759" cy="5174480"/>
          </a:xfrm>
        </p:spPr>
        <p:txBody>
          <a:bodyPr/>
          <a:lstStyle>
            <a:lvl1pPr marL="457200" indent="-457200">
              <a:buFont typeface="Arial" panose="020B0604020202020204" pitchFamily="34" charset="0"/>
              <a:buChar cha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p:txBody>
      </p:sp>
    </p:spTree>
    <p:extLst>
      <p:ext uri="{BB962C8B-B14F-4D97-AF65-F5344CB8AC3E}">
        <p14:creationId xmlns:p14="http://schemas.microsoft.com/office/powerpoint/2010/main" val="3068874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163B5BB5-3EC8-48F1-9C98-A07C0BB4D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38" y="1632245"/>
            <a:ext cx="11496943" cy="598205"/>
          </a:xfrm>
        </p:spPr>
        <p:txBody>
          <a:bodyPr>
            <a:noAutofit/>
          </a:bodyPr>
          <a:lstStyle>
            <a:lvl1pPr algn="ctr">
              <a:defRPr sz="4000" b="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205099" y="2367186"/>
            <a:ext cx="11843759" cy="4490815"/>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5397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5" name="Picture 4" descr="A blue background with a picture of a child&#10;&#10;Description automatically generated">
            <a:extLst>
              <a:ext uri="{FF2B5EF4-FFF2-40B4-BE49-F238E27FC236}">
                <a16:creationId xmlns:a16="http://schemas.microsoft.com/office/drawing/2014/main" id="{2B91A8D8-3BA8-4538-7FDF-D9085B7438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05099" y="2367186"/>
            <a:ext cx="11843759" cy="4490815"/>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08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49F79766-D306-49C7-BEE7-C45EF54183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05099" y="1281870"/>
            <a:ext cx="11843759" cy="5576133"/>
          </a:xfrm>
        </p:spPr>
        <p:txBody>
          <a:bodyPr/>
          <a:lstStyle>
            <a:lvl1pPr marL="457200" indent="-457200">
              <a:buFont typeface="Arial" panose="020B0604020202020204" pitchFamily="34" charset="0"/>
              <a:buChar cha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p:txBody>
      </p:sp>
    </p:spTree>
    <p:extLst>
      <p:ext uri="{BB962C8B-B14F-4D97-AF65-F5344CB8AC3E}">
        <p14:creationId xmlns:p14="http://schemas.microsoft.com/office/powerpoint/2010/main" val="76716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742E5893-0463-4EF1-8A52-C7234F753C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05099" y="1555336"/>
            <a:ext cx="11843759" cy="5302667"/>
          </a:xfrm>
        </p:spPr>
        <p:txBody>
          <a:bodyPr/>
          <a:lstStyle>
            <a:lvl1pPr marL="457200" indent="-457200">
              <a:buFont typeface="Arial" panose="020B0604020202020204" pitchFamily="34" charset="0"/>
              <a:buChar cha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p:txBody>
      </p:sp>
    </p:spTree>
    <p:extLst>
      <p:ext uri="{BB962C8B-B14F-4D97-AF65-F5344CB8AC3E}">
        <p14:creationId xmlns:p14="http://schemas.microsoft.com/office/powerpoint/2010/main" val="1106088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32CE3887-3CA4-403A-9D67-CD57344E3E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38" y="1708445"/>
            <a:ext cx="11496943" cy="598205"/>
          </a:xfrm>
        </p:spPr>
        <p:txBody>
          <a:bodyPr>
            <a:noAutofit/>
          </a:bodyPr>
          <a:lstStyle>
            <a:lvl1pPr algn="ctr">
              <a:defRPr sz="4000" b="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205099" y="2367186"/>
            <a:ext cx="11843759" cy="4490815"/>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1048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8B30BC22-BD16-4367-989B-4DCD7DB024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05099" y="1683522"/>
            <a:ext cx="11843759" cy="5174480"/>
          </a:xfrm>
        </p:spPr>
        <p:txBody>
          <a:bodyPr/>
          <a:lstStyle>
            <a:lvl1pPr marL="457200" indent="-457200">
              <a:buFont typeface="Arial" panose="020B0604020202020204" pitchFamily="34" charset="0"/>
              <a:buChar cha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p:txBody>
      </p:sp>
    </p:spTree>
    <p:extLst>
      <p:ext uri="{BB962C8B-B14F-4D97-AF65-F5344CB8AC3E}">
        <p14:creationId xmlns:p14="http://schemas.microsoft.com/office/powerpoint/2010/main" val="645825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08453069-6A7C-4D10-B7C4-25D690B321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05099" y="1683522"/>
            <a:ext cx="11843759" cy="5174480"/>
          </a:xfrm>
        </p:spPr>
        <p:txBody>
          <a:bodyPr/>
          <a:lstStyle>
            <a:lvl1pPr marL="457200" indent="-457200">
              <a:buFont typeface="Arial" panose="020B0604020202020204" pitchFamily="34" charset="0"/>
              <a:buChar cha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p:txBody>
      </p:sp>
    </p:spTree>
    <p:extLst>
      <p:ext uri="{BB962C8B-B14F-4D97-AF65-F5344CB8AC3E}">
        <p14:creationId xmlns:p14="http://schemas.microsoft.com/office/powerpoint/2010/main" val="31106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929F6A-825F-4B56-BC2A-DFF2C9097601}"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43442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45754-D1F3-46A4-A46D-B81E81BAAC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05099" y="1742537"/>
            <a:ext cx="11843759" cy="5115464"/>
          </a:xfrm>
        </p:spPr>
        <p:txBody>
          <a:bodyPr/>
          <a:lstStyle>
            <a:lvl1pPr marL="0" indent="0">
              <a:buFont typeface="+mj-lt"/>
              <a:buNone/>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p:txBody>
      </p:sp>
    </p:spTree>
    <p:extLst>
      <p:ext uri="{BB962C8B-B14F-4D97-AF65-F5344CB8AC3E}">
        <p14:creationId xmlns:p14="http://schemas.microsoft.com/office/powerpoint/2010/main" val="3752528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38902B-EFFD-42DB-9838-345682EB47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51915" y="1190446"/>
            <a:ext cx="11496943" cy="5667555"/>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2990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9F04D-7B12-424E-B7C2-F31694937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51915" y="1647646"/>
            <a:ext cx="11496943" cy="5210355"/>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6226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C8C69-6301-4D5C-B730-0E3205CF5C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51915" y="1647646"/>
            <a:ext cx="11496943" cy="5210355"/>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27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929F6A-825F-4B56-BC2A-DFF2C9097601}"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60524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929F6A-825F-4B56-BC2A-DFF2C9097601}"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199238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29F6A-825F-4B56-BC2A-DFF2C9097601}"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61985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29F6A-825F-4B56-BC2A-DFF2C9097601}"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410841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29F6A-825F-4B56-BC2A-DFF2C9097601}"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319831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29F6A-825F-4B56-BC2A-DFF2C9097601}" type="datetimeFigureOut">
              <a:rPr lang="en-US" smtClean="0"/>
              <a:t>5/29/2024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5C501-EDA7-445A-93EF-03751B5C5F71}" type="slidenum">
              <a:rPr lang="en-US" smtClean="0"/>
              <a:t>‹#›</a:t>
            </a:fld>
            <a:endParaRPr lang="en-US"/>
          </a:p>
        </p:txBody>
      </p:sp>
    </p:spTree>
    <p:extLst>
      <p:ext uri="{BB962C8B-B14F-4D97-AF65-F5344CB8AC3E}">
        <p14:creationId xmlns:p14="http://schemas.microsoft.com/office/powerpoint/2010/main" val="25301473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93" r:id="rId12"/>
    <p:sldLayoutId id="2147483694" r:id="rId13"/>
    <p:sldLayoutId id="2147483695" r:id="rId14"/>
    <p:sldLayoutId id="2147483696" r:id="rId15"/>
    <p:sldLayoutId id="2147483689" r:id="rId16"/>
    <p:sldLayoutId id="2147483662" r:id="rId17"/>
    <p:sldLayoutId id="2147483690" r:id="rId18"/>
    <p:sldLayoutId id="214748369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29F6A-825F-4B56-BC2A-DFF2C9097601}" type="datetimeFigureOut">
              <a:rPr lang="en-US" smtClean="0"/>
              <a:t>5/29/2024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5C501-EDA7-445A-93EF-03751B5C5F71}" type="slidenum">
              <a:rPr lang="en-US" smtClean="0"/>
              <a:t>‹#›</a:t>
            </a:fld>
            <a:endParaRPr lang="en-US"/>
          </a:p>
        </p:txBody>
      </p:sp>
    </p:spTree>
    <p:extLst>
      <p:ext uri="{BB962C8B-B14F-4D97-AF65-F5344CB8AC3E}">
        <p14:creationId xmlns:p14="http://schemas.microsoft.com/office/powerpoint/2010/main" val="111889521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2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863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285E04-81A9-468A-AF62-524B741A63A1}"/>
              </a:ext>
            </a:extLst>
          </p:cNvPr>
          <p:cNvSpPr>
            <a:spLocks noGrp="1"/>
          </p:cNvSpPr>
          <p:nvPr>
            <p:ph idx="1"/>
          </p:nvPr>
        </p:nvSpPr>
        <p:spPr>
          <a:xfrm>
            <a:off x="205099" y="2367186"/>
            <a:ext cx="11901176" cy="4490815"/>
          </a:xfrm>
        </p:spPr>
        <p:txBody>
          <a:bodyPr>
            <a:noAutofit/>
          </a:bodyPr>
          <a:lstStyle/>
          <a:p>
            <a:pPr>
              <a:spcBef>
                <a:spcPts val="500"/>
              </a:spcBef>
            </a:pPr>
            <a:r>
              <a:rPr lang="en-US" sz="3100" dirty="0"/>
              <a:t>The Great Commission of Jesus is the GREATEST work on earth!</a:t>
            </a:r>
          </a:p>
          <a:p>
            <a:pPr>
              <a:spcBef>
                <a:spcPts val="500"/>
              </a:spcBef>
            </a:pPr>
            <a:r>
              <a:rPr lang="en-US" sz="3100" dirty="0"/>
              <a:t>Every Christian has a PERSONAL responsibility to lost souls!</a:t>
            </a:r>
          </a:p>
          <a:p>
            <a:pPr>
              <a:spcBef>
                <a:spcPts val="500"/>
              </a:spcBef>
            </a:pPr>
            <a:r>
              <a:rPr lang="en-US" sz="3100" dirty="0"/>
              <a:t>LOVE compels us to greater personal efforts in evangelism!</a:t>
            </a:r>
          </a:p>
          <a:p>
            <a:pPr>
              <a:spcBef>
                <a:spcPts val="500"/>
              </a:spcBef>
            </a:pPr>
            <a:r>
              <a:rPr lang="en-US" sz="3100" dirty="0"/>
              <a:t>We must OVERCOME our excuses, obstacles and fears!</a:t>
            </a:r>
          </a:p>
          <a:p>
            <a:pPr>
              <a:spcBef>
                <a:spcPts val="500"/>
              </a:spcBef>
            </a:pPr>
            <a:r>
              <a:rPr lang="en-US" sz="3100" dirty="0"/>
              <a:t>The LORD will help us to do His work!</a:t>
            </a:r>
          </a:p>
          <a:p>
            <a:pPr>
              <a:spcBef>
                <a:spcPts val="500"/>
              </a:spcBef>
            </a:pPr>
            <a:r>
              <a:rPr lang="en-US" sz="3100" dirty="0"/>
              <a:t>We must AWAKEN to the valuable (and lost) souls all around us!</a:t>
            </a:r>
          </a:p>
          <a:p>
            <a:pPr>
              <a:spcBef>
                <a:spcPts val="500"/>
              </a:spcBef>
            </a:pPr>
            <a:r>
              <a:rPr lang="en-US" sz="3100" dirty="0"/>
              <a:t>We must CREATE opportunities for the gospel to be taught!</a:t>
            </a:r>
          </a:p>
          <a:p>
            <a:pPr>
              <a:spcBef>
                <a:spcPts val="500"/>
              </a:spcBef>
            </a:pPr>
            <a:r>
              <a:rPr lang="en-US" sz="3100" dirty="0"/>
              <a:t>We must try to TEACH the gospel to the lost—we know what to teach!</a:t>
            </a:r>
          </a:p>
          <a:p>
            <a:pPr>
              <a:spcBef>
                <a:spcPts val="500"/>
              </a:spcBef>
            </a:pPr>
            <a:r>
              <a:rPr lang="en-US" sz="3100" dirty="0"/>
              <a:t>There are many TOOLS and RESOURCES available to help us!</a:t>
            </a:r>
          </a:p>
        </p:txBody>
      </p:sp>
    </p:spTree>
    <p:extLst>
      <p:ext uri="{BB962C8B-B14F-4D97-AF65-F5344CB8AC3E}">
        <p14:creationId xmlns:p14="http://schemas.microsoft.com/office/powerpoint/2010/main" val="420726366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285E04-81A9-468A-AF62-524B741A63A1}"/>
              </a:ext>
            </a:extLst>
          </p:cNvPr>
          <p:cNvSpPr>
            <a:spLocks noGrp="1"/>
          </p:cNvSpPr>
          <p:nvPr>
            <p:ph idx="1"/>
          </p:nvPr>
        </p:nvSpPr>
        <p:spPr>
          <a:xfrm>
            <a:off x="205099" y="1837766"/>
            <a:ext cx="11843759" cy="5020236"/>
          </a:xfrm>
        </p:spPr>
        <p:txBody>
          <a:bodyPr>
            <a:normAutofit/>
          </a:bodyPr>
          <a:lstStyle/>
          <a:p>
            <a:pPr marL="0" indent="0">
              <a:buNone/>
            </a:pPr>
            <a:r>
              <a:rPr lang="en-US" sz="3200" dirty="0"/>
              <a:t>Setting specific, realistic and measurable goals has great benefits:</a:t>
            </a:r>
          </a:p>
          <a:p>
            <a:pPr marL="627063" indent="-457200">
              <a:buFont typeface="+mj-lt"/>
              <a:buAutoNum type="arabicPeriod"/>
            </a:pPr>
            <a:r>
              <a:rPr lang="en-US" sz="3000" dirty="0"/>
              <a:t>Goals provide clear </a:t>
            </a:r>
            <a:r>
              <a:rPr lang="en-US" sz="3000" u="sng" dirty="0"/>
              <a:t>direction and purpose</a:t>
            </a:r>
            <a:r>
              <a:rPr lang="en-US" sz="3000" dirty="0"/>
              <a:t>.</a:t>
            </a:r>
          </a:p>
          <a:p>
            <a:pPr marL="627063" indent="-457200">
              <a:buFont typeface="+mj-lt"/>
              <a:buAutoNum type="arabicPeriod"/>
            </a:pPr>
            <a:r>
              <a:rPr lang="en-US" sz="3000" dirty="0"/>
              <a:t>Goals trigger </a:t>
            </a:r>
            <a:r>
              <a:rPr lang="en-US" sz="3000" u="sng" dirty="0"/>
              <a:t>behaviors</a:t>
            </a:r>
            <a:r>
              <a:rPr lang="en-US" sz="3000" dirty="0"/>
              <a:t> that may not develop otherwise. </a:t>
            </a:r>
          </a:p>
          <a:p>
            <a:pPr marL="627063" indent="-457200">
              <a:buFont typeface="+mj-lt"/>
              <a:buAutoNum type="arabicPeriod"/>
            </a:pPr>
            <a:r>
              <a:rPr lang="en-US" sz="3000" dirty="0"/>
              <a:t>Goals keep us </a:t>
            </a:r>
            <a:r>
              <a:rPr lang="en-US" sz="3000" u="sng" dirty="0"/>
              <a:t>focused</a:t>
            </a:r>
            <a:r>
              <a:rPr lang="en-US" sz="3000" dirty="0"/>
              <a:t> on our objective.</a:t>
            </a:r>
          </a:p>
          <a:p>
            <a:pPr marL="627063" indent="-457200">
              <a:buFont typeface="+mj-lt"/>
              <a:buAutoNum type="arabicPeriod"/>
            </a:pPr>
            <a:r>
              <a:rPr lang="en-US" sz="3000" dirty="0"/>
              <a:t>Goals </a:t>
            </a:r>
            <a:r>
              <a:rPr lang="en-US" sz="3000" u="sng" dirty="0"/>
              <a:t>motivate</a:t>
            </a:r>
            <a:r>
              <a:rPr lang="en-US" sz="3000" dirty="0"/>
              <a:t> us to reach the desired end.</a:t>
            </a:r>
          </a:p>
          <a:p>
            <a:pPr marL="627063" indent="-457200">
              <a:buFont typeface="+mj-lt"/>
              <a:buAutoNum type="arabicPeriod"/>
            </a:pPr>
            <a:r>
              <a:rPr lang="en-US" sz="3000" dirty="0"/>
              <a:t>Goals help to </a:t>
            </a:r>
            <a:r>
              <a:rPr lang="en-US" sz="3000" u="sng" dirty="0"/>
              <a:t>sustain</a:t>
            </a:r>
            <a:r>
              <a:rPr lang="en-US" sz="3000" dirty="0"/>
              <a:t> momentum.</a:t>
            </a:r>
          </a:p>
          <a:p>
            <a:pPr marL="627063" indent="-457200">
              <a:buFont typeface="+mj-lt"/>
              <a:buAutoNum type="arabicPeriod"/>
            </a:pPr>
            <a:r>
              <a:rPr lang="en-US" sz="3000" dirty="0"/>
              <a:t>Setting and achieving goals builds </a:t>
            </a:r>
            <a:r>
              <a:rPr lang="en-US" sz="3000" u="sng" dirty="0"/>
              <a:t>confidence</a:t>
            </a:r>
            <a:r>
              <a:rPr lang="en-US" sz="3000" dirty="0"/>
              <a:t> and promotes </a:t>
            </a:r>
            <a:r>
              <a:rPr lang="en-US" sz="3000" u="sng" dirty="0"/>
              <a:t>growth</a:t>
            </a:r>
            <a:r>
              <a:rPr lang="en-US" sz="3000" dirty="0"/>
              <a:t>.</a:t>
            </a:r>
          </a:p>
        </p:txBody>
      </p:sp>
    </p:spTree>
    <p:extLst>
      <p:ext uri="{BB962C8B-B14F-4D97-AF65-F5344CB8AC3E}">
        <p14:creationId xmlns:p14="http://schemas.microsoft.com/office/powerpoint/2010/main" val="234271794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5B43F-F288-421C-8CCD-FA061AC69AFB}"/>
              </a:ext>
            </a:extLst>
          </p:cNvPr>
          <p:cNvSpPr>
            <a:spLocks noGrp="1"/>
          </p:cNvSpPr>
          <p:nvPr>
            <p:ph type="title"/>
          </p:nvPr>
        </p:nvSpPr>
        <p:spPr>
          <a:xfrm>
            <a:off x="330439" y="1632245"/>
            <a:ext cx="8604012" cy="598205"/>
          </a:xfrm>
        </p:spPr>
        <p:txBody>
          <a:bodyPr>
            <a:normAutofit fontScale="90000"/>
          </a:bodyPr>
          <a:lstStyle/>
          <a:p>
            <a:r>
              <a:rPr lang="en-US" dirty="0"/>
              <a:t>Set Goals</a:t>
            </a:r>
          </a:p>
        </p:txBody>
      </p:sp>
      <p:sp>
        <p:nvSpPr>
          <p:cNvPr id="5" name="Content Placeholder 4">
            <a:extLst>
              <a:ext uri="{FF2B5EF4-FFF2-40B4-BE49-F238E27FC236}">
                <a16:creationId xmlns:a16="http://schemas.microsoft.com/office/drawing/2014/main" id="{1E285E04-81A9-468A-AF62-524B741A63A1}"/>
              </a:ext>
            </a:extLst>
          </p:cNvPr>
          <p:cNvSpPr>
            <a:spLocks noGrp="1"/>
          </p:cNvSpPr>
          <p:nvPr>
            <p:ph idx="1"/>
          </p:nvPr>
        </p:nvSpPr>
        <p:spPr/>
        <p:txBody>
          <a:bodyPr>
            <a:normAutofit/>
          </a:bodyPr>
          <a:lstStyle/>
          <a:p>
            <a:pPr marL="0" indent="0">
              <a:buNone/>
            </a:pPr>
            <a:r>
              <a:rPr lang="en-US" sz="3200" dirty="0"/>
              <a:t>_______ # materials will pass out this year</a:t>
            </a:r>
          </a:p>
          <a:p>
            <a:pPr marL="0" indent="0">
              <a:buNone/>
            </a:pPr>
            <a:r>
              <a:rPr lang="en-US" sz="3200" dirty="0"/>
              <a:t>_______ # links will send out this year</a:t>
            </a:r>
          </a:p>
          <a:p>
            <a:pPr marL="0" indent="0">
              <a:buNone/>
            </a:pPr>
            <a:r>
              <a:rPr lang="en-US" sz="3200" dirty="0"/>
              <a:t>_______ # people will invite to worship this year</a:t>
            </a:r>
          </a:p>
          <a:p>
            <a:pPr marL="0" indent="0">
              <a:buNone/>
            </a:pPr>
            <a:r>
              <a:rPr lang="en-US" sz="3200" dirty="0"/>
              <a:t>_______ # people will bring to worship this year</a:t>
            </a:r>
          </a:p>
          <a:p>
            <a:pPr marL="0" indent="0">
              <a:buNone/>
            </a:pPr>
            <a:r>
              <a:rPr lang="en-US" sz="3200" dirty="0"/>
              <a:t>_______ # people will offer a Bible study to this year</a:t>
            </a:r>
          </a:p>
          <a:p>
            <a:pPr marL="0" indent="0">
              <a:buNone/>
            </a:pPr>
            <a:r>
              <a:rPr lang="en-US" sz="3200" dirty="0"/>
              <a:t>_______ # people will actually study with this year</a:t>
            </a:r>
          </a:p>
          <a:p>
            <a:pPr marL="0" indent="0">
              <a:buNone/>
            </a:pPr>
            <a:r>
              <a:rPr lang="en-US" sz="3200" dirty="0"/>
              <a:t>_______ # people will sign up for BCC this year</a:t>
            </a:r>
          </a:p>
        </p:txBody>
      </p:sp>
    </p:spTree>
    <p:extLst>
      <p:ext uri="{BB962C8B-B14F-4D97-AF65-F5344CB8AC3E}">
        <p14:creationId xmlns:p14="http://schemas.microsoft.com/office/powerpoint/2010/main" val="20925423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wipe(left)">
                                      <p:cBhvr>
                                        <p:cTn id="28" dur="500"/>
                                        <p:tgtEl>
                                          <p:spTgt spid="5">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wipe(left)">
                                      <p:cBhvr>
                                        <p:cTn id="3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33F1A3-CB7E-47E3-B090-AFC8242891F2}"/>
              </a:ext>
            </a:extLst>
          </p:cNvPr>
          <p:cNvSpPr>
            <a:spLocks noGrp="1"/>
          </p:cNvSpPr>
          <p:nvPr>
            <p:ph idx="1"/>
          </p:nvPr>
        </p:nvSpPr>
        <p:spPr/>
        <p:txBody>
          <a:bodyPr>
            <a:normAutofit/>
          </a:bodyPr>
          <a:lstStyle/>
          <a:p>
            <a:pPr marL="685800" indent="-685800">
              <a:buFont typeface="+mj-lt"/>
              <a:buAutoNum type="arabicPeriod"/>
            </a:pPr>
            <a:r>
              <a:rPr lang="en-US" dirty="0"/>
              <a:t>Personal evangelism is </a:t>
            </a:r>
            <a:r>
              <a:rPr lang="en-US" u="sng" dirty="0"/>
              <a:t>difficult work</a:t>
            </a:r>
            <a:r>
              <a:rPr lang="en-US" dirty="0"/>
              <a:t>.</a:t>
            </a:r>
          </a:p>
          <a:p>
            <a:pPr marL="685800" indent="-685800">
              <a:buFont typeface="+mj-lt"/>
              <a:buAutoNum type="arabicPeriod"/>
            </a:pPr>
            <a:r>
              <a:rPr lang="en-US" dirty="0"/>
              <a:t>Personal evangelism is highly </a:t>
            </a:r>
            <a:r>
              <a:rPr lang="en-US" u="sng" dirty="0"/>
              <a:t>rewarding</a:t>
            </a:r>
            <a:r>
              <a:rPr lang="en-US" dirty="0"/>
              <a:t>.  </a:t>
            </a:r>
          </a:p>
          <a:p>
            <a:pPr marL="685800" indent="-685800">
              <a:buFont typeface="+mj-lt"/>
              <a:buAutoNum type="arabicPeriod"/>
            </a:pPr>
            <a:r>
              <a:rPr lang="en-US" dirty="0"/>
              <a:t>The hardest part is getting </a:t>
            </a:r>
            <a:r>
              <a:rPr lang="en-US" u="sng" dirty="0"/>
              <a:t>started</a:t>
            </a:r>
            <a:r>
              <a:rPr lang="en-US" dirty="0"/>
              <a:t>; then it only gets </a:t>
            </a:r>
            <a:r>
              <a:rPr lang="en-US" u="sng" dirty="0"/>
              <a:t>easier</a:t>
            </a:r>
            <a:r>
              <a:rPr lang="en-US" dirty="0"/>
              <a:t>.</a:t>
            </a:r>
          </a:p>
          <a:p>
            <a:pPr marL="685800" indent="-685800">
              <a:buFont typeface="+mj-lt"/>
              <a:buAutoNum type="arabicPeriod"/>
            </a:pPr>
            <a:r>
              <a:rPr lang="en-US" u="sng" dirty="0"/>
              <a:t>Success breeds success</a:t>
            </a:r>
            <a:r>
              <a:rPr lang="en-US" dirty="0"/>
              <a:t> like fuel to a fire.  </a:t>
            </a:r>
          </a:p>
          <a:p>
            <a:pPr marL="685800" indent="-685800">
              <a:buFont typeface="+mj-lt"/>
              <a:buAutoNum type="arabicPeriod"/>
            </a:pPr>
            <a:r>
              <a:rPr lang="en-US" dirty="0"/>
              <a:t>Teach someone the gospel and you’ll </a:t>
            </a:r>
            <a:r>
              <a:rPr lang="en-US" u="sng" dirty="0"/>
              <a:t>go hunting for more</a:t>
            </a:r>
            <a:r>
              <a:rPr lang="en-US" dirty="0"/>
              <a:t>.</a:t>
            </a:r>
          </a:p>
          <a:p>
            <a:pPr marL="685800" indent="-685800">
              <a:buFont typeface="+mj-lt"/>
              <a:buAutoNum type="arabicPeriod"/>
            </a:pPr>
            <a:r>
              <a:rPr lang="en-US" dirty="0"/>
              <a:t>You will </a:t>
            </a:r>
            <a:r>
              <a:rPr lang="en-US" u="sng" dirty="0"/>
              <a:t>learn a lot yourself</a:t>
            </a:r>
            <a:r>
              <a:rPr lang="en-US" dirty="0"/>
              <a:t>.  Teachers always learn the most.</a:t>
            </a:r>
          </a:p>
          <a:p>
            <a:pPr marL="685800" indent="-685800">
              <a:buFont typeface="+mj-lt"/>
              <a:buAutoNum type="arabicPeriod"/>
            </a:pPr>
            <a:r>
              <a:rPr lang="en-US" dirty="0"/>
              <a:t>Open your eyes to all the lost souls and you’ll </a:t>
            </a:r>
            <a:r>
              <a:rPr lang="en-US" u="sng" dirty="0"/>
              <a:t>never be the same</a:t>
            </a:r>
            <a:r>
              <a:rPr lang="en-US" dirty="0"/>
              <a:t>.</a:t>
            </a:r>
          </a:p>
          <a:p>
            <a:pPr marL="685800" indent="-685800">
              <a:buFont typeface="+mj-lt"/>
              <a:buAutoNum type="arabicPeriod"/>
            </a:pPr>
            <a:r>
              <a:rPr lang="en-US" dirty="0"/>
              <a:t>In the eyes of God, you’ll be counted as </a:t>
            </a:r>
            <a:r>
              <a:rPr lang="en-US" u="sng" dirty="0"/>
              <a:t>wise</a:t>
            </a:r>
            <a:r>
              <a:rPr lang="en-US" dirty="0"/>
              <a:t> (read Prov. 11:30).</a:t>
            </a:r>
          </a:p>
          <a:p>
            <a:pPr marL="685800" indent="-685800">
              <a:buFont typeface="+mj-lt"/>
              <a:buAutoNum type="arabicPeriod"/>
            </a:pPr>
            <a:r>
              <a:rPr lang="en-US" dirty="0"/>
              <a:t>In the eyes of Christ, you’ll be a “</a:t>
            </a:r>
            <a:r>
              <a:rPr lang="en-US" u="sng" dirty="0"/>
              <a:t>faithful servant</a:t>
            </a:r>
            <a:r>
              <a:rPr lang="en-US" dirty="0"/>
              <a:t>” (Matt. 25:23).</a:t>
            </a:r>
          </a:p>
          <a:p>
            <a:pPr marL="685800" indent="-685800">
              <a:buFont typeface="+mj-lt"/>
              <a:buAutoNum type="arabicPeriod"/>
            </a:pPr>
            <a:r>
              <a:rPr lang="en-US" dirty="0"/>
              <a:t>God promises to help you do </a:t>
            </a:r>
            <a:r>
              <a:rPr lang="en-US" u="sng" dirty="0"/>
              <a:t>His work</a:t>
            </a:r>
            <a:r>
              <a:rPr lang="en-US" dirty="0"/>
              <a:t> (Josh. 1:5-9; Deut. 31:8).</a:t>
            </a:r>
          </a:p>
        </p:txBody>
      </p:sp>
    </p:spTree>
    <p:extLst>
      <p:ext uri="{BB962C8B-B14F-4D97-AF65-F5344CB8AC3E}">
        <p14:creationId xmlns:p14="http://schemas.microsoft.com/office/powerpoint/2010/main" val="32621612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left)">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C2DD3-C83D-4441-BED5-69B3E2030998}"/>
              </a:ext>
            </a:extLst>
          </p:cNvPr>
          <p:cNvSpPr>
            <a:spLocks noGrp="1"/>
          </p:cNvSpPr>
          <p:nvPr>
            <p:ph idx="1"/>
          </p:nvPr>
        </p:nvSpPr>
        <p:spPr/>
        <p:txBody>
          <a:bodyPr>
            <a:normAutofit/>
          </a:bodyPr>
          <a:lstStyle/>
          <a:p>
            <a:r>
              <a:rPr lang="en-US" sz="3200" dirty="0"/>
              <a:t>Consider these words from a great</a:t>
            </a:r>
            <a:br>
              <a:rPr lang="en-US" sz="3200" dirty="0"/>
            </a:br>
            <a:r>
              <a:rPr lang="en-US" sz="3200" dirty="0"/>
              <a:t>personal worker and missionary of the 20th century, Otis Gatewood, on page 78 of his work, </a:t>
            </a:r>
            <a:r>
              <a:rPr lang="en-US" sz="3200" i="1" dirty="0"/>
              <a:t>You Can Do Personal Work</a:t>
            </a:r>
            <a:r>
              <a:rPr lang="en-US" sz="3200" dirty="0"/>
              <a:t>:</a:t>
            </a:r>
          </a:p>
          <a:p>
            <a:pPr marL="685800" indent="0">
              <a:buNone/>
            </a:pPr>
            <a:r>
              <a:rPr lang="en-US" sz="3200" i="1" dirty="0"/>
              <a:t>“…If you want to save a soul badly enough, you will make a way.  There might be many rules to follow, but the greatest is the </a:t>
            </a:r>
            <a:r>
              <a:rPr lang="en-US" sz="3200" i="1" u="sng" dirty="0"/>
              <a:t>desire</a:t>
            </a:r>
            <a:r>
              <a:rPr lang="en-US" sz="3200" i="1" dirty="0"/>
              <a:t>…You may not know best how to talk to people about their souls, but if you want to so badly that you cannot keep from it, your biggest battle is won.  KNOW DEFINITELY </a:t>
            </a:r>
            <a:r>
              <a:rPr lang="en-US" sz="3200" i="1" u="sng" dirty="0"/>
              <a:t>WHY</a:t>
            </a:r>
            <a:r>
              <a:rPr lang="en-US" sz="3200" i="1" dirty="0"/>
              <a:t> YOU SHOULD BE A PERSONAL WORKER, AND THE </a:t>
            </a:r>
            <a:r>
              <a:rPr lang="en-US" sz="3200" i="1" u="sng" dirty="0"/>
              <a:t>HOW</a:t>
            </a:r>
            <a:r>
              <a:rPr lang="en-US" sz="3200" i="1" dirty="0"/>
              <a:t> WILL NOT BE DIFFICULT.”</a:t>
            </a:r>
          </a:p>
          <a:p>
            <a:endParaRPr lang="en-US" sz="3200" dirty="0"/>
          </a:p>
        </p:txBody>
      </p:sp>
    </p:spTree>
    <p:extLst>
      <p:ext uri="{BB962C8B-B14F-4D97-AF65-F5344CB8AC3E}">
        <p14:creationId xmlns:p14="http://schemas.microsoft.com/office/powerpoint/2010/main" val="2537773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F1B31-2835-45AB-B0E8-1B38933BD751}"/>
              </a:ext>
            </a:extLst>
          </p:cNvPr>
          <p:cNvSpPr>
            <a:spLocks noGrp="1"/>
          </p:cNvSpPr>
          <p:nvPr>
            <p:ph idx="1"/>
          </p:nvPr>
        </p:nvSpPr>
        <p:spPr>
          <a:xfrm>
            <a:off x="205099" y="1650587"/>
            <a:ext cx="11843759" cy="5207414"/>
          </a:xfrm>
        </p:spPr>
        <p:txBody>
          <a:bodyPr>
            <a:normAutofit/>
          </a:bodyPr>
          <a:lstStyle/>
          <a:p>
            <a:r>
              <a:rPr lang="en-US" sz="3200" u="sng" dirty="0"/>
              <a:t>Are you like Jeremiah?</a:t>
            </a:r>
            <a:br>
              <a:rPr lang="en-US" sz="3200" dirty="0"/>
            </a:br>
            <a:r>
              <a:rPr lang="en-US" sz="3200" dirty="0"/>
              <a:t>“Then I said, ‘I will not make mention of Him, nor speak anymore in His name.’ But </a:t>
            </a:r>
            <a:r>
              <a:rPr lang="en-US" sz="3200" i="1" dirty="0"/>
              <a:t>His word was in my heart like a burning fire shut up in my bones; I was weary of holding it back, And I could not”</a:t>
            </a:r>
            <a:r>
              <a:rPr lang="en-US" sz="3200" dirty="0"/>
              <a:t> (Jeremiah 20:9).</a:t>
            </a:r>
          </a:p>
          <a:p>
            <a:r>
              <a:rPr lang="en-US" sz="3200" u="sng" dirty="0"/>
              <a:t>Are you like Peter and John?</a:t>
            </a:r>
            <a:br>
              <a:rPr lang="en-US" sz="3200" u="sng" dirty="0"/>
            </a:br>
            <a:r>
              <a:rPr lang="en-US" sz="3200" dirty="0"/>
              <a:t>“For </a:t>
            </a:r>
            <a:r>
              <a:rPr lang="en-US" sz="3200" i="1" dirty="0"/>
              <a:t>we cannot but speak the things which we have seen and heard” </a:t>
            </a:r>
            <a:r>
              <a:rPr lang="en-US" sz="3200" dirty="0"/>
              <a:t>(Acts 4:20).</a:t>
            </a:r>
          </a:p>
          <a:p>
            <a:endParaRPr lang="en-US" sz="3200" dirty="0"/>
          </a:p>
        </p:txBody>
      </p:sp>
    </p:spTree>
    <p:extLst>
      <p:ext uri="{BB962C8B-B14F-4D97-AF65-F5344CB8AC3E}">
        <p14:creationId xmlns:p14="http://schemas.microsoft.com/office/powerpoint/2010/main" val="8450826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F1B31-2835-45AB-B0E8-1B38933BD751}"/>
              </a:ext>
            </a:extLst>
          </p:cNvPr>
          <p:cNvSpPr>
            <a:spLocks noGrp="1"/>
          </p:cNvSpPr>
          <p:nvPr>
            <p:ph idx="1"/>
          </p:nvPr>
        </p:nvSpPr>
        <p:spPr>
          <a:xfrm>
            <a:off x="205099" y="1650587"/>
            <a:ext cx="11920226" cy="5207414"/>
          </a:xfrm>
        </p:spPr>
        <p:txBody>
          <a:bodyPr>
            <a:noAutofit/>
          </a:bodyPr>
          <a:lstStyle/>
          <a:p>
            <a:r>
              <a:rPr lang="en-US" sz="3100" u="sng" dirty="0"/>
              <a:t>Are you like Paul?</a:t>
            </a:r>
            <a:br>
              <a:rPr lang="en-US" sz="3100" u="sng" dirty="0"/>
            </a:br>
            <a:r>
              <a:rPr lang="en-US" sz="3100" dirty="0"/>
              <a:t>“For if I preach the gospel, I have nothing to boast of, </a:t>
            </a:r>
            <a:r>
              <a:rPr lang="en-US" sz="3100" i="1" dirty="0"/>
              <a:t>for necessity is laid upon me; yes, woe is me if I do not preach the gospel!” </a:t>
            </a:r>
            <a:r>
              <a:rPr lang="en-US" sz="3100" dirty="0"/>
              <a:t>(1 Corinthians 9:16).</a:t>
            </a:r>
          </a:p>
          <a:p>
            <a:r>
              <a:rPr lang="en-US" sz="3100" u="sng" dirty="0"/>
              <a:t>Are you like Christ?</a:t>
            </a:r>
            <a:br>
              <a:rPr lang="en-US" sz="3100" u="sng" dirty="0"/>
            </a:br>
            <a:r>
              <a:rPr lang="en-US" sz="3100" dirty="0"/>
              <a:t>“He said to them, </a:t>
            </a:r>
            <a:r>
              <a:rPr lang="en-US" sz="3100" i="1" dirty="0"/>
              <a:t>‘I must preach the kingdom of God to the other cities also, because for this purpose I have been sent’” </a:t>
            </a:r>
            <a:r>
              <a:rPr lang="en-US" sz="3100" dirty="0"/>
              <a:t>(Luke 4:43).</a:t>
            </a:r>
          </a:p>
          <a:p>
            <a:r>
              <a:rPr lang="en-US" sz="3100" dirty="0"/>
              <a:t>Personal evangelism requires that we overcome ourselves and A-C-T:</a:t>
            </a:r>
          </a:p>
          <a:p>
            <a:pPr marL="857250" lvl="1"/>
            <a:r>
              <a:rPr lang="en-US" sz="2800" u="sng" dirty="0"/>
              <a:t>A</a:t>
            </a:r>
            <a:r>
              <a:rPr lang="en-US" sz="2800" dirty="0"/>
              <a:t>waken to the Prospects All Around Us!</a:t>
            </a:r>
          </a:p>
          <a:p>
            <a:pPr marL="857250" lvl="1"/>
            <a:r>
              <a:rPr lang="en-US" sz="2800" u="sng" dirty="0"/>
              <a:t>C</a:t>
            </a:r>
            <a:r>
              <a:rPr lang="en-US" sz="2800" dirty="0"/>
              <a:t>reate Opportunities to Teach!</a:t>
            </a:r>
          </a:p>
          <a:p>
            <a:pPr marL="857250" lvl="1"/>
            <a:r>
              <a:rPr lang="en-US" sz="2800" u="sng" dirty="0"/>
              <a:t>T</a:t>
            </a:r>
            <a:r>
              <a:rPr lang="en-US" sz="2800" dirty="0"/>
              <a:t>each the Gospel!</a:t>
            </a:r>
          </a:p>
          <a:p>
            <a:endParaRPr lang="en-US" sz="3200" dirty="0"/>
          </a:p>
          <a:p>
            <a:endParaRPr lang="en-US" sz="3200" dirty="0"/>
          </a:p>
        </p:txBody>
      </p:sp>
    </p:spTree>
    <p:extLst>
      <p:ext uri="{BB962C8B-B14F-4D97-AF65-F5344CB8AC3E}">
        <p14:creationId xmlns:p14="http://schemas.microsoft.com/office/powerpoint/2010/main" val="1688090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anim calcmode="lin" valueType="num">
                                      <p:cBhvr>
                                        <p:cTn id="1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750"/>
                            </p:stCondLst>
                            <p:childTnLst>
                              <p:par>
                                <p:cTn id="21" presetID="42"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750"/>
                                        <p:tgtEl>
                                          <p:spTgt spid="3">
                                            <p:txEl>
                                              <p:pRg st="3" end="3"/>
                                            </p:txEl>
                                          </p:spTgt>
                                        </p:tgtEl>
                                      </p:cBhvr>
                                    </p:animEffect>
                                    <p:anim calcmode="lin" valueType="num">
                                      <p:cBhvr>
                                        <p:cTn id="24"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750"/>
                                        <p:tgtEl>
                                          <p:spTgt spid="3">
                                            <p:txEl>
                                              <p:pRg st="4" end="4"/>
                                            </p:txEl>
                                          </p:spTgt>
                                        </p:tgtEl>
                                      </p:cBhvr>
                                    </p:animEffect>
                                    <p:anim calcmode="lin" valueType="num">
                                      <p:cBhvr>
                                        <p:cTn id="30"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42"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750"/>
                                        <p:tgtEl>
                                          <p:spTgt spid="3">
                                            <p:txEl>
                                              <p:pRg st="5" end="5"/>
                                            </p:txEl>
                                          </p:spTgt>
                                        </p:tgtEl>
                                      </p:cBhvr>
                                    </p:animEffect>
                                    <p:anim calcmode="lin" valueType="num">
                                      <p:cBhvr>
                                        <p:cTn id="36"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66773FFDC1284E88761548960764AD" ma:contentTypeVersion="10" ma:contentTypeDescription="Create a new document." ma:contentTypeScope="" ma:versionID="1f5aa6cc520a6e4210b5cc9fbdad40b2">
  <xsd:schema xmlns:xsd="http://www.w3.org/2001/XMLSchema" xmlns:xs="http://www.w3.org/2001/XMLSchema" xmlns:p="http://schemas.microsoft.com/office/2006/metadata/properties" xmlns:ns3="2490bb05-5057-4712-ad51-ff7aad21ee1c" targetNamespace="http://schemas.microsoft.com/office/2006/metadata/properties" ma:root="true" ma:fieldsID="058bd71593ec33069b34a06a1c819dae" ns3:_="">
    <xsd:import namespace="2490bb05-5057-4712-ad51-ff7aad21ee1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0bb05-5057-4712-ad51-ff7aad21e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5D73D9-1B72-46FD-ACA8-576690D4E5DC}">
  <ds:schemaRefs>
    <ds:schemaRef ds:uri="http://schemas.microsoft.com/sharepoint/v3/contenttype/forms"/>
  </ds:schemaRefs>
</ds:datastoreItem>
</file>

<file path=customXml/itemProps2.xml><?xml version="1.0" encoding="utf-8"?>
<ds:datastoreItem xmlns:ds="http://schemas.openxmlformats.org/officeDocument/2006/customXml" ds:itemID="{68B0E64B-5EE4-4510-A1F6-B8E99E09E7E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490bb05-5057-4712-ad51-ff7aad21ee1c"/>
    <ds:schemaRef ds:uri="http://www.w3.org/XML/1998/namespace"/>
    <ds:schemaRef ds:uri="http://purl.org/dc/dcmitype/"/>
  </ds:schemaRefs>
</ds:datastoreItem>
</file>

<file path=customXml/itemProps3.xml><?xml version="1.0" encoding="utf-8"?>
<ds:datastoreItem xmlns:ds="http://schemas.openxmlformats.org/officeDocument/2006/customXml" ds:itemID="{FAF283CD-82C3-4169-BF3B-4B5545427E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0bb05-5057-4712-ad51-ff7aad21ee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1246</TotalTime>
  <Words>673</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1_Office Theme</vt:lpstr>
      <vt:lpstr>PowerPoint Presentation</vt:lpstr>
      <vt:lpstr>PowerPoint Presentation</vt:lpstr>
      <vt:lpstr>PowerPoint Presentation</vt:lpstr>
      <vt:lpstr>Set Goals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18</cp:revision>
  <dcterms:created xsi:type="dcterms:W3CDTF">2018-03-21T00:45:04Z</dcterms:created>
  <dcterms:modified xsi:type="dcterms:W3CDTF">2024-05-29T13:32:47Z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0x0101001866773FFDC1284E88761548960764AD</vt:lpwstr>
  </property>
</Properties>
</file>