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309" r:id="rId6"/>
    <p:sldId id="318" r:id="rId7"/>
    <p:sldId id="284" r:id="rId8"/>
    <p:sldId id="319" r:id="rId9"/>
    <p:sldId id="320" r:id="rId10"/>
    <p:sldId id="321" r:id="rId11"/>
    <p:sldId id="302" r:id="rId12"/>
    <p:sldId id="322" r:id="rId13"/>
    <p:sldId id="303" r:id="rId14"/>
    <p:sldId id="286" r:id="rId15"/>
    <p:sldId id="323" r:id="rId16"/>
    <p:sldId id="324" r:id="rId17"/>
    <p:sldId id="312" r:id="rId18"/>
    <p:sldId id="325" r:id="rId19"/>
    <p:sldId id="326" r:id="rId20"/>
    <p:sldId id="327" r:id="rId21"/>
    <p:sldId id="328" r:id="rId22"/>
    <p:sldId id="329" r:id="rId23"/>
    <p:sldId id="330" r:id="rId24"/>
    <p:sldId id="331"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B4D69-54D8-419C-AFAD-8848F70EEB4E}" v="5" dt="2021-07-11T10:26:00.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2CE0A914-7CFD-46A8-AB45-978A7D8BF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65AE9E6-A000-4600-9FBC-DE829BCA7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7/11/2021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7/11/2021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Baptism is the only way “into His death.”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850065"/>
            <a:ext cx="12072359" cy="5007934"/>
          </a:xfrm>
        </p:spPr>
        <p:txBody>
          <a:bodyPr>
            <a:normAutofit/>
          </a:bodyPr>
          <a:lstStyle/>
          <a:p>
            <a:pPr marL="0" indent="0" algn="ctr">
              <a:buNone/>
            </a:pPr>
            <a:r>
              <a:rPr lang="en-US" sz="3200" dirty="0"/>
              <a:t>Christ’s BLOOD was “shed…for the remission of SINS” (Matt. 26:28).</a:t>
            </a:r>
          </a:p>
          <a:p>
            <a:pPr marL="0" indent="0" algn="ctr">
              <a:buNone/>
            </a:pPr>
            <a:endParaRPr lang="en-US" sz="3200" dirty="0"/>
          </a:p>
          <a:p>
            <a:pPr marL="0" indent="0" algn="ctr">
              <a:buNone/>
            </a:pPr>
            <a:endParaRPr lang="en-US" sz="3200" dirty="0"/>
          </a:p>
          <a:p>
            <a:pPr marL="0" indent="0" algn="ctr">
              <a:buNone/>
            </a:pPr>
            <a:r>
              <a:rPr lang="en-US" sz="3200" dirty="0"/>
              <a:t>Christ shed His BLOOD in His DEATH (John 19:34).</a:t>
            </a:r>
          </a:p>
          <a:p>
            <a:pPr marL="0" indent="0" algn="ctr">
              <a:buNone/>
            </a:pPr>
            <a:endParaRPr lang="en-US" sz="3200" dirty="0"/>
          </a:p>
          <a:p>
            <a:pPr marL="0" indent="0" algn="ctr">
              <a:buNone/>
            </a:pPr>
            <a:endParaRPr lang="en-US" sz="3200" dirty="0"/>
          </a:p>
          <a:p>
            <a:pPr marL="0" indent="0" algn="ctr">
              <a:buNone/>
            </a:pPr>
            <a:r>
              <a:rPr lang="en-US" sz="3200" dirty="0"/>
              <a:t>We are “BAPTIZED into HIS DEATH” (Rom. 6:3). </a:t>
            </a:r>
          </a:p>
        </p:txBody>
      </p:sp>
      <p:sp>
        <p:nvSpPr>
          <p:cNvPr id="5" name="Arrow: Down 4">
            <a:extLst>
              <a:ext uri="{FF2B5EF4-FFF2-40B4-BE49-F238E27FC236}">
                <a16:creationId xmlns:a16="http://schemas.microsoft.com/office/drawing/2014/main" id="{6C91B9D7-BAF1-4BC8-84E6-47C8DFFBEEA0}"/>
              </a:ext>
            </a:extLst>
          </p:cNvPr>
          <p:cNvSpPr/>
          <p:nvPr/>
        </p:nvSpPr>
        <p:spPr>
          <a:xfrm>
            <a:off x="5826643" y="2509280"/>
            <a:ext cx="542260" cy="824023"/>
          </a:xfrm>
          <a:prstGeom prst="downArrow">
            <a:avLst>
              <a:gd name="adj1" fmla="val 38235"/>
              <a:gd name="adj2" fmla="val 50000"/>
            </a:avLst>
          </a:prstGeom>
          <a:solidFill>
            <a:schemeClr val="tx1"/>
          </a:solidFill>
          <a:ln>
            <a:solidFill>
              <a:schemeClr val="bg1"/>
            </a:solidFill>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663ABA4-49A7-4CAC-B585-3817E22A5B52}"/>
              </a:ext>
            </a:extLst>
          </p:cNvPr>
          <p:cNvSpPr/>
          <p:nvPr/>
        </p:nvSpPr>
        <p:spPr>
          <a:xfrm>
            <a:off x="5826643" y="4267193"/>
            <a:ext cx="542260" cy="824023"/>
          </a:xfrm>
          <a:prstGeom prst="downArrow">
            <a:avLst>
              <a:gd name="adj1" fmla="val 38235"/>
              <a:gd name="adj2" fmla="val 50000"/>
            </a:avLst>
          </a:prstGeom>
          <a:solidFill>
            <a:schemeClr val="tx1"/>
          </a:solidFill>
          <a:ln>
            <a:solidFill>
              <a:schemeClr val="bg1"/>
            </a:solidFill>
          </a:ln>
          <a:effectLst>
            <a:glow rad="889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49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Baptism is a burial.</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lnSpcReduction="10000"/>
          </a:bodyPr>
          <a:lstStyle/>
          <a:p>
            <a:r>
              <a:rPr lang="en-US" dirty="0"/>
              <a:t>By </a:t>
            </a:r>
            <a:r>
              <a:rPr lang="en-US" u="sng" dirty="0"/>
              <a:t>definition</a:t>
            </a:r>
            <a:r>
              <a:rPr lang="en-US" dirty="0"/>
              <a:t>, baptism means to “dip, immerse, submerge in water.”</a:t>
            </a:r>
          </a:p>
          <a:p>
            <a:r>
              <a:rPr lang="en-US" dirty="0"/>
              <a:t>By </a:t>
            </a:r>
            <a:r>
              <a:rPr lang="en-US" u="sng" dirty="0"/>
              <a:t>example</a:t>
            </a:r>
            <a:r>
              <a:rPr lang="en-US" dirty="0"/>
              <a:t>, baptism requires going “into the water” and coming “out of the water” (Mark 1:10; Acts 8:38-39).</a:t>
            </a:r>
          </a:p>
          <a:p>
            <a:r>
              <a:rPr lang="en-US" dirty="0"/>
              <a:t>By </a:t>
            </a:r>
            <a:r>
              <a:rPr lang="en-US" u="sng" dirty="0"/>
              <a:t>practice</a:t>
            </a:r>
            <a:r>
              <a:rPr lang="en-US" dirty="0"/>
              <a:t>, baptism requires “much water” (John 3:23).</a:t>
            </a:r>
          </a:p>
          <a:p>
            <a:r>
              <a:rPr lang="en-US" dirty="0"/>
              <a:t>By </a:t>
            </a:r>
            <a:r>
              <a:rPr lang="en-US" u="sng" dirty="0"/>
              <a:t>explanation and use</a:t>
            </a:r>
            <a:r>
              <a:rPr lang="en-US" dirty="0"/>
              <a:t> in Romans 6:4, baptism signifies “to bury with, or together.”</a:t>
            </a:r>
          </a:p>
          <a:p>
            <a:pPr lvl="1"/>
            <a:r>
              <a:rPr lang="en-US" dirty="0"/>
              <a:t>This is emphasized again in Colossians 2:12 – “buried with Him in baptism…”</a:t>
            </a:r>
          </a:p>
          <a:p>
            <a:pPr lvl="1"/>
            <a:r>
              <a:rPr lang="en-US" dirty="0"/>
              <a:t>Both passages emphasize being “buried with Him” in baptism and “raised with Him.”</a:t>
            </a:r>
          </a:p>
          <a:p>
            <a:r>
              <a:rPr lang="en-US" dirty="0"/>
              <a:t>When one takes Bible words as they are used and limits himself to how the Bible uses them, there is no way to understand sprinkling or pouring of water to be an equivalent or a replacement for burial in water.  </a:t>
            </a:r>
          </a:p>
          <a:p>
            <a:r>
              <a:rPr lang="en-US" dirty="0"/>
              <a:t>In every possible way to understand Bible baptism, it is always a burial.</a:t>
            </a:r>
          </a:p>
        </p:txBody>
      </p:sp>
    </p:spTree>
    <p:extLst>
      <p:ext uri="{BB962C8B-B14F-4D97-AF65-F5344CB8AC3E}">
        <p14:creationId xmlns:p14="http://schemas.microsoft.com/office/powerpoint/2010/main" val="2089821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The prepositions demand the essentiality of baptism.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lnSpcReduction="10000"/>
          </a:bodyPr>
          <a:lstStyle/>
          <a:p>
            <a:r>
              <a:rPr lang="en-US" dirty="0"/>
              <a:t>“We were buried together WITH Him.”  </a:t>
            </a:r>
          </a:p>
          <a:p>
            <a:pPr lvl="1"/>
            <a:r>
              <a:rPr lang="en-US" dirty="0"/>
              <a:t>The Greek </a:t>
            </a:r>
            <a:r>
              <a:rPr lang="en-US" i="1" dirty="0" err="1"/>
              <a:t>sunthapto</a:t>
            </a:r>
            <a:r>
              <a:rPr lang="en-US" i="1" dirty="0"/>
              <a:t> </a:t>
            </a:r>
            <a:r>
              <a:rPr lang="en-US" dirty="0"/>
              <a:t>means “to bury together with.”</a:t>
            </a:r>
          </a:p>
          <a:p>
            <a:pPr lvl="1"/>
            <a:r>
              <a:rPr lang="en-US" dirty="0"/>
              <a:t>We are united “together with” Christ in baptism.</a:t>
            </a:r>
          </a:p>
          <a:p>
            <a:r>
              <a:rPr lang="en-US" dirty="0"/>
              <a:t>“We were buried with Him THROUGH baptism.”</a:t>
            </a:r>
          </a:p>
          <a:p>
            <a:pPr lvl="1"/>
            <a:r>
              <a:rPr lang="en-US" dirty="0"/>
              <a:t>The Greek preposition </a:t>
            </a:r>
            <a:r>
              <a:rPr lang="en-US" i="1" dirty="0" err="1"/>
              <a:t>dia</a:t>
            </a:r>
            <a:r>
              <a:rPr lang="en-US" i="1" dirty="0"/>
              <a:t> </a:t>
            </a:r>
            <a:r>
              <a:rPr lang="en-US" dirty="0"/>
              <a:t>indicates a “marker of instrumentality or circumstance whereby something is accomplished or effected.”</a:t>
            </a:r>
          </a:p>
          <a:p>
            <a:pPr lvl="1"/>
            <a:r>
              <a:rPr lang="en-US" dirty="0"/>
              <a:t>Baptism is the instrument through which one is united together with Christ.</a:t>
            </a:r>
          </a:p>
          <a:p>
            <a:r>
              <a:rPr lang="en-US" dirty="0"/>
              <a:t>“We were buried with Him through baptism INTO death.”</a:t>
            </a:r>
          </a:p>
          <a:p>
            <a:pPr lvl="1"/>
            <a:r>
              <a:rPr lang="en-US" dirty="0"/>
              <a:t>In repentance, we “die” to the practice of sin (Rom. 6:2).  We make a conscious decision to “separate” (the meaning of “death”) from sin and engaging in it.</a:t>
            </a:r>
          </a:p>
          <a:p>
            <a:pPr lvl="1"/>
            <a:r>
              <a:rPr lang="en-US" dirty="0"/>
              <a:t>In baptism, we “die” to the eternal consequences of sin, having been “separated” (the meaning of “death”) from our sins and their guilt and consequences.</a:t>
            </a:r>
          </a:p>
          <a:p>
            <a:pPr lvl="1"/>
            <a:r>
              <a:rPr lang="en-US" dirty="0"/>
              <a:t>As it is used in verse 3, the Greek preposition </a:t>
            </a:r>
            <a:r>
              <a:rPr lang="en-US" i="1" dirty="0" err="1"/>
              <a:t>eis</a:t>
            </a:r>
            <a:r>
              <a:rPr lang="en-US" dirty="0"/>
              <a:t> is used here to emphasize “motion into” the “sphere” of death/separation to sin. </a:t>
            </a:r>
          </a:p>
        </p:txBody>
      </p:sp>
    </p:spTree>
    <p:extLst>
      <p:ext uri="{BB962C8B-B14F-4D97-AF65-F5344CB8AC3E}">
        <p14:creationId xmlns:p14="http://schemas.microsoft.com/office/powerpoint/2010/main" val="2322726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The purpose of baptism is “newness of life.”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The English word “that” is translated from the Greek </a:t>
            </a:r>
            <a:r>
              <a:rPr lang="en-US" i="1" dirty="0" err="1"/>
              <a:t>hina</a:t>
            </a:r>
            <a:r>
              <a:rPr lang="en-US" dirty="0"/>
              <a:t>, which is a “marker to denote purpose, aim, or goal,” and carries the meaning, “in order that.”</a:t>
            </a:r>
          </a:p>
          <a:p>
            <a:r>
              <a:rPr lang="en-US" dirty="0"/>
              <a:t>The purpose of being “buried with Him through baptism” is to be “raised” from the waters of baptism to “walk in newness of life.”</a:t>
            </a:r>
          </a:p>
          <a:p>
            <a:r>
              <a:rPr lang="en-US" dirty="0"/>
              <a:t>When one dies to the love and practice of sin (i.e., when one repents), is buried in water and then is raised, he does not begin the old life again.  </a:t>
            </a:r>
          </a:p>
          <a:p>
            <a:r>
              <a:rPr lang="en-US" dirty="0"/>
              <a:t>The new life entails freedom from sin (6:2, 6-7).</a:t>
            </a:r>
          </a:p>
          <a:p>
            <a:r>
              <a:rPr lang="en-US" dirty="0"/>
              <a:t>The new life entails both a new fellowship with God in service to Him now and an eternal life with Him in heaven forever (6:8).</a:t>
            </a:r>
          </a:p>
          <a:p>
            <a:r>
              <a:rPr lang="en-US" dirty="0"/>
              <a:t>The new life begins after one is buried and raised through baptism.</a:t>
            </a:r>
          </a:p>
        </p:txBody>
      </p:sp>
    </p:spTree>
    <p:extLst>
      <p:ext uri="{BB962C8B-B14F-4D97-AF65-F5344CB8AC3E}">
        <p14:creationId xmlns:p14="http://schemas.microsoft.com/office/powerpoint/2010/main" val="4191527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is obeying the “form.”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A major change had taken place in the lives of these Romans (6:17-18).</a:t>
            </a:r>
          </a:p>
          <a:p>
            <a:r>
              <a:rPr lang="en-US" dirty="0"/>
              <a:t>The major change (i.e., no longer being “slaves of sin”) took place when they “obeyed.”</a:t>
            </a:r>
          </a:p>
          <a:p>
            <a:r>
              <a:rPr lang="en-US" dirty="0"/>
              <a:t>To be freed from sin, they had “obeyed…that form of doctrine.”</a:t>
            </a:r>
          </a:p>
          <a:p>
            <a:pPr lvl="1"/>
            <a:r>
              <a:rPr lang="en-US" dirty="0"/>
              <a:t>The word “form” is from the Greek word </a:t>
            </a:r>
            <a:r>
              <a:rPr lang="en-US" i="1" dirty="0" err="1"/>
              <a:t>tupos</a:t>
            </a:r>
            <a:r>
              <a:rPr lang="en-US" dirty="0"/>
              <a:t>.  </a:t>
            </a:r>
          </a:p>
          <a:p>
            <a:pPr lvl="1"/>
            <a:r>
              <a:rPr lang="en-US" i="1" dirty="0" err="1"/>
              <a:t>Tupos</a:t>
            </a:r>
            <a:r>
              <a:rPr lang="en-US" i="1" dirty="0"/>
              <a:t> </a:t>
            </a:r>
            <a:r>
              <a:rPr lang="en-US" dirty="0"/>
              <a:t>is “a kind, class, or thing that suggests a model or pattern,” carries the meaning, “form, figure, pattern,” and is used in Romans 6:17 for a “pattern of teaching.”</a:t>
            </a:r>
          </a:p>
          <a:p>
            <a:pPr lvl="1"/>
            <a:r>
              <a:rPr lang="en-US" dirty="0"/>
              <a:t>This was a pattern to which they had been “delivered.”</a:t>
            </a:r>
          </a:p>
          <a:p>
            <a:pPr lvl="1"/>
            <a:r>
              <a:rPr lang="en-US" dirty="0"/>
              <a:t>Paul had been discussing the conversion of the Romans.</a:t>
            </a:r>
          </a:p>
          <a:p>
            <a:pPr lvl="1"/>
            <a:r>
              <a:rPr lang="en-US" dirty="0"/>
              <a:t>At the precise time that they were converted is also the time when they obeyed the form/pattern/model.  It is also the exact moment when they were freed from sin.</a:t>
            </a:r>
          </a:p>
          <a:p>
            <a:pPr lvl="1"/>
            <a:endParaRPr lang="en-US" dirty="0"/>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is obeying the “form.”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To be freed from sin, they had “obeyed…that form of doctrine.”</a:t>
            </a:r>
          </a:p>
          <a:p>
            <a:pPr lvl="1">
              <a:buFont typeface="+mj-lt"/>
              <a:buAutoNum type="arabicPeriod" startAt="6"/>
            </a:pPr>
            <a:r>
              <a:rPr lang="en-US" dirty="0"/>
              <a:t>The “pattern of teaching” that was delivered to the Romans was the “pattern of teaching” that Paul delivered in every place (cf. 1 Cor. 15:1-4).</a:t>
            </a:r>
          </a:p>
          <a:p>
            <a:pPr lvl="1">
              <a:buAutoNum type="arabicPeriod" startAt="6"/>
            </a:pPr>
            <a:r>
              <a:rPr lang="en-US" dirty="0"/>
              <a:t>The pattern of teaching was “the gospel,” which involved (1) the death, (2) the burial, and (3) the resurrection of Christ.  It was THIS PATTERN (i.e., form/model) that the Christians in Rome had “obeyed” in order to be converted and to be saved.</a:t>
            </a:r>
          </a:p>
          <a:p>
            <a:pPr lvl="1">
              <a:buAutoNum type="arabicPeriod" startAt="6"/>
            </a:pPr>
            <a:r>
              <a:rPr lang="en-US" dirty="0"/>
              <a:t>This is precisely what Paul addressed in the early verses of Romans 6.</a:t>
            </a:r>
          </a:p>
          <a:p>
            <a:pPr lvl="2"/>
            <a:r>
              <a:rPr lang="en-US" dirty="0"/>
              <a:t>They had “died to sin” when they repented, as Jesus had died (6:2).</a:t>
            </a:r>
          </a:p>
          <a:p>
            <a:pPr lvl="2"/>
            <a:r>
              <a:rPr lang="en-US" dirty="0"/>
              <a:t>They had been “buried” in baptism, as Jesus had been buried (6:3-4).</a:t>
            </a:r>
          </a:p>
          <a:p>
            <a:pPr lvl="2"/>
            <a:r>
              <a:rPr lang="en-US" dirty="0"/>
              <a:t>They had been “raised” into a new life, as Jesus had been raised (6:4-5).</a:t>
            </a:r>
          </a:p>
          <a:p>
            <a:pPr lvl="1">
              <a:buAutoNum type="arabicPeriod" startAt="6"/>
            </a:pPr>
            <a:endParaRPr lang="en-US" dirty="0"/>
          </a:p>
        </p:txBody>
      </p:sp>
    </p:spTree>
    <p:extLst>
      <p:ext uri="{BB962C8B-B14F-4D97-AF65-F5344CB8AC3E}">
        <p14:creationId xmlns:p14="http://schemas.microsoft.com/office/powerpoint/2010/main" val="2439321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is obeying the “form.”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To be freed from sin, they had “obeyed…that form of doctrine.”</a:t>
            </a:r>
          </a:p>
          <a:p>
            <a:pPr lvl="1">
              <a:buFont typeface="+mj-lt"/>
              <a:buAutoNum type="arabicPeriod" startAt="9"/>
            </a:pPr>
            <a:r>
              <a:rPr lang="en-US" dirty="0"/>
              <a:t>Thus, Romans 6 itself explains what form/pattern/model the sinners in Rome “obeyed” into order to be freed from sin.</a:t>
            </a:r>
          </a:p>
        </p:txBody>
      </p:sp>
      <p:pic>
        <p:nvPicPr>
          <p:cNvPr id="28" name="Picture 27">
            <a:extLst>
              <a:ext uri="{FF2B5EF4-FFF2-40B4-BE49-F238E27FC236}">
                <a16:creationId xmlns:a16="http://schemas.microsoft.com/office/drawing/2014/main" id="{80A4147E-45F3-4212-8407-6E43744B599C}"/>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66" t="59404" r="10468" b="10898"/>
          <a:stretch/>
        </p:blipFill>
        <p:spPr bwMode="auto">
          <a:xfrm>
            <a:off x="4660168" y="4338084"/>
            <a:ext cx="6780464" cy="2421596"/>
          </a:xfrm>
          <a:prstGeom prst="rect">
            <a:avLst/>
          </a:prstGeom>
          <a:noFill/>
          <a:ln>
            <a:noFill/>
          </a:ln>
          <a:effectLst>
            <a:glow rad="63500">
              <a:schemeClr val="bg1"/>
            </a:glow>
          </a:effectLst>
        </p:spPr>
      </p:pic>
      <p:pic>
        <p:nvPicPr>
          <p:cNvPr id="29" name="Picture 28">
            <a:extLst>
              <a:ext uri="{FF2B5EF4-FFF2-40B4-BE49-F238E27FC236}">
                <a16:creationId xmlns:a16="http://schemas.microsoft.com/office/drawing/2014/main" id="{C9E07FC0-BE09-4C5E-B904-93D8BF55CBA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66" t="36200" r="10468" b="41900"/>
          <a:stretch/>
        </p:blipFill>
        <p:spPr bwMode="auto">
          <a:xfrm>
            <a:off x="4660168" y="2445981"/>
            <a:ext cx="6780464" cy="1785777"/>
          </a:xfrm>
          <a:prstGeom prst="rect">
            <a:avLst/>
          </a:prstGeom>
          <a:noFill/>
          <a:ln>
            <a:noFill/>
          </a:ln>
          <a:effectLst>
            <a:glow rad="63500">
              <a:schemeClr val="bg1"/>
            </a:glow>
          </a:effectLst>
        </p:spPr>
      </p:pic>
    </p:spTree>
    <p:extLst>
      <p:ext uri="{BB962C8B-B14F-4D97-AF65-F5344CB8AC3E}">
        <p14:creationId xmlns:p14="http://schemas.microsoft.com/office/powerpoint/2010/main" val="429426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Baptism is placed, in order, before “newness of life.”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dirty="0"/>
              <a:t>God placed baptism before “newness of life.”</a:t>
            </a:r>
          </a:p>
          <a:p>
            <a:pPr lvl="1"/>
            <a:r>
              <a:rPr lang="en-US" dirty="0"/>
              <a:t>This order is significant.</a:t>
            </a:r>
          </a:p>
          <a:p>
            <a:pPr lvl="1"/>
            <a:r>
              <a:rPr lang="en-US" dirty="0"/>
              <a:t>There is no Biblical rationale for changing God’s order.</a:t>
            </a:r>
          </a:p>
          <a:p>
            <a:r>
              <a:rPr lang="en-US" dirty="0"/>
              <a:t>The word “newness” is from the Greek </a:t>
            </a:r>
            <a:r>
              <a:rPr lang="en-US" i="1" dirty="0" err="1"/>
              <a:t>kainotes</a:t>
            </a:r>
            <a:r>
              <a:rPr lang="en-US" dirty="0"/>
              <a:t>, which indicates “life of a new quality,” in which “the believer is to behave himself consistently with this in contrast to his former manner of life.”</a:t>
            </a:r>
          </a:p>
          <a:p>
            <a:pPr lvl="1"/>
            <a:r>
              <a:rPr lang="en-US" dirty="0"/>
              <a:t>That “old” life has been “crucified” and “done away with” (6:6).</a:t>
            </a:r>
          </a:p>
          <a:p>
            <a:pPr lvl="1"/>
            <a:r>
              <a:rPr lang="en-US" dirty="0"/>
              <a:t>Now there is a new life in Christ (6:11).</a:t>
            </a:r>
          </a:p>
          <a:p>
            <a:r>
              <a:rPr lang="en-US" dirty="0"/>
              <a:t>When placed in the order that God specified:</a:t>
            </a:r>
          </a:p>
          <a:p>
            <a:pPr lvl="1"/>
            <a:r>
              <a:rPr lang="en-US" dirty="0"/>
              <a:t>Baptism is what marks the beginning of the new life.</a:t>
            </a:r>
          </a:p>
          <a:p>
            <a:pPr lvl="1"/>
            <a:r>
              <a:rPr lang="en-US" dirty="0"/>
              <a:t>There is no place to suggest that the new life in Christ begins before baptism.</a:t>
            </a:r>
          </a:p>
          <a:p>
            <a:r>
              <a:rPr lang="en-US" dirty="0"/>
              <a:t>Anyone who says otherwise, changes His order (Rev. 22:18-19).</a:t>
            </a:r>
          </a:p>
        </p:txBody>
      </p:sp>
    </p:spTree>
    <p:extLst>
      <p:ext uri="{BB962C8B-B14F-4D97-AF65-F5344CB8AC3E}">
        <p14:creationId xmlns:p14="http://schemas.microsoft.com/office/powerpoint/2010/main" val="2504272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VIII. Baptism is placed, in order, before being free from sin.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dirty="0"/>
              <a:t>God placed baptism before freedom from sin (6:4,7, 11, 17-18).</a:t>
            </a:r>
          </a:p>
          <a:p>
            <a:r>
              <a:rPr lang="en-US" dirty="0"/>
              <a:t>There is a very definite order.</a:t>
            </a:r>
          </a:p>
          <a:p>
            <a:pPr lvl="1"/>
            <a:r>
              <a:rPr lang="en-US" dirty="0"/>
              <a:t>“Having been set free” is the result (and comes after) obeying the form of Christ’s death, burial and resurrection.</a:t>
            </a:r>
          </a:p>
          <a:p>
            <a:r>
              <a:rPr lang="en-US" dirty="0"/>
              <a:t>One cannot be free from sin until after his own death, burial and resurrection.</a:t>
            </a:r>
          </a:p>
          <a:p>
            <a:r>
              <a:rPr lang="en-US" dirty="0"/>
              <a:t>Anyone who says otherwise, changes His order (Rev. 22:18-19).</a:t>
            </a:r>
          </a:p>
        </p:txBody>
      </p:sp>
    </p:spTree>
    <p:extLst>
      <p:ext uri="{BB962C8B-B14F-4D97-AF65-F5344CB8AC3E}">
        <p14:creationId xmlns:p14="http://schemas.microsoft.com/office/powerpoint/2010/main" val="340686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r>
              <a:rPr lang="en-US" i="1" dirty="0"/>
              <a:t>Someone says: “The baptism of Romans 6:3-4 is not water baptism, but rather Holy Spirit baptism, thus it cannot be proven that water baptism has anything to do with entering into Christ or a new life in Him.”</a:t>
            </a:r>
          </a:p>
          <a:p>
            <a:pPr lvl="1"/>
            <a:r>
              <a:rPr lang="en-US" dirty="0"/>
              <a:t>Ephesians 4:5 plainly states there is one baptism.</a:t>
            </a:r>
          </a:p>
          <a:p>
            <a:pPr lvl="2"/>
            <a:r>
              <a:rPr lang="en-US" dirty="0"/>
              <a:t>Water baptism and Holy Spirit baptism do not both exist today.</a:t>
            </a:r>
          </a:p>
          <a:p>
            <a:pPr lvl="1"/>
            <a:r>
              <a:rPr lang="en-US" dirty="0"/>
              <a:t>The element in which a person is buried in Romans 6 is the same element out of which he must be raised (6:3-4; Col. 2:12).</a:t>
            </a:r>
          </a:p>
          <a:p>
            <a:pPr lvl="2"/>
            <a:r>
              <a:rPr lang="en-US" dirty="0"/>
              <a:t>If one is baptized in the Holy Spirit in Romans 6, then after being immersed in the Holy Spirit, the person would be “raised” out of Him and no longer be in Him.  </a:t>
            </a:r>
          </a:p>
          <a:p>
            <a:pPr lvl="2"/>
            <a:r>
              <a:rPr lang="en-US" dirty="0"/>
              <a:t>Holy Spirit baptism does not fit this context.  Only water baptism does.</a:t>
            </a:r>
          </a:p>
          <a:p>
            <a:pPr lvl="1"/>
            <a:r>
              <a:rPr lang="en-US" dirty="0"/>
              <a:t>Men can only administer water baptism.</a:t>
            </a:r>
          </a:p>
          <a:p>
            <a:pPr lvl="2"/>
            <a:r>
              <a:rPr lang="en-US" dirty="0"/>
              <a:t>Yet, baptism of the Great Commission is commanded to be administered by man (with man-administered teaching and man-administered baptizing). </a:t>
            </a:r>
          </a:p>
          <a:p>
            <a:pPr lvl="1"/>
            <a:r>
              <a:rPr lang="en-US" dirty="0"/>
              <a:t>The baptism of Romans 6 is the “one baptism” of Ephesians 4:5, which is water baptism of the Great Commission. </a:t>
            </a:r>
          </a:p>
        </p:txBody>
      </p:sp>
    </p:spTree>
    <p:extLst>
      <p:ext uri="{BB962C8B-B14F-4D97-AF65-F5344CB8AC3E}">
        <p14:creationId xmlns:p14="http://schemas.microsoft.com/office/powerpoint/2010/main" val="3022673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“Baptism is the public proclamation of one’s inward spiritual relation to Christ attained before the baptism” (A.T. Robertson).</a:t>
            </a:r>
          </a:p>
          <a:p>
            <a:pPr lvl="1"/>
            <a:r>
              <a:rPr lang="en-US" dirty="0"/>
              <a:t>It is argued that baptism is merely an “outward sign of an inward grace.”</a:t>
            </a:r>
          </a:p>
          <a:p>
            <a:pPr lvl="1"/>
            <a:r>
              <a:rPr lang="en-US" dirty="0"/>
              <a:t>The argument is that one is already saved, already washed in the blood of Jesus, and already in a right relationship with God before he is baptized, and that baptism is merely the outward expression (and act of obedience) of a salvation already received.</a:t>
            </a:r>
          </a:p>
          <a:p>
            <a:pPr lvl="1"/>
            <a:r>
              <a:rPr lang="en-US" dirty="0"/>
              <a:t>While Paul does refer to the act of baptism as a “form” (or a pattern or model) in Romans 6, he is not at all relegating baptism to a non-essential, outward (or public) demonstration of one’s salvation.  When one is baptized, he is reenacting the death, the burial and the resurrection of Christ, which was done in order that man might be saved (Matt. 26:28; Gal. 1:4; Eph. 1:7; etc.).</a:t>
            </a:r>
          </a:p>
        </p:txBody>
      </p:sp>
    </p:spTree>
    <p:extLst>
      <p:ext uri="{BB962C8B-B14F-4D97-AF65-F5344CB8AC3E}">
        <p14:creationId xmlns:p14="http://schemas.microsoft.com/office/powerpoint/2010/main" val="322386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“Baptism is the public proclamation of one’s inward spiritual relation to Christ attained before the baptism” (A.T. Robertson).</a:t>
            </a:r>
          </a:p>
          <a:p>
            <a:pPr lvl="1">
              <a:buFont typeface="+mj-lt"/>
              <a:buAutoNum type="arabicPeriod" startAt="4"/>
            </a:pPr>
            <a:r>
              <a:rPr lang="en-US" dirty="0"/>
              <a:t>If baptism is to be a “public proclamation” that one is already saved and in a right relationship with God, then:</a:t>
            </a:r>
          </a:p>
          <a:p>
            <a:pPr lvl="2"/>
            <a:r>
              <a:rPr lang="en-US" dirty="0"/>
              <a:t>To whom was the Ethiopian eunuch making a public proclamation in the water alongside the road in Acts 8?</a:t>
            </a:r>
          </a:p>
          <a:p>
            <a:pPr lvl="2"/>
            <a:r>
              <a:rPr lang="en-US" dirty="0"/>
              <a:t>To whom was the Philippian jailer making a public proclamation in the middle of the night in Acts 16?</a:t>
            </a:r>
          </a:p>
          <a:p>
            <a:pPr lvl="2"/>
            <a:r>
              <a:rPr lang="en-US" dirty="0"/>
              <a:t>To whom was Saul of Tarsus making a public proclamation when Ananias baptized him in Acts 9?  And, if it was a public proclamation, why didn’t the apostles know about it?</a:t>
            </a:r>
          </a:p>
          <a:p>
            <a:pPr lvl="1">
              <a:buAutoNum type="arabicPeriod" startAt="4"/>
            </a:pPr>
            <a:r>
              <a:rPr lang="en-US" dirty="0"/>
              <a:t>Every single one of the blessings enumerated in Romans 6 is found AFTER a penitent believer is baptized, according to the plain wording of Romans 6, and NOT BEFORE!</a:t>
            </a:r>
          </a:p>
          <a:p>
            <a:pPr lvl="1">
              <a:buAutoNum type="arabicPeriod" startAt="4"/>
            </a:pPr>
            <a:r>
              <a:rPr lang="en-US" dirty="0"/>
              <a:t>The emphasis of the chapter is being FREE from sin!  And Paul emphasizes right at the beginning of the chapter that such freedom comes only AFTER one is baptized.</a:t>
            </a:r>
          </a:p>
          <a:p>
            <a:pPr lvl="1">
              <a:buAutoNum type="arabicPeriod" startAt="4"/>
            </a:pPr>
            <a:endParaRPr lang="en-US" dirty="0"/>
          </a:p>
        </p:txBody>
      </p:sp>
    </p:spTree>
    <p:extLst>
      <p:ext uri="{BB962C8B-B14F-4D97-AF65-F5344CB8AC3E}">
        <p14:creationId xmlns:p14="http://schemas.microsoft.com/office/powerpoint/2010/main" val="861848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3"/>
            </a:pPr>
            <a:r>
              <a:rPr lang="en-US" i="1" dirty="0"/>
              <a:t>Someone says: “The preposition </a:t>
            </a:r>
            <a:r>
              <a:rPr lang="en-US" i="1" dirty="0" err="1"/>
              <a:t>eis</a:t>
            </a:r>
            <a:r>
              <a:rPr lang="en-US" i="1" dirty="0"/>
              <a:t> usually means ‘into.’  But this rendering does not fit some passages” (Ralph Earle).  And someone else says: “The translation ‘into’ makes Paul say that the union with Christ was brought to pass by means of baptism, which is not the idea, for Paul was not a </a:t>
            </a:r>
            <a:r>
              <a:rPr lang="en-US" i="1" dirty="0" err="1"/>
              <a:t>sacramentarian</a:t>
            </a:r>
            <a:r>
              <a:rPr lang="en-US" i="1" dirty="0"/>
              <a:t>” (A.T. Robertson).</a:t>
            </a:r>
          </a:p>
          <a:p>
            <a:pPr lvl="1"/>
            <a:r>
              <a:rPr lang="en-US" dirty="0"/>
              <a:t>This preposition “always takes the accusative [case].”</a:t>
            </a:r>
          </a:p>
          <a:p>
            <a:pPr lvl="1"/>
            <a:r>
              <a:rPr lang="en-US" i="1" dirty="0" err="1"/>
              <a:t>Eis</a:t>
            </a:r>
            <a:r>
              <a:rPr lang="en-US" i="1" dirty="0"/>
              <a:t> </a:t>
            </a:r>
            <a:r>
              <a:rPr lang="en-US" dirty="0"/>
              <a:t>is always prospective (looking forward).  </a:t>
            </a:r>
          </a:p>
          <a:p>
            <a:pPr lvl="1"/>
            <a:r>
              <a:rPr lang="en-US" dirty="0"/>
              <a:t>The Greek preposition </a:t>
            </a:r>
            <a:r>
              <a:rPr lang="en-US" i="1" dirty="0" err="1"/>
              <a:t>eis</a:t>
            </a:r>
            <a:r>
              <a:rPr lang="en-US" i="1" dirty="0"/>
              <a:t> </a:t>
            </a:r>
            <a:r>
              <a:rPr lang="en-US" dirty="0"/>
              <a:t>is defined generally by Greek scholars:</a:t>
            </a:r>
          </a:p>
          <a:p>
            <a:pPr lvl="2"/>
            <a:r>
              <a:rPr lang="en-US" dirty="0"/>
              <a:t>“indicating motion into a thing.”</a:t>
            </a:r>
          </a:p>
          <a:p>
            <a:pPr lvl="2"/>
            <a:r>
              <a:rPr lang="en-US" dirty="0"/>
              <a:t>“to denote purpose, in order to, to.”</a:t>
            </a:r>
          </a:p>
          <a:p>
            <a:pPr lvl="1"/>
            <a:endParaRPr lang="en-US" dirty="0"/>
          </a:p>
        </p:txBody>
      </p:sp>
    </p:spTree>
    <p:extLst>
      <p:ext uri="{BB962C8B-B14F-4D97-AF65-F5344CB8AC3E}">
        <p14:creationId xmlns:p14="http://schemas.microsoft.com/office/powerpoint/2010/main" val="216620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3"/>
            </a:pPr>
            <a:r>
              <a:rPr lang="en-US" i="1" dirty="0"/>
              <a:t>Someone says: “The preposition </a:t>
            </a:r>
            <a:r>
              <a:rPr lang="en-US" i="1" dirty="0" err="1"/>
              <a:t>eis</a:t>
            </a:r>
            <a:r>
              <a:rPr lang="en-US" i="1" dirty="0"/>
              <a:t> usually means ‘into.’  But this rendering does not fit some passages” (Ralph Earle).  And someone else says: “The translation ‘into’ makes Paul say that the union with Christ was brought to pass by means of baptism, which is not the idea, for Paul was not a </a:t>
            </a:r>
            <a:r>
              <a:rPr lang="en-US" i="1" dirty="0" err="1"/>
              <a:t>sacramentarian</a:t>
            </a:r>
            <a:r>
              <a:rPr lang="en-US" i="1" dirty="0"/>
              <a:t>” (A.T. Robertson).</a:t>
            </a:r>
          </a:p>
          <a:p>
            <a:pPr lvl="1">
              <a:buFont typeface="+mj-lt"/>
              <a:buAutoNum type="arabicPeriod" startAt="4"/>
            </a:pPr>
            <a:r>
              <a:rPr lang="en-US" dirty="0"/>
              <a:t>Unfortunately, when the definition of a word runs counter to some scholars’ theology, some allow their theology to cloud and obstruct their clear knowledge of the truth and their willingness to present it.</a:t>
            </a:r>
          </a:p>
          <a:p>
            <a:pPr lvl="2"/>
            <a:r>
              <a:rPr lang="en-US" dirty="0"/>
              <a:t>To state that a word which always carries a prospective use “does not fit some passages” is not being honest.</a:t>
            </a:r>
          </a:p>
          <a:p>
            <a:pPr lvl="2"/>
            <a:r>
              <a:rPr lang="en-US" dirty="0"/>
              <a:t>To state that that the true meaning of the word would indicate that baptism brings one into union with Christ, but then to dismiss it with one’s personal opinion about Paul is not being honest.</a:t>
            </a:r>
          </a:p>
          <a:p>
            <a:pPr lvl="1">
              <a:buAutoNum type="arabicPeriod" startAt="4"/>
            </a:pPr>
            <a:endParaRPr lang="en-US" dirty="0"/>
          </a:p>
        </p:txBody>
      </p:sp>
    </p:spTree>
    <p:extLst>
      <p:ext uri="{BB962C8B-B14F-4D97-AF65-F5344CB8AC3E}">
        <p14:creationId xmlns:p14="http://schemas.microsoft.com/office/powerpoint/2010/main" val="1407952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IX.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3"/>
            </a:pPr>
            <a:r>
              <a:rPr lang="en-US" i="1" dirty="0"/>
              <a:t>Someone says: “The preposition </a:t>
            </a:r>
            <a:r>
              <a:rPr lang="en-US" i="1" dirty="0" err="1"/>
              <a:t>eis</a:t>
            </a:r>
            <a:r>
              <a:rPr lang="en-US" i="1" dirty="0"/>
              <a:t> usually means ‘into.’  But this rendering does not fit some passages” (Ralph Earle).  And someone else says: “The translation ‘into’ makes Paul say that the union with Christ was brought to pass by means of baptism, which is not the idea, for Paul was not a </a:t>
            </a:r>
            <a:r>
              <a:rPr lang="en-US" i="1" dirty="0" err="1"/>
              <a:t>sacramentarian</a:t>
            </a:r>
            <a:r>
              <a:rPr lang="en-US" i="1" dirty="0"/>
              <a:t>” (A.T. Robertson).</a:t>
            </a:r>
          </a:p>
          <a:p>
            <a:pPr lvl="1">
              <a:buFont typeface="+mj-lt"/>
              <a:buAutoNum type="arabicPeriod" startAt="5"/>
            </a:pPr>
            <a:r>
              <a:rPr lang="en-US" dirty="0"/>
              <a:t>Thayer was honest to admit that the meaning in Romans 6:3 is “to bring by baptism into fellowship with Christ.”</a:t>
            </a:r>
          </a:p>
          <a:p>
            <a:pPr lvl="1">
              <a:buAutoNum type="arabicPeriod" startAt="5"/>
            </a:pPr>
            <a:r>
              <a:rPr lang="en-US" dirty="0"/>
              <a:t>The Greek word </a:t>
            </a:r>
            <a:r>
              <a:rPr lang="en-US" i="1" dirty="0" err="1"/>
              <a:t>eis</a:t>
            </a:r>
            <a:r>
              <a:rPr lang="en-US" i="1" dirty="0"/>
              <a:t> </a:t>
            </a:r>
            <a:r>
              <a:rPr lang="en-US" dirty="0"/>
              <a:t>was chosen specifically by God because of what it means, and no doubt because of what it always means.  It is not our place to change the meaning of a word to fit what we want or what we believe.</a:t>
            </a:r>
          </a:p>
          <a:p>
            <a:pPr lvl="1">
              <a:buAutoNum type="arabicPeriod" startAt="5"/>
            </a:pPr>
            <a:endParaRPr lang="en-US" dirty="0"/>
          </a:p>
        </p:txBody>
      </p:sp>
    </p:spTree>
    <p:extLst>
      <p:ext uri="{BB962C8B-B14F-4D97-AF65-F5344CB8AC3E}">
        <p14:creationId xmlns:p14="http://schemas.microsoft.com/office/powerpoint/2010/main" val="660335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1778591" cy="648101"/>
          </a:xfrm>
        </p:spPr>
        <p:txBody>
          <a:bodyPr anchor="t" anchorCtr="0">
            <a:normAutofit fontScale="90000"/>
          </a:bodyPr>
          <a:lstStyle/>
          <a:p>
            <a:pPr marL="630238" indent="-630238"/>
            <a:r>
              <a:rPr lang="en-US"/>
              <a:t>X</a:t>
            </a:r>
            <a:r>
              <a:rPr lang="en-US" dirty="0"/>
              <a:t>.	Summary of the place God has given baptism in Romans 6:3-4</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pPr>
              <a:spcBef>
                <a:spcPts val="0"/>
              </a:spcBef>
            </a:pPr>
            <a:r>
              <a:rPr lang="en-US" dirty="0"/>
              <a:t>Baptism is the only way “into Christ.”</a:t>
            </a:r>
          </a:p>
          <a:p>
            <a:pPr>
              <a:spcBef>
                <a:spcPts val="0"/>
              </a:spcBef>
            </a:pPr>
            <a:r>
              <a:rPr lang="en-US" dirty="0"/>
              <a:t>Baptism is the only way “into His death.”</a:t>
            </a:r>
          </a:p>
          <a:p>
            <a:pPr>
              <a:spcBef>
                <a:spcPts val="0"/>
              </a:spcBef>
            </a:pPr>
            <a:r>
              <a:rPr lang="en-US" dirty="0"/>
              <a:t>Baptism is a burial.</a:t>
            </a:r>
          </a:p>
          <a:p>
            <a:pPr>
              <a:spcBef>
                <a:spcPts val="0"/>
              </a:spcBef>
            </a:pPr>
            <a:r>
              <a:rPr lang="en-US" dirty="0"/>
              <a:t>The prepositions demand the essentiality of baptism.</a:t>
            </a:r>
          </a:p>
          <a:p>
            <a:pPr>
              <a:spcBef>
                <a:spcPts val="0"/>
              </a:spcBef>
            </a:pPr>
            <a:r>
              <a:rPr lang="en-US" dirty="0"/>
              <a:t>The purpose of baptism is “newness of life.”</a:t>
            </a:r>
          </a:p>
          <a:p>
            <a:pPr>
              <a:spcBef>
                <a:spcPts val="0"/>
              </a:spcBef>
            </a:pPr>
            <a:r>
              <a:rPr lang="en-US" dirty="0"/>
              <a:t>Baptism is obeying the “form.”</a:t>
            </a:r>
          </a:p>
          <a:p>
            <a:pPr>
              <a:spcBef>
                <a:spcPts val="0"/>
              </a:spcBef>
            </a:pPr>
            <a:r>
              <a:rPr lang="en-US" dirty="0"/>
              <a:t>Baptism is placed, in order, before “newness of life.”</a:t>
            </a:r>
          </a:p>
          <a:p>
            <a:pPr>
              <a:spcBef>
                <a:spcPts val="0"/>
              </a:spcBef>
            </a:pPr>
            <a:r>
              <a:rPr lang="en-US" dirty="0"/>
              <a:t>Baptism is placed, in order, before being free from sin.</a:t>
            </a:r>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127618"/>
            <a:ext cx="9224387" cy="1754326"/>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getting into Christ and His blood</a:t>
            </a:r>
            <a:br>
              <a:rPr lang="en-US" sz="3200" b="1" dirty="0">
                <a:solidFill>
                  <a:prstClr val="black"/>
                </a:solidFill>
                <a:effectLst>
                  <a:glow rad="88900">
                    <a:prstClr val="white"/>
                  </a:glow>
                </a:effectLst>
              </a:rPr>
            </a:br>
            <a:r>
              <a:rPr lang="en-US" sz="3200" b="1" dirty="0">
                <a:solidFill>
                  <a:prstClr val="black"/>
                </a:solidFill>
                <a:effectLst>
                  <a:glow rad="88900">
                    <a:prstClr val="white"/>
                  </a:glow>
                </a:effectLst>
              </a:rPr>
              <a:t>and entering into a new life, free from sin!!</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2957733"/>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a:solidFill>
                  <a:schemeClr val="accent1">
                    <a:lumMod val="75000"/>
                  </a:schemeClr>
                </a:solidFill>
              </a:rPr>
              <a:t>Getting </a:t>
            </a:r>
            <a:r>
              <a:rPr lang="en-US" sz="2800" b="1" dirty="0">
                <a:solidFill>
                  <a:schemeClr val="accent1">
                    <a:lumMod val="75000"/>
                  </a:schemeClr>
                </a:solidFill>
              </a:rPr>
              <a:t>into Christ and His blood</a:t>
            </a:r>
          </a:p>
          <a:p>
            <a:pPr>
              <a:lnSpc>
                <a:spcPct val="95000"/>
              </a:lnSpc>
            </a:pPr>
            <a:r>
              <a:rPr lang="en-US" sz="2800" b="1" dirty="0">
                <a:solidFill>
                  <a:schemeClr val="accent1">
                    <a:lumMod val="75000"/>
                  </a:schemeClr>
                </a:solidFill>
              </a:rPr>
              <a:t>Entering a new life, free from sin</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2548390"/>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9112" y="4284950"/>
            <a:ext cx="1417133" cy="20910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827938" y="4280491"/>
            <a:ext cx="1419700" cy="2092325"/>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5" end="5"/>
                                            </p:txEl>
                                          </p:spTgt>
                                        </p:tgtEl>
                                        <p:attrNameLst>
                                          <p:attrName>style.visibility</p:attrName>
                                        </p:attrNameLst>
                                      </p:cBhvr>
                                      <p:to>
                                        <p:strVal val="visible"/>
                                      </p:to>
                                    </p:set>
                                    <p:animEffect transition="in" filter="fade">
                                      <p:cBhvr>
                                        <p:cTn id="7" dur="1000"/>
                                        <p:tgtEl>
                                          <p:spTgt spid="55">
                                            <p:txEl>
                                              <p:pRg st="5" end="5"/>
                                            </p:txEl>
                                          </p:spTgt>
                                        </p:tgtEl>
                                      </p:cBhvr>
                                    </p:animEffect>
                                    <p:anim calcmode="lin" valueType="num">
                                      <p:cBhvr>
                                        <p:cTn id="8"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animEffect transition="in" filter="fade">
                                      <p:cBhvr>
                                        <p:cTn id="13" dur="1000"/>
                                        <p:tgtEl>
                                          <p:spTgt spid="51">
                                            <p:txEl>
                                              <p:pRg st="5" end="5"/>
                                            </p:txEl>
                                          </p:spTgt>
                                        </p:tgtEl>
                                      </p:cBhvr>
                                    </p:animEffect>
                                    <p:anim calcmode="lin" valueType="num">
                                      <p:cBhvr>
                                        <p:cTn id="14"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
                                            <p:txEl>
                                              <p:pRg st="6" end="6"/>
                                            </p:txEl>
                                          </p:spTgt>
                                        </p:tgtEl>
                                        <p:attrNameLst>
                                          <p:attrName>style.visibility</p:attrName>
                                        </p:attrNameLst>
                                      </p:cBhvr>
                                      <p:to>
                                        <p:strVal val="visible"/>
                                      </p:to>
                                    </p:set>
                                    <p:animEffect transition="in" filter="fade">
                                      <p:cBhvr>
                                        <p:cTn id="19" dur="1000"/>
                                        <p:tgtEl>
                                          <p:spTgt spid="51">
                                            <p:txEl>
                                              <p:pRg st="6" end="6"/>
                                            </p:txEl>
                                          </p:spTgt>
                                        </p:tgtEl>
                                      </p:cBhvr>
                                    </p:animEffect>
                                    <p:anim calcmode="lin" valueType="num">
                                      <p:cBhvr>
                                        <p:cTn id="20"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00417 0.00023 L 0.25013 0.00046 " pathEditMode="relative" rAng="0" ptsTypes="AA">
                                      <p:cBhvr>
                                        <p:cTn id="25" dur="2000" fill="hold"/>
                                        <p:tgtEl>
                                          <p:spTgt spid="11"/>
                                        </p:tgtEl>
                                        <p:attrNameLst>
                                          <p:attrName>ppt_x</p:attrName>
                                          <p:attrName>ppt_y</p:attrName>
                                        </p:attrNameLst>
                                      </p:cBhvr>
                                      <p:rCtr x="12357" y="0"/>
                                    </p:animMotion>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2.08333E-6 -3.33333E-6 L 0.3625 -0.00023 " pathEditMode="relative" rAng="0" ptsTypes="AA">
                                      <p:cBhvr>
                                        <p:cTn id="28"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6:3</a:t>
            </a:r>
            <a:endParaRPr kumimoji="0" lang="en-US" altLang="en-US" sz="1800" b="0" i="0" u="none" strike="noStrike" cap="none" normalizeH="0" baseline="0" dirty="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Gal. 3:27</a:t>
            </a:r>
            <a:endParaRPr kumimoji="0" lang="en-US" altLang="en-US" sz="1800" b="0" i="0" u="none" strike="noStrike" cap="none" normalizeH="0" baseline="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6:4</a:t>
            </a:r>
            <a:endParaRPr kumimoji="0" lang="en-US" altLang="en-US" sz="1800" b="0" i="0" u="none" strike="noStrike" cap="none" normalizeH="0" baseline="0" dirty="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
        <p:nvSpPr>
          <p:cNvPr id="4" name="TextBox 3">
            <a:extLst>
              <a:ext uri="{FF2B5EF4-FFF2-40B4-BE49-F238E27FC236}">
                <a16:creationId xmlns:a16="http://schemas.microsoft.com/office/drawing/2014/main" id="{83850AA4-83C5-44DA-9143-1EF71D2E624E}"/>
              </a:ext>
            </a:extLst>
          </p:cNvPr>
          <p:cNvSpPr txBox="1"/>
          <p:nvPr/>
        </p:nvSpPr>
        <p:spPr>
          <a:xfrm>
            <a:off x="6161875" y="4841857"/>
            <a:ext cx="850392" cy="307777"/>
          </a:xfrm>
          <a:prstGeom prst="rect">
            <a:avLst/>
          </a:prstGeom>
          <a:noFill/>
        </p:spPr>
        <p:txBody>
          <a:bodyPr wrap="square" lIns="0" tIns="0" rIns="0" bIns="0" rtlCol="0">
            <a:spAutoFit/>
          </a:bodyPr>
          <a:lstStyle/>
          <a:p>
            <a:pPr algn="ctr"/>
            <a:r>
              <a:rPr lang="en-US" sz="2000" b="1" dirty="0">
                <a:effectLst>
                  <a:glow rad="63500">
                    <a:schemeClr val="bg1"/>
                  </a:glow>
                </a:effectLst>
              </a:rPr>
              <a:t>Ac. 2:38</a:t>
            </a:r>
          </a:p>
        </p:txBody>
      </p:sp>
      <p:sp>
        <p:nvSpPr>
          <p:cNvPr id="33" name="TextBox 32">
            <a:extLst>
              <a:ext uri="{FF2B5EF4-FFF2-40B4-BE49-F238E27FC236}">
                <a16:creationId xmlns:a16="http://schemas.microsoft.com/office/drawing/2014/main" id="{5014E40D-DCBE-492A-8490-908FD4F5425C}"/>
              </a:ext>
            </a:extLst>
          </p:cNvPr>
          <p:cNvSpPr txBox="1"/>
          <p:nvPr/>
        </p:nvSpPr>
        <p:spPr>
          <a:xfrm>
            <a:off x="8573980" y="4833937"/>
            <a:ext cx="990655" cy="307777"/>
          </a:xfrm>
          <a:prstGeom prst="rect">
            <a:avLst/>
          </a:prstGeom>
          <a:noFill/>
        </p:spPr>
        <p:txBody>
          <a:bodyPr wrap="square" lIns="0" tIns="0" rIns="0" bIns="0" rtlCol="0">
            <a:spAutoFit/>
          </a:bodyPr>
          <a:lstStyle/>
          <a:p>
            <a:pPr algn="ctr"/>
            <a:r>
              <a:rPr lang="en-US" sz="2000" b="1" dirty="0">
                <a:effectLst>
                  <a:glow rad="63500">
                    <a:schemeClr val="bg1"/>
                  </a:glow>
                </a:effectLst>
              </a:rPr>
              <a:t>Ac. 22:16</a:t>
            </a: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12"/>
                                        </p:tgtEl>
                                      </p:cBhvr>
                                      <p:by x="150000" y="150000"/>
                                    </p:animScale>
                                  </p:childTnLst>
                                </p:cTn>
                              </p:par>
                              <p:par>
                                <p:cTn id="12" presetID="1" presetClass="emph" presetSubtype="2" fill="hold" nodeType="withEffect">
                                  <p:stCondLst>
                                    <p:cond delay="0"/>
                                  </p:stCondLst>
                                  <p:childTnLst>
                                    <p:animClr clrSpc="rgb" dir="cw">
                                      <p:cBhvr>
                                        <p:cTn id="13" dur="2000" fill="hold"/>
                                        <p:tgtEl>
                                          <p:spTgt spid="112"/>
                                        </p:tgtEl>
                                        <p:attrNameLst>
                                          <p:attrName>fillcolor</p:attrName>
                                        </p:attrNameLst>
                                      </p:cBhvr>
                                      <p:to>
                                        <a:srgbClr val="FF0000"/>
                                      </p:to>
                                    </p:animClr>
                                    <p:set>
                                      <p:cBhvr>
                                        <p:cTn id="14" dur="2000" fill="hold"/>
                                        <p:tgtEl>
                                          <p:spTgt spid="112"/>
                                        </p:tgtEl>
                                        <p:attrNameLst>
                                          <p:attrName>fill.type</p:attrName>
                                        </p:attrNameLst>
                                      </p:cBhvr>
                                      <p:to>
                                        <p:strVal val="solid"/>
                                      </p:to>
                                    </p:set>
                                    <p:set>
                                      <p:cBhvr>
                                        <p:cTn id="15" dur="2000" fill="hold"/>
                                        <p:tgtEl>
                                          <p:spTgt spid="112"/>
                                        </p:tgtEl>
                                        <p:attrNameLst>
                                          <p:attrName>fill.on</p:attrName>
                                        </p:attrNameLst>
                                      </p:cBhvr>
                                      <p:to>
                                        <p:strVal val="true"/>
                                      </p:to>
                                    </p:set>
                                  </p:childTnLst>
                                </p:cTn>
                              </p:par>
                              <p:par>
                                <p:cTn id="16" presetID="6" presetClass="emph" presetSubtype="0" fill="hold" grpId="0" nodeType="withEffect">
                                  <p:stCondLst>
                                    <p:cond delay="0"/>
                                  </p:stCondLst>
                                  <p:childTnLst>
                                    <p:animScale>
                                      <p:cBhvr>
                                        <p:cTn id="17" dur="2000" fill="hold"/>
                                        <p:tgtEl>
                                          <p:spTgt spid="115"/>
                                        </p:tgtEl>
                                      </p:cBhvr>
                                      <p:by x="150000" y="150000"/>
                                    </p:animScale>
                                  </p:childTnLst>
                                </p:cTn>
                              </p:par>
                              <p:par>
                                <p:cTn id="18" presetID="1" presetClass="emph" presetSubtype="2" fill="hold" nodeType="withEffect">
                                  <p:stCondLst>
                                    <p:cond delay="0"/>
                                  </p:stCondLst>
                                  <p:childTnLst>
                                    <p:animClr clrSpc="rgb" dir="cw">
                                      <p:cBhvr>
                                        <p:cTn id="19" dur="2000" fill="hold"/>
                                        <p:tgtEl>
                                          <p:spTgt spid="115"/>
                                        </p:tgtEl>
                                        <p:attrNameLst>
                                          <p:attrName>fillcolor</p:attrName>
                                        </p:attrNameLst>
                                      </p:cBhvr>
                                      <p:to>
                                        <a:srgbClr val="FF0000"/>
                                      </p:to>
                                    </p:animClr>
                                    <p:set>
                                      <p:cBhvr>
                                        <p:cTn id="20" dur="2000" fill="hold"/>
                                        <p:tgtEl>
                                          <p:spTgt spid="115"/>
                                        </p:tgtEl>
                                        <p:attrNameLst>
                                          <p:attrName>fill.type</p:attrName>
                                        </p:attrNameLst>
                                      </p:cBhvr>
                                      <p:to>
                                        <p:strVal val="solid"/>
                                      </p:to>
                                    </p:set>
                                    <p:set>
                                      <p:cBhvr>
                                        <p:cTn id="21" dur="2000" fill="hold"/>
                                        <p:tgtEl>
                                          <p:spTgt spid="1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2" grpId="0"/>
      <p:bldP spid="1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CAC9ED2-94B8-429B-9E29-57E55DC7F9C2}"/>
              </a:ext>
            </a:extLst>
          </p:cNvPr>
          <p:cNvSpPr>
            <a:spLocks noGrp="1"/>
          </p:cNvSpPr>
          <p:nvPr>
            <p:ph idx="1"/>
          </p:nvPr>
        </p:nvSpPr>
        <p:spPr>
          <a:xfrm>
            <a:off x="130275" y="2959485"/>
            <a:ext cx="2517232" cy="3898515"/>
          </a:xfrm>
          <a:solidFill>
            <a:schemeClr val="tx1"/>
          </a:solidFill>
        </p:spPr>
        <p:txBody>
          <a:bodyPr>
            <a:normAutofit/>
          </a:bodyPr>
          <a:lstStyle/>
          <a:p>
            <a:pPr marL="0" lvl="1" indent="0">
              <a:spcBef>
                <a:spcPts val="1000"/>
              </a:spcBef>
              <a:buNone/>
            </a:pPr>
            <a:r>
              <a:rPr lang="en-US" dirty="0">
                <a:solidFill>
                  <a:schemeClr val="bg1"/>
                </a:solidFill>
                <a:effectLst/>
              </a:rPr>
              <a:t>The theme of the book of Romans is that justification is only through obedient faith in Jesus Christ.</a:t>
            </a:r>
          </a:p>
          <a:p>
            <a:pPr marL="0" lvl="1" indent="0">
              <a:spcBef>
                <a:spcPts val="1000"/>
              </a:spcBef>
              <a:buNone/>
            </a:pPr>
            <a:r>
              <a:rPr lang="en-US" dirty="0">
                <a:solidFill>
                  <a:schemeClr val="bg1"/>
                </a:solidFill>
                <a:effectLst/>
              </a:rPr>
              <a:t>The verses in Romans 6 must fit within that context.</a:t>
            </a:r>
          </a:p>
        </p:txBody>
      </p:sp>
      <p:sp>
        <p:nvSpPr>
          <p:cNvPr id="9" name="TextBox 8">
            <a:extLst>
              <a:ext uri="{FF2B5EF4-FFF2-40B4-BE49-F238E27FC236}">
                <a16:creationId xmlns:a16="http://schemas.microsoft.com/office/drawing/2014/main" id="{43D28BFF-301E-4EEC-803A-845F4F07191E}"/>
              </a:ext>
            </a:extLst>
          </p:cNvPr>
          <p:cNvSpPr txBox="1"/>
          <p:nvPr/>
        </p:nvSpPr>
        <p:spPr>
          <a:xfrm>
            <a:off x="312821" y="1058775"/>
            <a:ext cx="11490158" cy="1569660"/>
          </a:xfrm>
          <a:prstGeom prst="rect">
            <a:avLst/>
          </a:prstGeom>
          <a:noFill/>
        </p:spPr>
        <p:txBody>
          <a:bodyPr wrap="square" rtlCol="0">
            <a:spAutoFit/>
          </a:bodyPr>
          <a:lstStyle/>
          <a:p>
            <a:r>
              <a:rPr lang="en-US" sz="2400" b="1" dirty="0">
                <a:effectLst>
                  <a:glow rad="76200">
                    <a:schemeClr val="bg1"/>
                  </a:glow>
                </a:effectLst>
              </a:rPr>
              <a:t> 1 What shall we say then? Shall we continue in sin that grace may abound?</a:t>
            </a:r>
          </a:p>
          <a:p>
            <a:r>
              <a:rPr lang="en-US" sz="2400" b="1" dirty="0">
                <a:effectLst>
                  <a:glow rad="76200">
                    <a:schemeClr val="bg1"/>
                  </a:glow>
                </a:effectLst>
              </a:rPr>
              <a:t> 2 Certainly not! How shall we who died to sin live any longer in it?</a:t>
            </a:r>
          </a:p>
          <a:p>
            <a:r>
              <a:rPr lang="en-US" sz="2400" b="1" dirty="0">
                <a:effectLst>
                  <a:glow rad="76200">
                    <a:schemeClr val="bg1"/>
                  </a:glow>
                </a:effectLst>
              </a:rPr>
              <a:t> 3 Or do you not know that as many of us as were baptized into Christ Jesus were baptized into His death?</a:t>
            </a:r>
          </a:p>
        </p:txBody>
      </p:sp>
      <p:sp>
        <p:nvSpPr>
          <p:cNvPr id="10" name="Content Placeholder 2">
            <a:extLst>
              <a:ext uri="{FF2B5EF4-FFF2-40B4-BE49-F238E27FC236}">
                <a16:creationId xmlns:a16="http://schemas.microsoft.com/office/drawing/2014/main" id="{6E727960-E271-43FF-9DBE-6D661B4CF553}"/>
              </a:ext>
            </a:extLst>
          </p:cNvPr>
          <p:cNvSpPr txBox="1">
            <a:spLocks/>
          </p:cNvSpPr>
          <p:nvPr/>
        </p:nvSpPr>
        <p:spPr>
          <a:xfrm>
            <a:off x="2778737" y="2959485"/>
            <a:ext cx="3052809" cy="3898515"/>
          </a:xfrm>
          <a:prstGeom prst="rect">
            <a:avLst/>
          </a:prstGeom>
          <a:solidFill>
            <a:srgbClr val="0070C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The chapter begins and ends with a warning about sin (6:1, 23).</a:t>
            </a:r>
          </a:p>
          <a:p>
            <a:pPr marL="0" lvl="1" indent="0">
              <a:spcBef>
                <a:spcPts val="1000"/>
              </a:spcBef>
              <a:buNone/>
            </a:pPr>
            <a:r>
              <a:rPr lang="en-US" dirty="0">
                <a:solidFill>
                  <a:schemeClr val="bg1"/>
                </a:solidFill>
                <a:effectLst/>
              </a:rPr>
              <a:t>The focus of chapter 6 is being “freed from sin” (6:7, 18, 20, 22).</a:t>
            </a:r>
          </a:p>
          <a:p>
            <a:pPr marL="0" lvl="1" indent="0">
              <a:spcBef>
                <a:spcPts val="1000"/>
              </a:spcBef>
              <a:buNone/>
            </a:pPr>
            <a:r>
              <a:rPr lang="en-US" dirty="0">
                <a:solidFill>
                  <a:schemeClr val="bg1"/>
                </a:solidFill>
                <a:effectLst/>
              </a:rPr>
              <a:t>Chapter 6 contrasts “sin” and “righteousness.” </a:t>
            </a:r>
          </a:p>
        </p:txBody>
      </p:sp>
      <p:sp>
        <p:nvSpPr>
          <p:cNvPr id="11" name="Content Placeholder 2">
            <a:extLst>
              <a:ext uri="{FF2B5EF4-FFF2-40B4-BE49-F238E27FC236}">
                <a16:creationId xmlns:a16="http://schemas.microsoft.com/office/drawing/2014/main" id="{3AF3FB0B-142D-48EC-A334-AD300BD6A219}"/>
              </a:ext>
            </a:extLst>
          </p:cNvPr>
          <p:cNvSpPr txBox="1">
            <a:spLocks/>
          </p:cNvSpPr>
          <p:nvPr/>
        </p:nvSpPr>
        <p:spPr>
          <a:xfrm>
            <a:off x="5962776" y="2959485"/>
            <a:ext cx="3138512" cy="3898515"/>
          </a:xfrm>
          <a:prstGeom prst="rect">
            <a:avLst/>
          </a:prstGeom>
          <a:solidFill>
            <a:srgbClr val="7030A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Before becoming a Christian, one is “dead” in his own “sins” (Eph. 2:1).</a:t>
            </a:r>
          </a:p>
          <a:p>
            <a:pPr marL="0" lvl="1" indent="0">
              <a:spcBef>
                <a:spcPts val="1000"/>
              </a:spcBef>
              <a:buNone/>
            </a:pPr>
            <a:r>
              <a:rPr lang="en-US" dirty="0">
                <a:solidFill>
                  <a:schemeClr val="bg1"/>
                </a:solidFill>
                <a:effectLst/>
              </a:rPr>
              <a:t>But, Christians have “died” to the love and practice of sin.  </a:t>
            </a:r>
          </a:p>
          <a:p>
            <a:pPr marL="0" lvl="1" indent="0">
              <a:spcBef>
                <a:spcPts val="1000"/>
              </a:spcBef>
              <a:buNone/>
            </a:pPr>
            <a:r>
              <a:rPr lang="en-US" dirty="0">
                <a:solidFill>
                  <a:schemeClr val="bg1"/>
                </a:solidFill>
                <a:effectLst/>
              </a:rPr>
              <a:t>Christians were once dead “in sin,” but not “any longer.”</a:t>
            </a:r>
          </a:p>
        </p:txBody>
      </p:sp>
      <p:sp>
        <p:nvSpPr>
          <p:cNvPr id="14" name="Content Placeholder 2">
            <a:extLst>
              <a:ext uri="{FF2B5EF4-FFF2-40B4-BE49-F238E27FC236}">
                <a16:creationId xmlns:a16="http://schemas.microsoft.com/office/drawing/2014/main" id="{42EF84BC-7519-47A7-8BF5-6F81E48E26C9}"/>
              </a:ext>
            </a:extLst>
          </p:cNvPr>
          <p:cNvSpPr txBox="1">
            <a:spLocks/>
          </p:cNvSpPr>
          <p:nvPr/>
        </p:nvSpPr>
        <p:spPr>
          <a:xfrm>
            <a:off x="6408068" y="1142077"/>
            <a:ext cx="444423"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sin</a:t>
            </a:r>
          </a:p>
        </p:txBody>
      </p:sp>
      <p:sp>
        <p:nvSpPr>
          <p:cNvPr id="15" name="Content Placeholder 2">
            <a:extLst>
              <a:ext uri="{FF2B5EF4-FFF2-40B4-BE49-F238E27FC236}">
                <a16:creationId xmlns:a16="http://schemas.microsoft.com/office/drawing/2014/main" id="{4E4807BA-0187-4BBE-AB6A-E0B5B640A5E0}"/>
              </a:ext>
            </a:extLst>
          </p:cNvPr>
          <p:cNvSpPr txBox="1">
            <a:spLocks/>
          </p:cNvSpPr>
          <p:nvPr/>
        </p:nvSpPr>
        <p:spPr>
          <a:xfrm>
            <a:off x="4838252" y="1504848"/>
            <a:ext cx="1386277"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died to sin</a:t>
            </a:r>
          </a:p>
        </p:txBody>
      </p:sp>
      <p:sp>
        <p:nvSpPr>
          <p:cNvPr id="16" name="Content Placeholder 2">
            <a:extLst>
              <a:ext uri="{FF2B5EF4-FFF2-40B4-BE49-F238E27FC236}">
                <a16:creationId xmlns:a16="http://schemas.microsoft.com/office/drawing/2014/main" id="{0B7C5D66-1576-4C03-8BE7-72370DD76CD6}"/>
              </a:ext>
            </a:extLst>
          </p:cNvPr>
          <p:cNvSpPr txBox="1">
            <a:spLocks/>
          </p:cNvSpPr>
          <p:nvPr/>
        </p:nvSpPr>
        <p:spPr>
          <a:xfrm>
            <a:off x="9232518" y="2959485"/>
            <a:ext cx="2850474" cy="3898515"/>
          </a:xfrm>
          <a:prstGeom prst="rect">
            <a:avLst/>
          </a:prstGeom>
          <a:solidFill>
            <a:schemeClr val="tx1">
              <a:lumMod val="65000"/>
              <a:lumOff val="35000"/>
            </a:schemeClr>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The words “we” and “us” are found 14 times in chapter 6.</a:t>
            </a:r>
          </a:p>
          <a:p>
            <a:pPr marL="0" lvl="1" indent="0">
              <a:spcBef>
                <a:spcPts val="1000"/>
              </a:spcBef>
              <a:buNone/>
            </a:pPr>
            <a:r>
              <a:rPr lang="en-US" dirty="0">
                <a:solidFill>
                  <a:schemeClr val="bg1"/>
                </a:solidFill>
                <a:effectLst/>
              </a:rPr>
              <a:t>When Paul discusses baptism, he includes his own.</a:t>
            </a:r>
          </a:p>
          <a:p>
            <a:pPr marL="0" lvl="1" indent="0">
              <a:spcBef>
                <a:spcPts val="1000"/>
              </a:spcBef>
              <a:buNone/>
            </a:pPr>
            <a:r>
              <a:rPr lang="en-US" dirty="0">
                <a:solidFill>
                  <a:schemeClr val="bg1"/>
                </a:solidFill>
                <a:effectLst/>
              </a:rPr>
              <a:t>The process of conversion is the same for all men.</a:t>
            </a:r>
          </a:p>
        </p:txBody>
      </p:sp>
      <p:sp>
        <p:nvSpPr>
          <p:cNvPr id="17" name="Content Placeholder 2">
            <a:extLst>
              <a:ext uri="{FF2B5EF4-FFF2-40B4-BE49-F238E27FC236}">
                <a16:creationId xmlns:a16="http://schemas.microsoft.com/office/drawing/2014/main" id="{3C56A6D6-EBB9-434A-9885-3B55D42D3F67}"/>
              </a:ext>
            </a:extLst>
          </p:cNvPr>
          <p:cNvSpPr txBox="1">
            <a:spLocks/>
          </p:cNvSpPr>
          <p:nvPr/>
        </p:nvSpPr>
        <p:spPr>
          <a:xfrm>
            <a:off x="5274448" y="1874345"/>
            <a:ext cx="355172"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us</a:t>
            </a:r>
          </a:p>
        </p:txBody>
      </p:sp>
      <p:pic>
        <p:nvPicPr>
          <p:cNvPr id="20" name="Picture 19" descr="A picture containing text&#10;&#10;Description automatically generated">
            <a:extLst>
              <a:ext uri="{FF2B5EF4-FFF2-40B4-BE49-F238E27FC236}">
                <a16:creationId xmlns:a16="http://schemas.microsoft.com/office/drawing/2014/main" id="{69162C60-8E9F-496E-B123-B7BB80A097E9}"/>
              </a:ext>
            </a:extLst>
          </p:cNvPr>
          <p:cNvPicPr>
            <a:picLocks noChangeAspect="1"/>
          </p:cNvPicPr>
          <p:nvPr/>
        </p:nvPicPr>
        <p:blipFill rotWithShape="1">
          <a:blip r:embed="rId2">
            <a:extLst>
              <a:ext uri="{28A0092B-C50C-407E-A947-70E740481C1C}">
                <a14:useLocalDpi xmlns:a14="http://schemas.microsoft.com/office/drawing/2010/main" val="0"/>
              </a:ext>
            </a:extLst>
          </a:blip>
          <a:srcRect l="23965" t="1648" r="58371" b="89389"/>
          <a:stretch/>
        </p:blipFill>
        <p:spPr>
          <a:xfrm>
            <a:off x="2921848" y="113016"/>
            <a:ext cx="2153586" cy="614709"/>
          </a:xfrm>
          <a:prstGeom prst="rect">
            <a:avLst/>
          </a:prstGeom>
        </p:spPr>
      </p:pic>
    </p:spTree>
    <p:extLst>
      <p:ext uri="{BB962C8B-B14F-4D97-AF65-F5344CB8AC3E}">
        <p14:creationId xmlns:p14="http://schemas.microsoft.com/office/powerpoint/2010/main" val="3013339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9" grpId="0"/>
      <p:bldP spid="10" grpId="0" animBg="1"/>
      <p:bldP spid="11"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the only way “into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dirty="0"/>
              <a:t>Paul uses the Greek preposition </a:t>
            </a:r>
            <a:r>
              <a:rPr lang="en-US" i="1" dirty="0" err="1"/>
              <a:t>eis</a:t>
            </a:r>
            <a:r>
              <a:rPr lang="en-US" dirty="0"/>
              <a:t> in Romans 6:3 for “into,” which is the same preposition that Peter used in Acts 2:38.</a:t>
            </a:r>
          </a:p>
          <a:p>
            <a:pPr lvl="1"/>
            <a:r>
              <a:rPr lang="en-US" dirty="0"/>
              <a:t>The use of </a:t>
            </a:r>
            <a:r>
              <a:rPr lang="en-US" i="1" dirty="0" err="1"/>
              <a:t>eis</a:t>
            </a:r>
            <a:r>
              <a:rPr lang="en-US" i="1" dirty="0"/>
              <a:t> </a:t>
            </a:r>
            <a:r>
              <a:rPr lang="en-US" dirty="0"/>
              <a:t>in Romans 6:3 involves “the notion of sphere.”  In other words, there is a “sphere” (i.e., “Christ”), which demands a means by which to enter “into” it.</a:t>
            </a:r>
          </a:p>
          <a:p>
            <a:r>
              <a:rPr lang="en-US" dirty="0"/>
              <a:t>The Greek word </a:t>
            </a:r>
            <a:r>
              <a:rPr lang="en-US" i="1" dirty="0" err="1"/>
              <a:t>eis</a:t>
            </a:r>
            <a:r>
              <a:rPr lang="en-US" i="1" dirty="0"/>
              <a:t> </a:t>
            </a:r>
            <a:r>
              <a:rPr lang="en-US" dirty="0"/>
              <a:t>indicates “motion into a thing.”</a:t>
            </a:r>
          </a:p>
          <a:p>
            <a:pPr lvl="1"/>
            <a:r>
              <a:rPr lang="en-US" dirty="0"/>
              <a:t>In the case of baptism, what is the “thing” INTO which baptism indicates motion?</a:t>
            </a:r>
          </a:p>
          <a:p>
            <a:pPr lvl="1"/>
            <a:r>
              <a:rPr lang="en-US" dirty="0"/>
              <a:t>In Romans 6:3 it means, “to bring by baptism into fellowship with Christ.”</a:t>
            </a:r>
          </a:p>
          <a:p>
            <a:r>
              <a:rPr lang="en-US" dirty="0"/>
              <a:t>In order to get “into Christ” (i.e., the “sphere” of this passage), the New Testament makes it very clear what is required.</a:t>
            </a:r>
          </a:p>
          <a:p>
            <a:pPr lvl="1"/>
            <a:r>
              <a:rPr lang="en-US" dirty="0"/>
              <a:t>There are no degrees of being “in Christ”—one is either “in” or “out” of Christ.</a:t>
            </a:r>
          </a:p>
          <a:p>
            <a:pPr lvl="1"/>
            <a:r>
              <a:rPr lang="en-US" dirty="0"/>
              <a:t>The Bible only gives one way “into Christ” and that is baptism (Rom. 6:3; Gal. 3:27).</a:t>
            </a:r>
          </a:p>
          <a:p>
            <a:endParaRPr lang="en-US" dirty="0"/>
          </a:p>
          <a:p>
            <a:endParaRPr lang="en-US" dirty="0"/>
          </a:p>
        </p:txBody>
      </p:sp>
    </p:spTree>
    <p:extLst>
      <p:ext uri="{BB962C8B-B14F-4D97-AF65-F5344CB8AC3E}">
        <p14:creationId xmlns:p14="http://schemas.microsoft.com/office/powerpoint/2010/main" val="1276476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Baptism is the only way “into His death.”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The benefits of the death of Christ are absolutely essential.</a:t>
            </a:r>
          </a:p>
          <a:p>
            <a:pPr lvl="1"/>
            <a:r>
              <a:rPr lang="en-US" dirty="0"/>
              <a:t>Through His death, we can “obtain salvation” (1 Thess. 5:9).</a:t>
            </a:r>
          </a:p>
          <a:p>
            <a:pPr lvl="1"/>
            <a:r>
              <a:rPr lang="en-US" dirty="0"/>
              <a:t>Through His death, we can be “healed” of “our sins” (1 Pet. 2:24).</a:t>
            </a:r>
          </a:p>
          <a:p>
            <a:pPr lvl="1"/>
            <a:r>
              <a:rPr lang="en-US" dirty="0"/>
              <a:t>Through His death, we can receive “the redemption of transgressions” (Heb. 9:15).</a:t>
            </a:r>
          </a:p>
          <a:p>
            <a:pPr lvl="1"/>
            <a:r>
              <a:rPr lang="en-US" dirty="0"/>
              <a:t>Through His death, we can be “reconciled to God” (Rom. 5:10).</a:t>
            </a:r>
          </a:p>
          <a:p>
            <a:pPr lvl="1"/>
            <a:r>
              <a:rPr lang="en-US" dirty="0"/>
              <a:t>Through His death, we can be brought “to God” (1 Pet. 3:18).</a:t>
            </a:r>
          </a:p>
          <a:p>
            <a:pPr lvl="1"/>
            <a:r>
              <a:rPr lang="en-US" dirty="0"/>
              <a:t>Through His death, we can be “the Lord’s” (Rom. 14:8-9).</a:t>
            </a:r>
          </a:p>
          <a:p>
            <a:pPr lvl="1"/>
            <a:r>
              <a:rPr lang="en-US" dirty="0"/>
              <a:t>Through His death, we can be “holy, and blameless, and above reproach in His sight” (Col. 1:22).</a:t>
            </a:r>
          </a:p>
          <a:p>
            <a:pPr lvl="1"/>
            <a:r>
              <a:rPr lang="en-US" dirty="0"/>
              <a:t>Through His death, we can be released from the “fear of death” (Heb. 2:14-15).</a:t>
            </a:r>
          </a:p>
          <a:p>
            <a:pPr lvl="1"/>
            <a:r>
              <a:rPr lang="en-US" dirty="0"/>
              <a:t>Through His death, we can now “live for Him” (2 Cor. 5:15).</a:t>
            </a:r>
          </a:p>
          <a:p>
            <a:pPr lvl="1"/>
            <a:r>
              <a:rPr lang="en-US" dirty="0"/>
              <a:t>	Through His death, we can be “saved from wrath” (Rom. 5:9).</a:t>
            </a:r>
          </a:p>
          <a:p>
            <a:pPr lvl="1"/>
            <a:r>
              <a:rPr lang="en-US" dirty="0"/>
              <a:t>	Through His death, we can “live together with Him” (1 Thess. 5:10).</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Baptism is the only way “into His death.”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2"/>
            </a:pPr>
            <a:r>
              <a:rPr lang="en-US" dirty="0"/>
              <a:t>The benefits of the death of Christ are only through the blood of Christ.</a:t>
            </a:r>
          </a:p>
          <a:p>
            <a:pPr lvl="1"/>
            <a:r>
              <a:rPr lang="en-US" dirty="0"/>
              <a:t>Only through the blood of Christ can we be “saved” (Rom. 5:9).</a:t>
            </a:r>
          </a:p>
          <a:p>
            <a:pPr lvl="1"/>
            <a:r>
              <a:rPr lang="en-US" dirty="0"/>
              <a:t>Only through the blood of Christ can we be “forgiven” (Eph. 1:7; Col. 1:14).</a:t>
            </a:r>
          </a:p>
          <a:p>
            <a:pPr lvl="1"/>
            <a:r>
              <a:rPr lang="en-US" dirty="0"/>
              <a:t>Only through the blood of Christ can we be “washed” (Rev. 1:5; 7:14).</a:t>
            </a:r>
          </a:p>
          <a:p>
            <a:pPr lvl="1"/>
            <a:r>
              <a:rPr lang="en-US" dirty="0"/>
              <a:t>Only through the blood of Christ can we be “remitted” (Matt. 26:28; Heb. 9:22).</a:t>
            </a:r>
          </a:p>
          <a:p>
            <a:pPr lvl="1"/>
            <a:r>
              <a:rPr lang="en-US" dirty="0"/>
              <a:t>Only through the blood of Christ can we be “cleansed” (Heb. 9:14; 1 John 1:7).</a:t>
            </a:r>
          </a:p>
          <a:p>
            <a:pPr lvl="1"/>
            <a:r>
              <a:rPr lang="en-US" dirty="0"/>
              <a:t>Only through the blood of Christ can we be “redeemed” (Col. 1:14; Eph. 1:17).</a:t>
            </a:r>
          </a:p>
          <a:p>
            <a:pPr lvl="1"/>
            <a:r>
              <a:rPr lang="en-US" dirty="0"/>
              <a:t>Only through the blood of Christ can we be “justified” (Rom. 5:9).</a:t>
            </a:r>
          </a:p>
          <a:p>
            <a:pPr lvl="1"/>
            <a:r>
              <a:rPr lang="en-US" dirty="0"/>
              <a:t>Only through the blood of Christ can we be “purified” (Heb. 9:22).</a:t>
            </a:r>
          </a:p>
          <a:p>
            <a:pPr lvl="1"/>
            <a:r>
              <a:rPr lang="en-US" dirty="0"/>
              <a:t>Only through the blood of Christ can we be “sanctified” (Heb. 10:29; 13:12).</a:t>
            </a:r>
          </a:p>
          <a:p>
            <a:pPr lvl="1"/>
            <a:r>
              <a:rPr lang="en-US" dirty="0"/>
              <a:t>	Only through the blood of Christ can we be “reconciled” (Col. 1:20; Eph. 2:13).</a:t>
            </a:r>
          </a:p>
          <a:p>
            <a:pPr lvl="1"/>
            <a:r>
              <a:rPr lang="en-US" dirty="0"/>
              <a:t>	Only through the blood of Christ can we be at “peace” (Col. 1:20).</a:t>
            </a:r>
          </a:p>
        </p:txBody>
      </p:sp>
    </p:spTree>
    <p:extLst>
      <p:ext uri="{BB962C8B-B14F-4D97-AF65-F5344CB8AC3E}">
        <p14:creationId xmlns:p14="http://schemas.microsoft.com/office/powerpoint/2010/main" val="4178316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Baptism is the only way “into His death.”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20000"/>
          </a:bodyPr>
          <a:lstStyle/>
          <a:p>
            <a:pPr>
              <a:buFont typeface="+mj-lt"/>
              <a:buAutoNum type="alphaUcPeriod" startAt="3"/>
            </a:pPr>
            <a:r>
              <a:rPr lang="en-US" dirty="0"/>
              <a:t>Scripture makes it clear that the only means of entering “into His death” is through baptism.</a:t>
            </a:r>
          </a:p>
          <a:p>
            <a:pPr lvl="1"/>
            <a:r>
              <a:rPr lang="en-US" dirty="0"/>
              <a:t>Jesus shed His blood in His death (John 19:34), “for the remission of sins” (Matt. 26:28).</a:t>
            </a:r>
          </a:p>
          <a:p>
            <a:pPr lvl="1"/>
            <a:r>
              <a:rPr lang="en-US" dirty="0"/>
              <a:t>It is only through baptism that one is brought “into His death” (Rom. 6:3).</a:t>
            </a:r>
          </a:p>
          <a:p>
            <a:pPr lvl="1"/>
            <a:r>
              <a:rPr lang="en-US" dirty="0"/>
              <a:t>Therefore, when one is baptized, he comes into contact with the cleansing blood of Christ (which He shed in His death) and has his sins washed away by that blood.</a:t>
            </a:r>
          </a:p>
          <a:p>
            <a:pPr>
              <a:buAutoNum type="alphaUcPeriod" startAt="3"/>
            </a:pPr>
            <a:r>
              <a:rPr lang="en-US" dirty="0"/>
              <a:t>Paul uses the same preposition </a:t>
            </a:r>
            <a:r>
              <a:rPr lang="en-US" i="1" dirty="0" err="1"/>
              <a:t>eis</a:t>
            </a:r>
            <a:r>
              <a:rPr lang="en-US" i="1" dirty="0"/>
              <a:t> </a:t>
            </a:r>
            <a:r>
              <a:rPr lang="en-US" dirty="0"/>
              <a:t>in the phrase “into </a:t>
            </a:r>
            <a:r>
              <a:rPr lang="en-US" i="1" dirty="0"/>
              <a:t>(</a:t>
            </a:r>
            <a:r>
              <a:rPr lang="en-US" i="1" dirty="0" err="1"/>
              <a:t>eis</a:t>
            </a:r>
            <a:r>
              <a:rPr lang="en-US" i="1" dirty="0"/>
              <a:t>) </a:t>
            </a:r>
            <a:r>
              <a:rPr lang="en-US" dirty="0"/>
              <a:t>His death” that he does in the phrase “into </a:t>
            </a:r>
            <a:r>
              <a:rPr lang="en-US" i="1" dirty="0"/>
              <a:t>(</a:t>
            </a:r>
            <a:r>
              <a:rPr lang="en-US" i="1" dirty="0" err="1"/>
              <a:t>eis</a:t>
            </a:r>
            <a:r>
              <a:rPr lang="en-US" i="1" dirty="0"/>
              <a:t>) </a:t>
            </a:r>
            <a:r>
              <a:rPr lang="en-US" dirty="0"/>
              <a:t>Christ.”</a:t>
            </a:r>
          </a:p>
          <a:p>
            <a:pPr lvl="1"/>
            <a:r>
              <a:rPr lang="en-US" dirty="0"/>
              <a:t>The use of </a:t>
            </a:r>
            <a:r>
              <a:rPr lang="en-US" i="1" dirty="0" err="1"/>
              <a:t>eis</a:t>
            </a:r>
            <a:r>
              <a:rPr lang="en-US" i="1" dirty="0"/>
              <a:t> </a:t>
            </a:r>
            <a:r>
              <a:rPr lang="en-US" dirty="0"/>
              <a:t>involves “the notion of sphere.”  The “sphere” in this case is “His death.”</a:t>
            </a:r>
          </a:p>
          <a:p>
            <a:pPr lvl="1"/>
            <a:r>
              <a:rPr lang="en-US" dirty="0"/>
              <a:t>The preposition </a:t>
            </a:r>
            <a:r>
              <a:rPr lang="en-US" i="1" dirty="0" err="1"/>
              <a:t>eis</a:t>
            </a:r>
            <a:r>
              <a:rPr lang="en-US" i="1" dirty="0"/>
              <a:t> </a:t>
            </a:r>
            <a:r>
              <a:rPr lang="en-US" dirty="0"/>
              <a:t>indicates “motion into a thing.”</a:t>
            </a:r>
          </a:p>
          <a:p>
            <a:pPr lvl="1"/>
            <a:r>
              <a:rPr lang="en-US" dirty="0"/>
              <a:t>The only “motion into” the “sphere” of the death of Christ is through baptism.</a:t>
            </a:r>
          </a:p>
          <a:p>
            <a:pPr>
              <a:buAutoNum type="alphaUcPeriod" startAt="3"/>
            </a:pPr>
            <a:r>
              <a:rPr lang="en-US" dirty="0"/>
              <a:t>There are no degrees of being “in His death”—one is either “in” or “out.”</a:t>
            </a:r>
          </a:p>
          <a:p>
            <a:pPr lvl="1"/>
            <a:r>
              <a:rPr lang="en-US" dirty="0"/>
              <a:t>Thus, there must be a precise moment when one moves from outside the death of Christ (i.e., lost in sin) to being inside the death of Christ (i.e., redeemed by His blood).</a:t>
            </a:r>
          </a:p>
          <a:p>
            <a:pPr>
              <a:buAutoNum type="alphaUcPeriod" startAt="3"/>
            </a:pPr>
            <a:r>
              <a:rPr lang="en-US" dirty="0"/>
              <a:t>If we can be saved without baptism, then we can be saved OUTSIDE the death of Christ.</a:t>
            </a:r>
          </a:p>
        </p:txBody>
      </p:sp>
    </p:spTree>
    <p:extLst>
      <p:ext uri="{BB962C8B-B14F-4D97-AF65-F5344CB8AC3E}">
        <p14:creationId xmlns:p14="http://schemas.microsoft.com/office/powerpoint/2010/main" val="3505369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4634</TotalTime>
  <Words>4188</Words>
  <Application>Microsoft Office PowerPoint</Application>
  <PresentationFormat>Widescreen</PresentationFormat>
  <Paragraphs>334</Paragraphs>
  <Slides>26</Slides>
  <Notes>0</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Baptism is the only way “into Christ.”</vt:lpstr>
      <vt:lpstr>II. Baptism is the only way “into His death.”</vt:lpstr>
      <vt:lpstr>II. Baptism is the only way “into His death.”</vt:lpstr>
      <vt:lpstr>II. Baptism is the only way “into His death.”</vt:lpstr>
      <vt:lpstr>II. Baptism is the only way “into His death.”</vt:lpstr>
      <vt:lpstr>III. Baptism is a burial.</vt:lpstr>
      <vt:lpstr>IV. The prepositions demand the essentiality of baptism.</vt:lpstr>
      <vt:lpstr>V. The purpose of baptism is “newness of life.”</vt:lpstr>
      <vt:lpstr>VI. Baptism is obeying the “form.”</vt:lpstr>
      <vt:lpstr>VI. Baptism is obeying the “form.”</vt:lpstr>
      <vt:lpstr>VI. Baptism is obeying the “form.”</vt:lpstr>
      <vt:lpstr>VII. Baptism is placed, in order, before “newness of life.”</vt:lpstr>
      <vt:lpstr>VIII. Baptism is placed, in order, before being free from sin.</vt:lpstr>
      <vt:lpstr>IX. Answering Objections </vt:lpstr>
      <vt:lpstr>IX. Answering Objections </vt:lpstr>
      <vt:lpstr>IX. Answering Objections </vt:lpstr>
      <vt:lpstr>IX. Answering Objections </vt:lpstr>
      <vt:lpstr>IX. Answering Objections </vt:lpstr>
      <vt:lpstr>IX. Answering Objections </vt:lpstr>
      <vt:lpstr>X. Summary of the place God has given baptism in Romans 6:3-4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17</cp:revision>
  <dcterms:created xsi:type="dcterms:W3CDTF">2021-03-30T20:36:05Z</dcterms:created>
  <dcterms:modified xsi:type="dcterms:W3CDTF">2021-07-11T12:37:28Z</dcterms:modified>
</cp:coreProperties>
</file>