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1440" r:id="rId2"/>
    <p:sldId id="2173" r:id="rId3"/>
    <p:sldId id="2301" r:id="rId4"/>
    <p:sldId id="2275" r:id="rId5"/>
    <p:sldId id="2293" r:id="rId6"/>
    <p:sldId id="2248" r:id="rId7"/>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388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95238" autoAdjust="0"/>
  </p:normalViewPr>
  <p:slideViewPr>
    <p:cSldViewPr snapToGrid="0">
      <p:cViewPr varScale="1">
        <p:scale>
          <a:sx n="105" d="100"/>
          <a:sy n="105" d="100"/>
        </p:scale>
        <p:origin x="582" y="102"/>
      </p:cViewPr>
      <p:guideLst>
        <p:guide orient="horz" pos="2520"/>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30501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68539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079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787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685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perry.hall.1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Living a “Shameful” Life, Joyfully</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Heb. 12:1-3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49677" y="452284"/>
            <a:ext cx="8843615" cy="1151204"/>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Text—Heb. 12:1-3</a:t>
            </a:r>
          </a:p>
        </p:txBody>
      </p:sp>
      <p:sp>
        <p:nvSpPr>
          <p:cNvPr id="2" name="TextBox 1">
            <a:extLst>
              <a:ext uri="{FF2B5EF4-FFF2-40B4-BE49-F238E27FC236}">
                <a16:creationId xmlns:a16="http://schemas.microsoft.com/office/drawing/2014/main" id="{6819870B-D606-402D-97F9-41327266C997}"/>
              </a:ext>
            </a:extLst>
          </p:cNvPr>
          <p:cNvSpPr txBox="1"/>
          <p:nvPr/>
        </p:nvSpPr>
        <p:spPr>
          <a:xfrm>
            <a:off x="540775" y="1638952"/>
            <a:ext cx="10933471" cy="4108817"/>
          </a:xfrm>
          <a:prstGeom prst="rect">
            <a:avLst/>
          </a:prstGeom>
          <a:noFill/>
        </p:spPr>
        <p:txBody>
          <a:bodyPr wrap="square" rtlCol="0">
            <a:spAutoFit/>
          </a:bodyPr>
          <a:lstStyle/>
          <a:p>
            <a:pPr algn="just">
              <a:spcAft>
                <a:spcPts val="1800"/>
              </a:spcAft>
            </a:pPr>
            <a:endParaRPr lang="en-US" sz="2400" b="1" dirty="0">
              <a:solidFill>
                <a:schemeClr val="bg1"/>
              </a:solidFill>
              <a:latin typeface="Calibri" panose="020F0502020204030204" pitchFamily="34" charset="0"/>
              <a:cs typeface="Calibri" panose="020F0502020204030204" pitchFamily="34" charset="0"/>
            </a:endParaRPr>
          </a:p>
          <a:p>
            <a:pPr algn="just">
              <a:spcAft>
                <a:spcPts val="1800"/>
              </a:spcAft>
            </a:pPr>
            <a:r>
              <a:rPr lang="en-US" sz="2400" b="1" dirty="0">
                <a:solidFill>
                  <a:schemeClr val="bg1"/>
                </a:solidFill>
                <a:latin typeface="Calibri" panose="020F0502020204030204" pitchFamily="34" charset="0"/>
                <a:cs typeface="Calibri" panose="020F0502020204030204" pitchFamily="34" charset="0"/>
              </a:rPr>
              <a:t>  1  Therefore we also, since we are surrounded by so great a cloud of witnesses, let us lay aside every weight, and the sin which so easily ensnares us, and let us run with endurance the race that is set before us, </a:t>
            </a:r>
          </a:p>
          <a:p>
            <a:pPr algn="just">
              <a:spcAft>
                <a:spcPts val="1800"/>
              </a:spcAft>
            </a:pPr>
            <a:r>
              <a:rPr lang="en-US" sz="2400" b="1" dirty="0">
                <a:solidFill>
                  <a:schemeClr val="bg1"/>
                </a:solidFill>
                <a:latin typeface="Calibri" panose="020F0502020204030204" pitchFamily="34" charset="0"/>
                <a:cs typeface="Calibri" panose="020F0502020204030204" pitchFamily="34" charset="0"/>
              </a:rPr>
              <a:t>  2  looking unto Jesus, the author and finisher of our faith, who for the joy that was set before Him endured the cross, despising the shame, and has sat down at the right hand of the throne of God. </a:t>
            </a:r>
          </a:p>
          <a:p>
            <a:pPr algn="just">
              <a:spcAft>
                <a:spcPts val="1800"/>
              </a:spcAft>
            </a:pPr>
            <a:r>
              <a:rPr lang="en-US" sz="2400" b="1" dirty="0">
                <a:solidFill>
                  <a:schemeClr val="bg1"/>
                </a:solidFill>
                <a:latin typeface="Calibri" panose="020F0502020204030204" pitchFamily="34" charset="0"/>
                <a:cs typeface="Calibri" panose="020F0502020204030204" pitchFamily="34" charset="0"/>
              </a:rPr>
              <a:t>  3  For consider Him who endured such hostility from sinners against Himself, lest you become weary and discouraged in your souls. </a:t>
            </a:r>
          </a:p>
        </p:txBody>
      </p:sp>
    </p:spTree>
    <p:extLst>
      <p:ext uri="{BB962C8B-B14F-4D97-AF65-F5344CB8AC3E}">
        <p14:creationId xmlns:p14="http://schemas.microsoft.com/office/powerpoint/2010/main" val="356779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a:xfrm>
            <a:off x="2949677" y="433812"/>
            <a:ext cx="8843615" cy="1151204"/>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Looking at the Text—Heb. 12:1-3</a:t>
            </a:r>
          </a:p>
        </p:txBody>
      </p:sp>
      <p:sp>
        <p:nvSpPr>
          <p:cNvPr id="2" name="TextBox 1">
            <a:extLst>
              <a:ext uri="{FF2B5EF4-FFF2-40B4-BE49-F238E27FC236}">
                <a16:creationId xmlns:a16="http://schemas.microsoft.com/office/drawing/2014/main" id="{3FED7405-A099-47DB-8045-7EA93B4A9397}"/>
              </a:ext>
            </a:extLst>
          </p:cNvPr>
          <p:cNvSpPr txBox="1"/>
          <p:nvPr/>
        </p:nvSpPr>
        <p:spPr>
          <a:xfrm>
            <a:off x="507404" y="1699491"/>
            <a:ext cx="11508509" cy="3785652"/>
          </a:xfrm>
          <a:prstGeom prst="rect">
            <a:avLst/>
          </a:prstGeom>
          <a:noFill/>
        </p:spPr>
        <p:txBody>
          <a:bodyPr wrap="square" rtlCol="0">
            <a:spAutoFit/>
          </a:bodyPr>
          <a:lstStyle/>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Hebrews 11—Heroes of Faith</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Not perfected without us—v. 40</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Are they the witnesses, who watch us run the race? –12:1</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Consider the perfect model who has run and won the race =  Jesus</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Failure to do this and we will become discouraged and weary—v. 3</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The race is hard, to the ignorant, it is shameful—v. 2</a:t>
            </a:r>
          </a:p>
          <a:p>
            <a:pPr marL="342900" lvl="1" indent="-342900">
              <a:spcAft>
                <a:spcPts val="600"/>
              </a:spcAft>
              <a:buClr>
                <a:schemeClr val="bg1"/>
              </a:buClr>
              <a:buFont typeface="Arial" panose="020B0604020202020204" pitchFamily="34" charset="0"/>
              <a:buChar char="•"/>
            </a:pPr>
            <a:r>
              <a:rPr lang="en-US" altLang="en-US" sz="3000" b="1" dirty="0">
                <a:solidFill>
                  <a:schemeClr val="bg1"/>
                </a:solidFill>
                <a:latin typeface="Calibri" panose="020F0502020204030204" pitchFamily="34" charset="0"/>
                <a:cs typeface="Calibri" panose="020F0502020204030204" pitchFamily="34" charset="0"/>
              </a:rPr>
              <a:t>The principle for us—ignore the “despised,” and see the joy—v. 2</a:t>
            </a:r>
            <a:endParaRPr lang="en-US" dirty="0">
              <a:solidFill>
                <a:schemeClr val="bg1"/>
              </a:solidFill>
            </a:endParaRPr>
          </a:p>
        </p:txBody>
      </p:sp>
    </p:spTree>
    <p:extLst>
      <p:ext uri="{BB962C8B-B14F-4D97-AF65-F5344CB8AC3E}">
        <p14:creationId xmlns:p14="http://schemas.microsoft.com/office/powerpoint/2010/main" val="3195043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a:xfrm>
            <a:off x="2949677" y="433812"/>
            <a:ext cx="8843615" cy="1151204"/>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Two Worlds Looking at Same Events</a:t>
            </a:r>
          </a:p>
        </p:txBody>
      </p:sp>
      <p:sp>
        <p:nvSpPr>
          <p:cNvPr id="2" name="TextBox 1">
            <a:extLst>
              <a:ext uri="{FF2B5EF4-FFF2-40B4-BE49-F238E27FC236}">
                <a16:creationId xmlns:a16="http://schemas.microsoft.com/office/drawing/2014/main" id="{3FED7405-A099-47DB-8045-7EA93B4A9397}"/>
              </a:ext>
            </a:extLst>
          </p:cNvPr>
          <p:cNvSpPr txBox="1"/>
          <p:nvPr/>
        </p:nvSpPr>
        <p:spPr>
          <a:xfrm>
            <a:off x="507405" y="1699491"/>
            <a:ext cx="11369963" cy="4801314"/>
          </a:xfrm>
          <a:prstGeom prst="rect">
            <a:avLst/>
          </a:prstGeom>
          <a:noFill/>
        </p:spPr>
        <p:txBody>
          <a:bodyPr wrap="square" rtlCol="0">
            <a:spAutoFit/>
          </a:bodyPr>
          <a:lstStyle/>
          <a:p>
            <a:pPr lvl="1">
              <a:spcAft>
                <a:spcPts val="600"/>
              </a:spcAft>
              <a:buClr>
                <a:schemeClr val="bg1"/>
              </a:buClr>
            </a:pPr>
            <a:r>
              <a:rPr lang="en-US" altLang="en-US" sz="3000" b="1" dirty="0">
                <a:solidFill>
                  <a:schemeClr val="bg1"/>
                </a:solidFill>
                <a:latin typeface="Calibri" panose="020F0502020204030204" pitchFamily="34" charset="0"/>
                <a:cs typeface="Calibri" panose="020F0502020204030204" pitchFamily="34" charset="0"/>
              </a:rPr>
              <a:t>	</a:t>
            </a:r>
            <a:r>
              <a:rPr lang="en-US" altLang="en-US" sz="3600" b="1" dirty="0">
                <a:solidFill>
                  <a:srgbClr val="FFFF00"/>
                </a:solidFill>
                <a:latin typeface="Calibri" panose="020F0502020204030204" pitchFamily="34" charset="0"/>
                <a:cs typeface="Calibri" panose="020F0502020204030204" pitchFamily="34" charset="0"/>
              </a:rPr>
              <a:t>World’s View</a:t>
            </a:r>
            <a:r>
              <a:rPr lang="en-US" altLang="en-US" sz="3000" b="1" dirty="0">
                <a:solidFill>
                  <a:schemeClr val="bg1"/>
                </a:solidFill>
                <a:latin typeface="Calibri" panose="020F0502020204030204" pitchFamily="34" charset="0"/>
                <a:cs typeface="Calibri" panose="020F0502020204030204" pitchFamily="34" charset="0"/>
              </a:rPr>
              <a:t>				      </a:t>
            </a:r>
            <a:r>
              <a:rPr lang="en-US" altLang="en-US" sz="3600" b="1" dirty="0">
                <a:solidFill>
                  <a:srgbClr val="FFFF00"/>
                </a:solidFill>
                <a:latin typeface="Calibri" panose="020F0502020204030204" pitchFamily="34" charset="0"/>
                <a:cs typeface="Calibri" panose="020F0502020204030204" pitchFamily="34" charset="0"/>
              </a:rPr>
              <a:t>Actual View</a:t>
            </a:r>
            <a:endParaRPr lang="en-US" altLang="en-US" sz="3000" b="1" dirty="0">
              <a:solidFill>
                <a:srgbClr val="FFFF00"/>
              </a:solidFill>
              <a:latin typeface="Calibri" panose="020F0502020204030204" pitchFamily="34" charset="0"/>
              <a:cs typeface="Calibri" panose="020F0502020204030204" pitchFamily="34" charset="0"/>
            </a:endParaRPr>
          </a:p>
          <a:p>
            <a:pPr lvl="1">
              <a:spcAft>
                <a:spcPts val="600"/>
              </a:spcAft>
              <a:buClr>
                <a:schemeClr val="bg1"/>
              </a:buClr>
            </a:pPr>
            <a:r>
              <a:rPr lang="en-US" altLang="en-US" sz="3000" b="1" dirty="0">
                <a:solidFill>
                  <a:schemeClr val="bg1"/>
                </a:solidFill>
                <a:latin typeface="Calibri" panose="020F0502020204030204" pitchFamily="34" charset="0"/>
                <a:cs typeface="Calibri" panose="020F0502020204030204" pitchFamily="34" charset="0"/>
              </a:rPr>
              <a:t>Looks only at the present		Looks to the future</a:t>
            </a:r>
          </a:p>
          <a:p>
            <a:pPr lvl="1">
              <a:spcAft>
                <a:spcPts val="600"/>
              </a:spcAft>
              <a:buClr>
                <a:schemeClr val="bg1"/>
              </a:buClr>
            </a:pPr>
            <a:r>
              <a:rPr lang="en-US" altLang="en-US" sz="3000" b="1" dirty="0">
                <a:solidFill>
                  <a:schemeClr val="bg1"/>
                </a:solidFill>
                <a:latin typeface="Calibri" panose="020F0502020204030204" pitchFamily="34" charset="0"/>
                <a:cs typeface="Calibri" panose="020F0502020204030204" pitchFamily="34" charset="0"/>
              </a:rPr>
              <a:t>Demands instant gratification	Delays gratification for one greater</a:t>
            </a:r>
          </a:p>
          <a:p>
            <a:pPr lvl="1" algn="ctr">
              <a:spcAft>
                <a:spcPts val="600"/>
              </a:spcAft>
              <a:buClr>
                <a:schemeClr val="bg1"/>
              </a:buClr>
            </a:pPr>
            <a:r>
              <a:rPr lang="en-US" altLang="en-US" sz="3600" b="1" dirty="0">
                <a:solidFill>
                  <a:srgbClr val="FFFF00"/>
                </a:solidFill>
                <a:latin typeface="Calibri" panose="020F0502020204030204" pitchFamily="34" charset="0"/>
                <a:cs typeface="Calibri" panose="020F0502020204030204" pitchFamily="34" charset="0"/>
              </a:rPr>
              <a:t>Jesus’ View When Looking at Crucifixion</a:t>
            </a:r>
          </a:p>
          <a:p>
            <a:pPr lvl="1">
              <a:spcAft>
                <a:spcPts val="600"/>
              </a:spcAft>
              <a:buClr>
                <a:schemeClr val="bg1"/>
              </a:buClr>
            </a:pPr>
            <a:r>
              <a:rPr lang="en-US" altLang="en-US" sz="3000" b="1" dirty="0">
                <a:solidFill>
                  <a:schemeClr val="bg1"/>
                </a:solidFill>
                <a:latin typeface="Calibri" panose="020F0502020204030204" pitchFamily="34" charset="0"/>
                <a:cs typeface="Calibri" panose="020F0502020204030204" pitchFamily="34" charset="0"/>
              </a:rPr>
              <a:t>The shame of crucifixion—Psa. 22:6-8;  69:19-20</a:t>
            </a:r>
          </a:p>
          <a:p>
            <a:pPr lvl="1">
              <a:spcAft>
                <a:spcPts val="600"/>
              </a:spcAft>
              <a:buClr>
                <a:schemeClr val="bg1"/>
              </a:buClr>
            </a:pPr>
            <a:r>
              <a:rPr lang="en-US" altLang="en-US" sz="3000" b="1" dirty="0">
                <a:solidFill>
                  <a:schemeClr val="bg1"/>
                </a:solidFill>
                <a:latin typeface="Calibri" panose="020F0502020204030204" pitchFamily="34" charset="0"/>
                <a:cs typeface="Calibri" panose="020F0502020204030204" pitchFamily="34" charset="0"/>
              </a:rPr>
              <a:t>He despised the shame (“thinking nothing of the shame”) &amp; endured</a:t>
            </a:r>
          </a:p>
          <a:p>
            <a:pPr lvl="1">
              <a:spcAft>
                <a:spcPts val="600"/>
              </a:spcAft>
              <a:buClr>
                <a:schemeClr val="bg1"/>
              </a:buClr>
            </a:pPr>
            <a:endParaRPr lang="en-US" altLang="en-US" sz="3000" b="1" dirty="0">
              <a:solidFill>
                <a:schemeClr val="bg1"/>
              </a:solidFill>
              <a:latin typeface="Calibri" panose="020F0502020204030204" pitchFamily="34" charset="0"/>
              <a:cs typeface="Calibri" panose="020F0502020204030204" pitchFamily="34" charset="0"/>
            </a:endParaRPr>
          </a:p>
          <a:p>
            <a:pPr lvl="1" algn="ctr">
              <a:spcAft>
                <a:spcPts val="600"/>
              </a:spcAft>
              <a:buClr>
                <a:schemeClr val="bg1"/>
              </a:buClr>
            </a:pPr>
            <a:r>
              <a:rPr lang="en-US" altLang="en-US" sz="3000" b="1" i="1" dirty="0">
                <a:solidFill>
                  <a:srgbClr val="FFFF00"/>
                </a:solidFill>
                <a:latin typeface="Calibri" panose="020F0502020204030204" pitchFamily="34" charset="0"/>
                <a:cs typeface="Calibri" panose="020F0502020204030204" pitchFamily="34" charset="0"/>
              </a:rPr>
              <a:t>Looking at others who ignored the world’s view of their choices</a:t>
            </a:r>
          </a:p>
          <a:p>
            <a:pPr lvl="1">
              <a:spcAft>
                <a:spcPts val="600"/>
              </a:spcAft>
              <a:buClr>
                <a:schemeClr val="bg1"/>
              </a:buClr>
            </a:pPr>
            <a:endParaRPr lang="en-US" dirty="0">
              <a:solidFill>
                <a:schemeClr val="bg1"/>
              </a:solidFill>
            </a:endParaRPr>
          </a:p>
        </p:txBody>
      </p:sp>
    </p:spTree>
    <p:extLst>
      <p:ext uri="{BB962C8B-B14F-4D97-AF65-F5344CB8AC3E}">
        <p14:creationId xmlns:p14="http://schemas.microsoft.com/office/powerpoint/2010/main" val="1520333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12" name="Google Shape;86;p14">
            <a:extLst>
              <a:ext uri="{FF2B5EF4-FFF2-40B4-BE49-F238E27FC236}">
                <a16:creationId xmlns:a16="http://schemas.microsoft.com/office/drawing/2014/main" id="{B4F6A453-B533-4EAD-A9C2-95BABA830E30}"/>
              </a:ext>
            </a:extLst>
          </p:cNvPr>
          <p:cNvSpPr txBox="1">
            <a:spLocks noGrp="1"/>
          </p:cNvSpPr>
          <p:nvPr>
            <p:ph type="title"/>
          </p:nvPr>
        </p:nvSpPr>
        <p:spPr>
          <a:xfrm>
            <a:off x="2949677" y="433812"/>
            <a:ext cx="8843615" cy="1151204"/>
          </a:xfrm>
        </p:spPr>
        <p:txBody>
          <a:bodyPr/>
          <a:lstStyle/>
          <a:p>
            <a:pPr lvl="0" algn="ctr"/>
            <a:r>
              <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rPr>
              <a:t>Heroic Witnesses Who</a:t>
            </a:r>
            <a:br>
              <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rPr>
            </a:br>
            <a:r>
              <a:rPr lang="en-US" sz="3800" dirty="0">
                <a:solidFill>
                  <a:srgbClr val="FFFF00"/>
                </a:solidFill>
                <a:latin typeface="Cambria" panose="02040503050406030204" pitchFamily="18" charset="0"/>
                <a:ea typeface="Cambria" panose="02040503050406030204" pitchFamily="18" charset="0"/>
                <a:cs typeface="Calibri" panose="020F0502020204030204" pitchFamily="34" charset="0"/>
              </a:rPr>
              <a:t>“Thought Nothing of the Shame”</a:t>
            </a:r>
          </a:p>
        </p:txBody>
      </p:sp>
      <p:sp>
        <p:nvSpPr>
          <p:cNvPr id="2" name="TextBox 1">
            <a:extLst>
              <a:ext uri="{FF2B5EF4-FFF2-40B4-BE49-F238E27FC236}">
                <a16:creationId xmlns:a16="http://schemas.microsoft.com/office/drawing/2014/main" id="{3FED7405-A099-47DB-8045-7EA93B4A9397}"/>
              </a:ext>
            </a:extLst>
          </p:cNvPr>
          <p:cNvSpPr txBox="1"/>
          <p:nvPr/>
        </p:nvSpPr>
        <p:spPr>
          <a:xfrm>
            <a:off x="517236" y="1699491"/>
            <a:ext cx="11350299" cy="4824398"/>
          </a:xfrm>
          <a:prstGeom prst="rect">
            <a:avLst/>
          </a:prstGeom>
          <a:noFill/>
        </p:spPr>
        <p:txBody>
          <a:bodyPr wrap="square" rtlCol="0">
            <a:spAutoFit/>
          </a:bodyPr>
          <a:lstStyle/>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Abel</a:t>
            </a:r>
            <a:r>
              <a:rPr lang="en-US" sz="2400" b="1" dirty="0">
                <a:solidFill>
                  <a:schemeClr val="bg1"/>
                </a:solidFill>
                <a:latin typeface="Calibri" panose="020F0502020204030204" pitchFamily="34" charset="0"/>
                <a:cs typeface="Calibri" panose="020F0502020204030204" pitchFamily="34" charset="0"/>
              </a:rPr>
              <a:t>, ignored “shame” of worshiping faithfully</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Enoch</a:t>
            </a:r>
            <a:r>
              <a:rPr lang="en-US" sz="2400" b="1" dirty="0">
                <a:solidFill>
                  <a:schemeClr val="bg1"/>
                </a:solidFill>
                <a:latin typeface="Calibri" panose="020F0502020204030204" pitchFamily="34" charset="0"/>
                <a:cs typeface="Calibri" panose="020F0502020204030204" pitchFamily="34" charset="0"/>
              </a:rPr>
              <a:t>, ignored “shame” of walking closely with the Lord in an evil world</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Noah</a:t>
            </a:r>
            <a:r>
              <a:rPr lang="en-US" sz="2400" b="1" dirty="0">
                <a:solidFill>
                  <a:schemeClr val="bg1"/>
                </a:solidFill>
                <a:latin typeface="Calibri" panose="020F0502020204030204" pitchFamily="34" charset="0"/>
                <a:cs typeface="Calibri" panose="020F0502020204030204" pitchFamily="34" charset="0"/>
              </a:rPr>
              <a:t>, ignored “shame” of obedience in building an ark in a “rainless” world</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Abraham</a:t>
            </a:r>
            <a:r>
              <a:rPr lang="en-US" sz="2400" b="1" dirty="0">
                <a:solidFill>
                  <a:schemeClr val="bg1"/>
                </a:solidFill>
                <a:latin typeface="Calibri" panose="020F0502020204030204" pitchFamily="34" charset="0"/>
                <a:cs typeface="Calibri" panose="020F0502020204030204" pitchFamily="34" charset="0"/>
              </a:rPr>
              <a:t>, ignored “shame” of going against his parents and culture</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Sarah</a:t>
            </a:r>
            <a:r>
              <a:rPr lang="en-US" sz="2400" b="1" dirty="0">
                <a:solidFill>
                  <a:schemeClr val="bg1"/>
                </a:solidFill>
                <a:latin typeface="Calibri" panose="020F0502020204030204" pitchFamily="34" charset="0"/>
                <a:cs typeface="Calibri" panose="020F0502020204030204" pitchFamily="34" charset="0"/>
              </a:rPr>
              <a:t>, ignored “shame” of society and its view of worth of a childless wife</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Abraham</a:t>
            </a:r>
            <a:r>
              <a:rPr lang="en-US" sz="2400" b="1" dirty="0">
                <a:solidFill>
                  <a:schemeClr val="bg1"/>
                </a:solidFill>
                <a:latin typeface="Calibri" panose="020F0502020204030204" pitchFamily="34" charset="0"/>
                <a:cs typeface="Calibri" panose="020F0502020204030204" pitchFamily="34" charset="0"/>
              </a:rPr>
              <a:t>, ignored “shame” of ending life of his child, knowing resurrection</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Joseph</a:t>
            </a:r>
            <a:r>
              <a:rPr lang="en-US" sz="2400" b="1" dirty="0">
                <a:solidFill>
                  <a:schemeClr val="bg1"/>
                </a:solidFill>
                <a:latin typeface="Calibri" panose="020F0502020204030204" pitchFamily="34" charset="0"/>
                <a:cs typeface="Calibri" panose="020F0502020204030204" pitchFamily="34" charset="0"/>
              </a:rPr>
              <a:t>, ignored “shame” of prison life, leading to saving of the nation</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Moses</a:t>
            </a:r>
            <a:r>
              <a:rPr lang="en-US" sz="2400" b="1" dirty="0">
                <a:solidFill>
                  <a:schemeClr val="bg1"/>
                </a:solidFill>
                <a:latin typeface="Calibri" panose="020F0502020204030204" pitchFamily="34" charset="0"/>
                <a:cs typeface="Calibri" panose="020F0502020204030204" pitchFamily="34" charset="0"/>
              </a:rPr>
              <a:t>, ignored, “shame” of association with slaves and worthless people</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Hagar</a:t>
            </a:r>
            <a:r>
              <a:rPr lang="en-US" sz="2400" b="1" dirty="0">
                <a:solidFill>
                  <a:schemeClr val="bg1"/>
                </a:solidFill>
                <a:latin typeface="Calibri" panose="020F0502020204030204" pitchFamily="34" charset="0"/>
                <a:cs typeface="Calibri" panose="020F0502020204030204" pitchFamily="34" charset="0"/>
              </a:rPr>
              <a:t>, ignored “shame” of leaving pagan gods (false religion) to believe in God</a:t>
            </a:r>
          </a:p>
          <a:p>
            <a:pPr marL="342900" lvl="1" indent="-342900">
              <a:spcAft>
                <a:spcPts val="900"/>
              </a:spcAft>
              <a:buClr>
                <a:schemeClr val="bg1"/>
              </a:buClr>
              <a:buFont typeface="Arial" panose="020B0604020202020204" pitchFamily="34" charset="0"/>
              <a:buChar char="•"/>
            </a:pPr>
            <a:r>
              <a:rPr lang="en-US" sz="2400" b="1" dirty="0">
                <a:solidFill>
                  <a:srgbClr val="FFFF00"/>
                </a:solidFill>
                <a:latin typeface="Calibri" panose="020F0502020204030204" pitchFamily="34" charset="0"/>
                <a:cs typeface="Calibri" panose="020F0502020204030204" pitchFamily="34" charset="0"/>
              </a:rPr>
              <a:t>Gideon, Barak, Samson, Jephthah, David, Samuel, the prophets, too many to list!</a:t>
            </a:r>
            <a:endParaRPr lang="en-US" dirty="0">
              <a:solidFill>
                <a:srgbClr val="FFFF00"/>
              </a:solidFill>
            </a:endParaRPr>
          </a:p>
        </p:txBody>
      </p:sp>
      <p:sp>
        <p:nvSpPr>
          <p:cNvPr id="4" name="Rectangle 3">
            <a:extLst>
              <a:ext uri="{FF2B5EF4-FFF2-40B4-BE49-F238E27FC236}">
                <a16:creationId xmlns:a16="http://schemas.microsoft.com/office/drawing/2014/main" id="{101EDE87-DCF7-4A9E-B638-966D62CDFAF1}"/>
              </a:ext>
            </a:extLst>
          </p:cNvPr>
          <p:cNvSpPr>
            <a:spLocks noChangeArrowheads="1"/>
          </p:cNvSpPr>
          <p:nvPr/>
        </p:nvSpPr>
        <p:spPr bwMode="auto">
          <a:xfrm>
            <a:off x="152400" y="-101517"/>
            <a:ext cx="121920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ctr" latinLnBrk="0" hangingPunct="0">
              <a:lnSpc>
                <a:spcPct val="100000"/>
              </a:lnSpc>
              <a:spcBef>
                <a:spcPct val="0"/>
              </a:spcBef>
              <a:spcAft>
                <a:spcPts val="300"/>
              </a:spcAft>
              <a:buClrTx/>
              <a:buSzTx/>
              <a:buFontTx/>
              <a:buNone/>
              <a:tabLst/>
            </a:pPr>
            <a:r>
              <a:rPr kumimoji="0" lang="en-US" altLang="en-US" sz="900" b="1" i="0" u="none" strike="noStrike" cap="none" normalizeH="0" baseline="0" dirty="0">
                <a:ln>
                  <a:noFill/>
                </a:ln>
                <a:solidFill>
                  <a:srgbClr val="385898"/>
                </a:solidFill>
                <a:effectLst/>
                <a:latin typeface="inherit"/>
                <a:hlinkClick r:id="rId3"/>
              </a:rPr>
              <a:t>Perry</a:t>
            </a:r>
            <a:r>
              <a:rPr kumimoji="0" lang="en-US" altLang="en-US" sz="900" b="0" i="0" u="none" strike="noStrike" cap="none" normalizeH="0" baseline="0" dirty="0">
                <a:ln>
                  <a:noFill/>
                </a:ln>
                <a:solidFill>
                  <a:srgbClr val="1C1E21"/>
                </a:solidFill>
                <a:effectLst/>
                <a:latin typeface="inherit"/>
              </a:rPr>
              <a:t> honor</a:t>
            </a:r>
            <a:br>
              <a:rPr kumimoji="0" lang="en-US" altLang="en-US" sz="900" b="0" i="0" u="none" strike="noStrike" cap="none" normalizeH="0" baseline="0" dirty="0">
                <a:ln>
                  <a:noFill/>
                </a:ln>
                <a:solidFill>
                  <a:srgbClr val="1C1E21"/>
                </a:solidFill>
                <a:effectLst/>
                <a:latin typeface="inherit"/>
              </a:rPr>
            </a:br>
            <a:r>
              <a:rPr kumimoji="0" lang="en-US" altLang="en-US" sz="900" b="0" i="0" u="none" strike="noStrike" cap="none" normalizeH="0" baseline="0" dirty="0">
                <a:ln>
                  <a:noFill/>
                </a:ln>
                <a:solidFill>
                  <a:srgbClr val="1C1E21"/>
                </a:solidFill>
                <a:effectLst/>
                <a:latin typeface="inherit"/>
              </a:rPr>
              <a:t>8. Moses - Shame for associating with the marginalized </a:t>
            </a:r>
            <a:br>
              <a:rPr kumimoji="0" lang="en-US" altLang="en-US" sz="900" b="0" i="0" u="none" strike="noStrike" cap="none" normalizeH="0" baseline="0" dirty="0">
                <a:ln>
                  <a:noFill/>
                </a:ln>
                <a:solidFill>
                  <a:srgbClr val="1C1E21"/>
                </a:solidFill>
                <a:effectLst/>
                <a:latin typeface="inherit"/>
              </a:rPr>
            </a:br>
            <a:r>
              <a:rPr kumimoji="0" lang="en-US" altLang="en-US" sz="900" b="0" i="0" u="none" strike="noStrike" cap="none" normalizeH="0" baseline="0" dirty="0">
                <a:ln>
                  <a:noFill/>
                </a:ln>
                <a:solidFill>
                  <a:srgbClr val="1C1E21"/>
                </a:solidFill>
                <a:effectLst/>
                <a:latin typeface="inherit"/>
              </a:rPr>
              <a:t>9. Rahab - Shame for associating with another race and religion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5830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t>Path to Becoming Like Jesus</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351385944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582</Words>
  <Application>Microsoft Office PowerPoint</Application>
  <PresentationFormat>Widescreen</PresentationFormat>
  <Paragraphs>43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vt:lpstr>
      <vt:lpstr>inherit</vt:lpstr>
      <vt:lpstr>Office Theme</vt:lpstr>
      <vt:lpstr>Living a “Shameful” Life, Joyfully</vt:lpstr>
      <vt:lpstr>Text—Heb. 12:1-3</vt:lpstr>
      <vt:lpstr>Looking at the Text—Heb. 12:1-3</vt:lpstr>
      <vt:lpstr>Two Worlds Looking at Same Events</vt:lpstr>
      <vt:lpstr>Heroic Witnesses Who “Thought Nothing of the Shame”</vt:lpstr>
      <vt:lpstr>Path to Becoming Like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429</cp:revision>
  <cp:lastPrinted>2019-10-27T10:46:19Z</cp:lastPrinted>
  <dcterms:modified xsi:type="dcterms:W3CDTF">2019-12-16T02:12:08Z</dcterms:modified>
</cp:coreProperties>
</file>