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sldIdLst>
    <p:sldId id="256" r:id="rId3"/>
    <p:sldId id="257" r:id="rId4"/>
    <p:sldId id="258" r:id="rId5"/>
    <p:sldId id="259" r:id="rId6"/>
    <p:sldId id="261" r:id="rId7"/>
    <p:sldId id="262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B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F658B-BB78-4931-B101-06FA1CAA6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1557E0-E0DD-4070-8AAE-18C9C7674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40745-A89D-4F56-BD79-F3C04F19C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10DB-79DD-43EF-9C70-BA6E97C92E5B}" type="datetimeFigureOut">
              <a:rPr lang="en-US" smtClean="0"/>
              <a:t>12/15/2019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34A34-A0B2-413E-A464-F4A79DE0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D2E20-25AE-4F04-8CCB-78800CE3B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65EC-BB25-49A1-A12B-68D661938E1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C172F7C7-1938-460C-BC52-E35E0AF2FC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67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DE55B7-AA03-4860-93B4-C04CE30CF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10DB-79DD-43EF-9C70-BA6E97C92E5B}" type="datetimeFigureOut">
              <a:rPr lang="en-US" smtClean="0"/>
              <a:t>12/15/2019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2472E8-E118-4376-AD7C-B26A3EED5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DEE5F-95F0-4352-B8AE-E261095A0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65EC-BB25-49A1-A12B-68D661938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30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874AC-EB22-4187-AEEB-2DD32133A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788E5-9014-4064-8E53-033E5FCB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18E62-C0E8-463D-8813-4B0EC93FF0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A008A5-3D7D-4010-A597-E61FD7962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10DB-79DD-43EF-9C70-BA6E97C92E5B}" type="datetimeFigureOut">
              <a:rPr lang="en-US" smtClean="0"/>
              <a:t>12/15/2019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FED5D-6F4E-4F5E-AEFA-C012E5304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49E3D-C812-4913-AECE-847202EB9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65EC-BB25-49A1-A12B-68D661938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48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05477-4D81-4CEF-83CA-BB723A9E4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F39E41-D90D-4B71-8E82-6A58FF5F0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601B8-67CD-45DD-8D76-C582EB44A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0DE53C-40FD-49D4-8A3B-6E7918711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10DB-79DD-43EF-9C70-BA6E97C92E5B}" type="datetimeFigureOut">
              <a:rPr lang="en-US" smtClean="0"/>
              <a:t>12/15/2019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084FD-5654-4234-88FA-C4CFCF040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AA2A1-9130-4949-B996-C74F18F61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65EC-BB25-49A1-A12B-68D661938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33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61F7C-A80D-4CB3-B6A6-0750ADAA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36669E-0FC0-460C-9689-4A0EA7CE6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45DBD-9C42-4826-8EDA-F22BEA3EE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10DB-79DD-43EF-9C70-BA6E97C92E5B}" type="datetimeFigureOut">
              <a:rPr lang="en-US" smtClean="0"/>
              <a:t>12/15/2019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C58C4-74C8-4FC0-8EEA-DF3E43354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4A76D-9D30-4F00-9300-57644640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65EC-BB25-49A1-A12B-68D661938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72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E9FB7E-4B74-411B-902C-C00D46CFAB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94D556-7339-4B0A-B72B-45329692B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23601-928D-4ECA-8D01-7E3BAFA0E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10DB-79DD-43EF-9C70-BA6E97C92E5B}" type="datetimeFigureOut">
              <a:rPr lang="en-US" smtClean="0"/>
              <a:t>12/15/2019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A7CD9-7511-4CBF-A81F-9894CC0FB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2229E-5E5F-4BE4-A40A-25BDEC556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65EC-BB25-49A1-A12B-68D661938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60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2AB49-11AB-453F-8B31-ADB6F6DE6B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DA00FC-EC4D-4133-B674-42E4CEDB4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F5EA9-00BD-4571-A0E3-3FAF253B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4D21-AA50-44DB-9168-ECCAC3C1F235}" type="datetimeFigureOut">
              <a:rPr lang="en-US" smtClean="0"/>
              <a:t>12/15/2019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4E19C-6B6B-43F1-A8FC-19BB4FDC9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6E1E2-0C30-4E19-9B26-250B024D6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A1C-0DAD-483B-B8F7-3D859C252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11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CE457-78B8-4AE0-A982-15249C3E9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3D37B-398E-4820-9F4E-EF5F65359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0412E-9FBE-455D-AB87-1E556640C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4D21-AA50-44DB-9168-ECCAC3C1F235}" type="datetimeFigureOut">
              <a:rPr lang="en-US" smtClean="0"/>
              <a:t>12/15/2019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2449B-D1B0-4AEA-BFC7-9209054D6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7A98E-F48E-481C-AB84-1CF519AFA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A1C-0DAD-483B-B8F7-3D859C252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6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8441-E015-47B9-823B-659FA79A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50EF5-55C0-441D-BF3A-F7EF44541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DF0B4-6F8B-4D9A-8749-EC4502725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4D21-AA50-44DB-9168-ECCAC3C1F235}" type="datetimeFigureOut">
              <a:rPr lang="en-US" smtClean="0"/>
              <a:t>12/15/2019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0B52C-003B-43E7-96B1-14A34B225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85D9D-6296-4D63-9726-3206E29B8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A1C-0DAD-483B-B8F7-3D859C252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95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C323-444A-406D-B788-939F79B0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DD015-9E79-4155-A352-A25B967131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C08DA5-3866-4E52-8A9D-D8ED549D3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9B485-2F78-4695-ADCC-338DFE88C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4D21-AA50-44DB-9168-ECCAC3C1F235}" type="datetimeFigureOut">
              <a:rPr lang="en-US" smtClean="0"/>
              <a:t>12/15/2019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C8542F-8939-41CE-8BB0-0D6533486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E991F-7B6C-4BA3-8E09-03CB69423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A1C-0DAD-483B-B8F7-3D859C252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07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5B25D-DB16-4EE4-8813-2E510B46D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B154F-CBB9-4B98-AD0A-CE3C5FBA5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B0C561-2560-40EC-A313-0C88E7A83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4DFF4D-64BF-40AC-BB4B-E26F9FF2B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EB779B-7701-4B15-83C8-BD6C8CC7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00CB29-804E-4545-8DFB-8C3C22907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4D21-AA50-44DB-9168-ECCAC3C1F235}" type="datetimeFigureOut">
              <a:rPr lang="en-US" smtClean="0"/>
              <a:t>12/15/2019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D30102-510E-4AC1-92DA-468103409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AA30B6-2959-4F91-BE1C-4EBEF873E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A1C-0DAD-483B-B8F7-3D859C252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33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ruit, food, clock&#10;&#10;Description automatically generated">
            <a:extLst>
              <a:ext uri="{FF2B5EF4-FFF2-40B4-BE49-F238E27FC236}">
                <a16:creationId xmlns:a16="http://schemas.microsoft.com/office/drawing/2014/main" id="{7B5A7EC9-9981-4288-9775-87F767297C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07266-E46E-43CD-824C-C43A4BFE8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811" y="1868354"/>
            <a:ext cx="11877942" cy="486573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76200">
                    <a:schemeClr val="tx1"/>
                  </a:glo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762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762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762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762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99622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805A3-B58B-4CF8-863E-701B22F86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5D6603-DFF3-4068-AFD5-A5684616F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4D21-AA50-44DB-9168-ECCAC3C1F235}" type="datetimeFigureOut">
              <a:rPr lang="en-US" smtClean="0"/>
              <a:t>12/15/2019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1B1F0F-3ACB-4027-BB5A-3AF09BFEC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6932D1-05D1-4FBA-821A-91F8FB06B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A1C-0DAD-483B-B8F7-3D859C252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72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907F05-566C-40AA-88B6-614C967F9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4D21-AA50-44DB-9168-ECCAC3C1F235}" type="datetimeFigureOut">
              <a:rPr lang="en-US" smtClean="0"/>
              <a:t>12/15/2019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461DC7-4806-4D1A-B454-F4012A07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242F3-85A6-4F45-A8C7-D7CF9166B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A1C-0DAD-483B-B8F7-3D859C252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72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9BAD0-F0ED-4C75-B9E3-56DF92DCD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0B87E-6123-44C7-8351-4DE021455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AAEE6A-3CD0-44AD-B8C2-23DDE40C0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83161-613B-49B5-8C24-BEE909828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4D21-AA50-44DB-9168-ECCAC3C1F235}" type="datetimeFigureOut">
              <a:rPr lang="en-US" smtClean="0"/>
              <a:t>12/15/2019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5D77F-CA9C-45D9-B906-28F007945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5542E-1023-459E-88E5-917E98E55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A1C-0DAD-483B-B8F7-3D859C252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0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6A339-C7B3-4522-BCB5-B4822E658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B94045-2672-4C82-A50F-6B0A22397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5715CD-1984-4547-8A03-C805A4F2F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DC21A-A3A1-430F-A616-CDB573B10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4D21-AA50-44DB-9168-ECCAC3C1F235}" type="datetimeFigureOut">
              <a:rPr lang="en-US" smtClean="0"/>
              <a:t>12/15/2019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EC98F-CD9B-4E0A-BE3F-E7BB8333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B8127-E8D3-4895-9391-3571C06E0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A1C-0DAD-483B-B8F7-3D859C252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710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BC20F-15DA-45A0-B7B4-27E8CA27E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1B867-705C-48A9-A7E0-A6B24AA33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EAD1F-C083-4248-8881-9B0DFBF0F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4D21-AA50-44DB-9168-ECCAC3C1F235}" type="datetimeFigureOut">
              <a:rPr lang="en-US" smtClean="0"/>
              <a:t>12/15/2019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C8851-F386-43AF-9EDB-D2E564DFB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8F466-2B76-49DF-8670-44E045A0E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A1C-0DAD-483B-B8F7-3D859C252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282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4CAD9B-7393-44F2-87A7-75B1F0A33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161F58-1FA3-49AB-B598-832841A434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9174F-41BF-4880-BBC7-DCE76C165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4D21-AA50-44DB-9168-ECCAC3C1F235}" type="datetimeFigureOut">
              <a:rPr lang="en-US" smtClean="0"/>
              <a:t>12/15/2019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8B457-82DE-465E-A226-F1E8F64EA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9D560-A47C-409D-B531-44E19DDC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BA1C-0DAD-483B-B8F7-3D859C252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67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ruit, food, clock&#10;&#10;Description automatically generated">
            <a:extLst>
              <a:ext uri="{FF2B5EF4-FFF2-40B4-BE49-F238E27FC236}">
                <a16:creationId xmlns:a16="http://schemas.microsoft.com/office/drawing/2014/main" id="{45D7324A-4BD8-4EB1-92A4-D32D91274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07266-E46E-43CD-824C-C43A4BFE8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811" y="1868354"/>
            <a:ext cx="11877942" cy="486573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6851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ruit, food, clock&#10;&#10;Description automatically generated">
            <a:extLst>
              <a:ext uri="{FF2B5EF4-FFF2-40B4-BE49-F238E27FC236}">
                <a16:creationId xmlns:a16="http://schemas.microsoft.com/office/drawing/2014/main" id="{BA24DF02-AEB5-4272-A04C-07071BE34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07266-E46E-43CD-824C-C43A4BFE8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811" y="1868354"/>
            <a:ext cx="11877942" cy="486573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6659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ood, fruit&#10;&#10;Description automatically generated">
            <a:extLst>
              <a:ext uri="{FF2B5EF4-FFF2-40B4-BE49-F238E27FC236}">
                <a16:creationId xmlns:a16="http://schemas.microsoft.com/office/drawing/2014/main" id="{6FD5BA68-E48F-4872-8C22-E88BCE2592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07266-E46E-43CD-824C-C43A4BFE8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811" y="1868354"/>
            <a:ext cx="11877942" cy="486573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7722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50F29-56E7-45D8-B1F8-30EDA0FE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34EF4-7228-40E7-9C61-5CB6A420E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9B33C-7DBE-4A1F-BADC-B7B399CE0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10DB-79DD-43EF-9C70-BA6E97C92E5B}" type="datetimeFigureOut">
              <a:rPr lang="en-US" smtClean="0"/>
              <a:t>12/15/2019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F37B2-5D95-49BA-8367-F2C920083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88882-6D74-4990-A25E-F2CCA1BAA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65EC-BB25-49A1-A12B-68D661938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6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DD3E-8437-4AEA-9ADD-4081595FA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BF22D-6669-4750-B18F-799ED5F51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29C3A-4038-4C94-BEA5-0D5ED4A3C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F75A29-7994-4B69-AABF-D42575E40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10DB-79DD-43EF-9C70-BA6E97C92E5B}" type="datetimeFigureOut">
              <a:rPr lang="en-US" smtClean="0"/>
              <a:t>12/15/2019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FA624-DFF9-4C59-A045-98624D3BC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DAD06A-64EC-42E7-B928-DA0DD4DDE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65EC-BB25-49A1-A12B-68D661938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80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21081-9EEC-468A-8DB4-FE42365DB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6A3C9-B012-4CC2-AEEA-A61CA5696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9CEBC-6A34-4A2A-A77B-795B9C96C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1C8465-2E04-4AC5-AC74-9EE44D32C7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4502E9-D27B-4945-9576-8079D39D43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30E541-F517-4C34-BE0A-DD79117CF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10DB-79DD-43EF-9C70-BA6E97C92E5B}" type="datetimeFigureOut">
              <a:rPr lang="en-US" smtClean="0"/>
              <a:t>12/15/2019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D35A08-5A04-47B1-9058-D06F5A650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AD5ABE-9B0B-4039-BD78-5E5882DC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65EC-BB25-49A1-A12B-68D661938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11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C609F-3078-4ECD-90A5-CA8F7405F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17FF95-2408-490E-A266-13002A37A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10DB-79DD-43EF-9C70-BA6E97C92E5B}" type="datetimeFigureOut">
              <a:rPr lang="en-US" smtClean="0"/>
              <a:t>12/15/2019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056091-494B-4B32-AE2F-F549F9896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BF4CD5-7156-4100-8FA5-DA65084C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65EC-BB25-49A1-A12B-68D661938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12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86B926-981B-4043-B555-3F40C8C4F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C4BAC-A9A8-4D6C-8B99-4F0B12073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884E8-D4DD-4D07-956F-55EDE42312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310DB-79DD-43EF-9C70-BA6E97C92E5B}" type="datetimeFigureOut">
              <a:rPr lang="en-US" smtClean="0"/>
              <a:t>12/15/2019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EBCC7-8BB8-4AF1-96A1-DC4C27A81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E72C2-8470-414D-9F0A-D9DE68DD9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665EC-BB25-49A1-A12B-68D661938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3917D6-F131-4876-B76E-06FDC3790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A8424-D7FE-4788-ADFC-B233172E9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A7A15-0614-4F4D-89E1-435EDE7A23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74D21-AA50-44DB-9168-ECCAC3C1F235}" type="datetimeFigureOut">
              <a:rPr lang="en-US" smtClean="0"/>
              <a:t>12/15/2019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81FCC-588D-4B2D-9F92-C5EC74EB4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68828-5ABC-4C65-89A7-33621CC9B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6BA1C-0DAD-483B-B8F7-3D859C252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1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379818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8BF35E-E7A6-4894-BFA1-EDD25590F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Giving is an act of worship (Num. 18:11+Heb. 5:1; Matt. 2:11; Phil. 4:18)</a:t>
            </a:r>
            <a:endParaRPr lang="en-US" sz="3600" dirty="0"/>
          </a:p>
          <a:p>
            <a:r>
              <a:rPr lang="en-US" dirty="0"/>
              <a:t>Giving in worship is a command of God</a:t>
            </a:r>
            <a:endParaRPr lang="en-US" sz="4000" dirty="0"/>
          </a:p>
          <a:p>
            <a:pPr lvl="1"/>
            <a:r>
              <a:rPr lang="en-US" dirty="0"/>
              <a:t>It is a Divine “order/directive” (1 Cor. 16:1)</a:t>
            </a:r>
            <a:endParaRPr lang="en-US" sz="3600" dirty="0"/>
          </a:p>
          <a:p>
            <a:pPr lvl="1"/>
            <a:r>
              <a:rPr lang="en-US" dirty="0"/>
              <a:t>It is a universal obligation for all churches to “do” (1 Cor. 16:1)</a:t>
            </a:r>
            <a:endParaRPr lang="en-US" sz="3600" dirty="0"/>
          </a:p>
          <a:p>
            <a:pPr lvl="1"/>
            <a:r>
              <a:rPr lang="en-US" dirty="0"/>
              <a:t>But I don’t give merely because I have to (2 Cor. 9:7)</a:t>
            </a:r>
            <a:endParaRPr lang="en-US" sz="3600" dirty="0"/>
          </a:p>
          <a:p>
            <a:r>
              <a:rPr lang="en-US" dirty="0"/>
              <a:t>Giving is an individual responsibility </a:t>
            </a:r>
            <a:endParaRPr lang="en-US" sz="4000" dirty="0"/>
          </a:p>
          <a:p>
            <a:pPr lvl="1"/>
            <a:r>
              <a:rPr lang="en-US" dirty="0"/>
              <a:t>“Each one of you” Christians is obligated to give (1 Cor. 16:2)</a:t>
            </a:r>
          </a:p>
          <a:p>
            <a:pPr lvl="1"/>
            <a:r>
              <a:rPr lang="en-US" dirty="0"/>
              <a:t>We each share responsibility in giving to the Lord and His work </a:t>
            </a:r>
          </a:p>
          <a:p>
            <a:pPr lvl="1"/>
            <a:r>
              <a:rPr lang="en-US" dirty="0"/>
              <a:t>Every Christian must express devotion to God through this grace (2 Cor. 8:1-7)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6858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8BF35E-E7A6-4894-BFA1-EDD25590F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811" y="1868354"/>
            <a:ext cx="11877942" cy="498964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There is a </a:t>
            </a:r>
            <a:r>
              <a:rPr lang="en-US" u="sng" dirty="0"/>
              <a:t>specified time </a:t>
            </a:r>
          </a:p>
          <a:p>
            <a:pPr lvl="1"/>
            <a:r>
              <a:rPr lang="en-US" dirty="0"/>
              <a:t>Every first day of the week (1 Cor. 16:2)</a:t>
            </a:r>
          </a:p>
          <a:p>
            <a:r>
              <a:rPr lang="en-US" dirty="0"/>
              <a:t>There is a </a:t>
            </a:r>
            <a:r>
              <a:rPr lang="en-US" u="sng" dirty="0"/>
              <a:t>specified place</a:t>
            </a:r>
          </a:p>
          <a:p>
            <a:pPr lvl="1"/>
            <a:r>
              <a:rPr lang="en-US" dirty="0"/>
              <a:t>The church was assembling together to worship on the first day of the week (Acts 20:7; 2:42)</a:t>
            </a:r>
          </a:p>
          <a:p>
            <a:pPr lvl="1"/>
            <a:r>
              <a:rPr lang="en-US" dirty="0"/>
              <a:t>Christians were to “lay by in store” = literally, “put into the treasury”</a:t>
            </a:r>
          </a:p>
          <a:p>
            <a:pPr lvl="1"/>
            <a:r>
              <a:rPr lang="en-US" dirty="0"/>
              <a:t>Greek word for “contribution” is </a:t>
            </a:r>
            <a:r>
              <a:rPr lang="en-US" i="1" dirty="0"/>
              <a:t>koinonia</a:t>
            </a:r>
            <a:r>
              <a:rPr lang="en-US" dirty="0"/>
              <a:t> = means “fellowship” (Acts 2:42; Rom. 15:26)</a:t>
            </a:r>
          </a:p>
          <a:p>
            <a:r>
              <a:rPr lang="en-US" dirty="0"/>
              <a:t>There is a </a:t>
            </a:r>
            <a:r>
              <a:rPr lang="en-US" u="sng" dirty="0"/>
              <a:t>specified purpose </a:t>
            </a:r>
          </a:p>
          <a:p>
            <a:pPr lvl="1"/>
            <a:r>
              <a:rPr lang="en-US" dirty="0"/>
              <a:t>To help those in need (1 Cor. 16:1-2; Rom. 15:26)</a:t>
            </a:r>
          </a:p>
          <a:p>
            <a:pPr lvl="1"/>
            <a:r>
              <a:rPr lang="en-US" dirty="0"/>
              <a:t>To help preach the gospel (1 Cor. 9:1-14; Phil. 4:14-18)</a:t>
            </a:r>
          </a:p>
          <a:p>
            <a:pPr lvl="1"/>
            <a:r>
              <a:rPr lang="en-US" dirty="0"/>
              <a:t>To support the work of the church, the local congregation (only authorized way of financing His work)</a:t>
            </a:r>
          </a:p>
          <a:p>
            <a:r>
              <a:rPr lang="en-US" dirty="0"/>
              <a:t>There is a </a:t>
            </a:r>
            <a:r>
              <a:rPr lang="en-US" u="sng" dirty="0"/>
              <a:t>specified proportion</a:t>
            </a:r>
          </a:p>
          <a:p>
            <a:pPr lvl="1"/>
            <a:r>
              <a:rPr lang="en-US" dirty="0"/>
              <a:t>As one “may prosper” (1 Cor. 16:2)  + “Each according to his ability” (Acts 11:29; 2 Cor. 8:3; Ezra 2:69)</a:t>
            </a:r>
          </a:p>
          <a:p>
            <a:pPr lvl="1"/>
            <a:r>
              <a:rPr lang="en-US" dirty="0"/>
              <a:t>Giving is to be done liberally (Rom. 12:8; 2 Cor. 8:2) and cheerfully (2 Cor. 9:7)</a:t>
            </a:r>
          </a:p>
          <a:p>
            <a:r>
              <a:rPr lang="en-US" dirty="0"/>
              <a:t>There is a </a:t>
            </a:r>
            <a:r>
              <a:rPr lang="en-US" u="sng" dirty="0"/>
              <a:t>specified process </a:t>
            </a:r>
          </a:p>
          <a:p>
            <a:pPr lvl="1"/>
            <a:r>
              <a:rPr lang="en-US" dirty="0"/>
              <a:t>Give as you purpose, plan, predetermine to give in your heart (2 Cor. 9:7)</a:t>
            </a:r>
          </a:p>
          <a:p>
            <a:pPr lvl="1"/>
            <a:r>
              <a:rPr lang="en-US" dirty="0"/>
              <a:t>Worship is the determination to set aside on Lord’s Day and then following through </a:t>
            </a:r>
          </a:p>
        </p:txBody>
      </p:sp>
    </p:spTree>
    <p:extLst>
      <p:ext uri="{BB962C8B-B14F-4D97-AF65-F5344CB8AC3E}">
        <p14:creationId xmlns:p14="http://schemas.microsoft.com/office/powerpoint/2010/main" val="249281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8BF35E-E7A6-4894-BFA1-EDD25590F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810" y="1868354"/>
            <a:ext cx="11986189" cy="4865732"/>
          </a:xfrm>
        </p:spPr>
        <p:txBody>
          <a:bodyPr>
            <a:normAutofit/>
          </a:bodyPr>
          <a:lstStyle/>
          <a:p>
            <a:r>
              <a:rPr lang="en-US" dirty="0"/>
              <a:t>Cash</a:t>
            </a:r>
          </a:p>
          <a:p>
            <a:r>
              <a:rPr lang="en-US" dirty="0"/>
              <a:t>Personal check</a:t>
            </a:r>
          </a:p>
          <a:p>
            <a:r>
              <a:rPr lang="en-US" dirty="0"/>
              <a:t>Electronic giving</a:t>
            </a:r>
          </a:p>
          <a:p>
            <a:pPr lvl="1"/>
            <a:r>
              <a:rPr lang="en-US" sz="2500" dirty="0"/>
              <a:t>Our banking systems are moving away from checks to electronic transactions </a:t>
            </a:r>
          </a:p>
          <a:p>
            <a:pPr lvl="1"/>
            <a:r>
              <a:rPr lang="en-US" sz="2500" dirty="0"/>
              <a:t>Paying online is the new norm</a:t>
            </a:r>
          </a:p>
          <a:p>
            <a:pPr lvl="1"/>
            <a:r>
              <a:rPr lang="en-US" sz="2500" dirty="0"/>
              <a:t>When done right, this can definitely fulfill the Scriptural guidelines</a:t>
            </a:r>
          </a:p>
          <a:p>
            <a:pPr lvl="1"/>
            <a:r>
              <a:rPr lang="en-US" sz="2500" dirty="0"/>
              <a:t>And it can help many Christians to be able to give as they want/need</a:t>
            </a:r>
          </a:p>
          <a:p>
            <a:pPr lvl="1"/>
            <a:r>
              <a:rPr lang="en-US" sz="2500" dirty="0"/>
              <a:t>It is essential to maintain the </a:t>
            </a:r>
            <a:r>
              <a:rPr lang="en-US" sz="2500" i="1" dirty="0"/>
              <a:t>koinonia/</a:t>
            </a:r>
            <a:r>
              <a:rPr lang="en-US" sz="2500" dirty="0"/>
              <a:t>fellowship/joint-participation aspect of giving</a:t>
            </a:r>
          </a:p>
        </p:txBody>
      </p:sp>
    </p:spTree>
    <p:extLst>
      <p:ext uri="{BB962C8B-B14F-4D97-AF65-F5344CB8AC3E}">
        <p14:creationId xmlns:p14="http://schemas.microsoft.com/office/powerpoint/2010/main" val="87998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3481A3F-DC11-40DF-A03B-A82E070734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"/>
          <a:stretch/>
        </p:blipFill>
        <p:spPr>
          <a:xfrm>
            <a:off x="-51757" y="0"/>
            <a:ext cx="12315933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9D2C108-A086-483B-B1DE-77C24B0A9D8D}"/>
              </a:ext>
            </a:extLst>
          </p:cNvPr>
          <p:cNvSpPr/>
          <p:nvPr/>
        </p:nvSpPr>
        <p:spPr>
          <a:xfrm>
            <a:off x="8319482" y="1031367"/>
            <a:ext cx="844183" cy="581123"/>
          </a:xfrm>
          <a:prstGeom prst="ellipse">
            <a:avLst/>
          </a:prstGeom>
          <a:noFill/>
          <a:ln w="101600">
            <a:solidFill>
              <a:srgbClr val="FF0000"/>
            </a:solidFill>
          </a:ln>
          <a:effectLst>
            <a:glow rad="762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D21C71-942D-4E19-BDB2-7F9DB055FC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0" t="17117" r="25215" b="76951"/>
          <a:stretch/>
        </p:blipFill>
        <p:spPr>
          <a:xfrm>
            <a:off x="4312693" y="3555283"/>
            <a:ext cx="2595548" cy="133748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654FB3-7FA4-4E3C-9A36-144C9F415EEE}"/>
              </a:ext>
            </a:extLst>
          </p:cNvPr>
          <p:cNvCxnSpPr>
            <a:cxnSpLocks/>
          </p:cNvCxnSpPr>
          <p:nvPr/>
        </p:nvCxnSpPr>
        <p:spPr>
          <a:xfrm flipV="1">
            <a:off x="4312693" y="1206503"/>
            <a:ext cx="4164613" cy="23487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78DA00-648C-4F17-BC5F-6FE44E01A67A}"/>
              </a:ext>
            </a:extLst>
          </p:cNvPr>
          <p:cNvCxnSpPr>
            <a:cxnSpLocks/>
          </p:cNvCxnSpPr>
          <p:nvPr/>
        </p:nvCxnSpPr>
        <p:spPr>
          <a:xfrm flipV="1">
            <a:off x="6908241" y="1409707"/>
            <a:ext cx="2092940" cy="34830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row: Right 6">
            <a:extLst>
              <a:ext uri="{FF2B5EF4-FFF2-40B4-BE49-F238E27FC236}">
                <a16:creationId xmlns:a16="http://schemas.microsoft.com/office/drawing/2014/main" id="{B79B9401-29A8-4D91-8005-707BE895DF6F}"/>
              </a:ext>
            </a:extLst>
          </p:cNvPr>
          <p:cNvSpPr/>
          <p:nvPr/>
        </p:nvSpPr>
        <p:spPr>
          <a:xfrm rot="19469891">
            <a:off x="5712541" y="2069895"/>
            <a:ext cx="2812026" cy="737419"/>
          </a:xfrm>
          <a:prstGeom prst="rightArrow">
            <a:avLst>
              <a:gd name="adj1" fmla="val 50000"/>
              <a:gd name="adj2" fmla="val 92667"/>
            </a:avLst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4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7022A06-2B68-4CE1-8B58-E518B5872C52}"/>
              </a:ext>
            </a:extLst>
          </p:cNvPr>
          <p:cNvGrpSpPr/>
          <p:nvPr/>
        </p:nvGrpSpPr>
        <p:grpSpPr>
          <a:xfrm>
            <a:off x="-971199" y="-1635"/>
            <a:ext cx="14123178" cy="7944288"/>
            <a:chOff x="-971199" y="12013"/>
            <a:chExt cx="14123178" cy="7944288"/>
          </a:xfrm>
        </p:grpSpPr>
        <p:pic>
          <p:nvPicPr>
            <p:cNvPr id="15" name="Picture 1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D732BC5F-65A7-439A-86D1-E03A3F85F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1199" y="12013"/>
              <a:ext cx="14123178" cy="7944288"/>
            </a:xfrm>
            <a:prstGeom prst="rect">
              <a:avLst/>
            </a:prstGeom>
          </p:spPr>
        </p:pic>
        <p:pic>
          <p:nvPicPr>
            <p:cNvPr id="16" name="Picture 1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232F298D-9DD5-44F1-9C31-B344AA702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55" t="32078" r="22123" b="61869"/>
            <a:stretch/>
          </p:blipFill>
          <p:spPr>
            <a:xfrm>
              <a:off x="4512179" y="4889731"/>
              <a:ext cx="4178894" cy="540979"/>
            </a:xfrm>
            <a:prstGeom prst="rect">
              <a:avLst/>
            </a:prstGeom>
          </p:spPr>
        </p:pic>
      </p:grp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AF9BB2-14F8-48FD-ABEF-3F0F6CD3EE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2" t="3860" r="15062" b="32281"/>
          <a:stretch/>
        </p:blipFill>
        <p:spPr>
          <a:xfrm>
            <a:off x="285750" y="-1"/>
            <a:ext cx="11620500" cy="134698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93FAD9-47CD-47B2-AFA4-D7C3B981D623}"/>
              </a:ext>
            </a:extLst>
          </p:cNvPr>
          <p:cNvSpPr/>
          <p:nvPr/>
        </p:nvSpPr>
        <p:spPr>
          <a:xfrm>
            <a:off x="457200" y="4152900"/>
            <a:ext cx="11277600" cy="133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B74959-5D02-42BF-97A3-1267AE2C8ABC}"/>
              </a:ext>
            </a:extLst>
          </p:cNvPr>
          <p:cNvSpPr/>
          <p:nvPr/>
        </p:nvSpPr>
        <p:spPr>
          <a:xfrm>
            <a:off x="285750" y="5943600"/>
            <a:ext cx="11620500" cy="1028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25690A-14F4-4942-8E5F-DD3E5F1565EA}"/>
              </a:ext>
            </a:extLst>
          </p:cNvPr>
          <p:cNvSpPr/>
          <p:nvPr/>
        </p:nvSpPr>
        <p:spPr>
          <a:xfrm>
            <a:off x="285750" y="5598293"/>
            <a:ext cx="11620500" cy="345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97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6A0DD4-9795-4B29-A166-18AD9B48E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44" t="9445" r="16875"/>
          <a:stretch/>
        </p:blipFill>
        <p:spPr>
          <a:xfrm>
            <a:off x="0" y="-176463"/>
            <a:ext cx="12191999" cy="9095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532886-6378-4328-A6CE-65CD4BF5E6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5" t="18261" r="40098" b="23716"/>
          <a:stretch/>
        </p:blipFill>
        <p:spPr>
          <a:xfrm>
            <a:off x="0" y="-176463"/>
            <a:ext cx="12200395" cy="70344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DC4F2ED-4865-4F49-89DB-38C798C9E7A1}"/>
              </a:ext>
            </a:extLst>
          </p:cNvPr>
          <p:cNvGrpSpPr/>
          <p:nvPr/>
        </p:nvGrpSpPr>
        <p:grpSpPr>
          <a:xfrm>
            <a:off x="300692" y="-15866"/>
            <a:ext cx="11441258" cy="6850919"/>
            <a:chOff x="314340" y="-15866"/>
            <a:chExt cx="11441258" cy="68509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87869F-7188-4857-94D4-580A7E0B3B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69" t="65941" r="42237" b="23401"/>
            <a:stretch/>
          </p:blipFill>
          <p:spPr>
            <a:xfrm>
              <a:off x="336737" y="5540990"/>
              <a:ext cx="11417484" cy="1294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CA0E158-2E72-4F00-9CA9-6A0FE707E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02" t="16916" r="42238" b="35920"/>
            <a:stretch/>
          </p:blipFill>
          <p:spPr>
            <a:xfrm>
              <a:off x="314340" y="-15866"/>
              <a:ext cx="11441258" cy="5720628"/>
            </a:xfrm>
            <a:prstGeom prst="rect">
              <a:avLst/>
            </a:prstGeom>
          </p:spPr>
        </p:pic>
      </p:grp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07B59F89-0A9A-42E2-876B-984A7B8507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3" t="38448" r="17723" b="56704"/>
          <a:stretch/>
        </p:blipFill>
        <p:spPr>
          <a:xfrm>
            <a:off x="95536" y="5663103"/>
            <a:ext cx="11995461" cy="109864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A2B0B870-150D-40A6-8FAE-3B3EAB9BC732}"/>
              </a:ext>
            </a:extLst>
          </p:cNvPr>
          <p:cNvSpPr/>
          <p:nvPr/>
        </p:nvSpPr>
        <p:spPr>
          <a:xfrm>
            <a:off x="4479534" y="3606230"/>
            <a:ext cx="3367929" cy="287676"/>
          </a:xfrm>
          <a:prstGeom prst="leftArrow">
            <a:avLst>
              <a:gd name="adj1" fmla="val 35768"/>
              <a:gd name="adj2" fmla="val 881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9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12D4621-6E75-4497-BB80-D4944D960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AF9BB2-14F8-48FD-ABEF-3F0F6CD3EE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2" t="3860" r="15062" b="32281"/>
          <a:stretch/>
        </p:blipFill>
        <p:spPr>
          <a:xfrm>
            <a:off x="285750" y="-1"/>
            <a:ext cx="11620500" cy="134698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17CC8A-556C-4481-A9BF-2240EC1B1F07}"/>
              </a:ext>
            </a:extLst>
          </p:cNvPr>
          <p:cNvSpPr/>
          <p:nvPr/>
        </p:nvSpPr>
        <p:spPr>
          <a:xfrm>
            <a:off x="285750" y="1371600"/>
            <a:ext cx="11620500" cy="133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225259-614C-4E67-B096-1ECC8E5EEA50}"/>
              </a:ext>
            </a:extLst>
          </p:cNvPr>
          <p:cNvSpPr/>
          <p:nvPr/>
        </p:nvSpPr>
        <p:spPr>
          <a:xfrm>
            <a:off x="285750" y="5638800"/>
            <a:ext cx="11620500" cy="133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E73C07F-22AA-48E5-B847-C2FC453694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1" t="14192" r="15841" b="32105"/>
          <a:stretch/>
        </p:blipFill>
        <p:spPr>
          <a:xfrm>
            <a:off x="299397" y="-5021643"/>
            <a:ext cx="11484864" cy="11333022"/>
          </a:xfrm>
          <a:prstGeom prst="rect">
            <a:avLst/>
          </a:prstGeo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F739A5-5799-43B2-84C2-78E8E1A3B4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8" b="44017"/>
          <a:stretch/>
        </p:blipFill>
        <p:spPr>
          <a:xfrm>
            <a:off x="2837118" y="1771835"/>
            <a:ext cx="6141338" cy="4963109"/>
          </a:xfrm>
          <a:prstGeom prst="rect">
            <a:avLst/>
          </a:prstGeom>
          <a:ln w="76200">
            <a:solidFill>
              <a:srgbClr val="339B84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F7F6418-BEF6-487A-993D-5AF586717BAA}"/>
              </a:ext>
            </a:extLst>
          </p:cNvPr>
          <p:cNvGrpSpPr/>
          <p:nvPr/>
        </p:nvGrpSpPr>
        <p:grpSpPr>
          <a:xfrm>
            <a:off x="8591039" y="1909813"/>
            <a:ext cx="3192379" cy="4948187"/>
            <a:chOff x="8591039" y="1909813"/>
            <a:chExt cx="3192379" cy="4948187"/>
          </a:xfrm>
        </p:grpSpPr>
        <p:pic>
          <p:nvPicPr>
            <p:cNvPr id="12" name="Picture 1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8CB6B72A-7EEB-4AE5-A887-05CB005D2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1039" y="1909813"/>
              <a:ext cx="3192379" cy="494818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9" name="Picture 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1EF9026A-FAEE-4CF3-B394-BB2E7EDF9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68" b="14127"/>
            <a:stretch/>
          </p:blipFill>
          <p:spPr>
            <a:xfrm>
              <a:off x="8743439" y="6112041"/>
              <a:ext cx="2786385" cy="415905"/>
            </a:xfrm>
            <a:prstGeom prst="rect">
              <a:avLst/>
            </a:prstGeom>
            <a:ln w="1905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0666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1.048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6CEC19-A75A-438F-8D0D-6BDC0140C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36550" indent="-336550"/>
            <a:r>
              <a:rPr lang="en-US" sz="3200" dirty="0"/>
              <a:t>Believe Jesus is God’s Son – John 8:24</a:t>
            </a:r>
          </a:p>
          <a:p>
            <a:pPr marL="336550" indent="-336550"/>
            <a:r>
              <a:rPr lang="en-US" sz="3200" dirty="0"/>
              <a:t>Repent of your sins and turn to God – Luke 13:3</a:t>
            </a:r>
          </a:p>
          <a:p>
            <a:pPr marL="336550" indent="-336550"/>
            <a:r>
              <a:rPr lang="en-US" sz="3200" dirty="0"/>
              <a:t>Confess your faith in Jesus Christ – Romans 10:9</a:t>
            </a:r>
          </a:p>
          <a:p>
            <a:pPr marL="336550" indent="-336550"/>
            <a:r>
              <a:rPr lang="en-US" sz="3200" dirty="0"/>
              <a:t>Be immersed into Christ – Mark 16:16</a:t>
            </a:r>
          </a:p>
          <a:p>
            <a:pPr marL="914400" lvl="1" indent="-339725"/>
            <a:r>
              <a:rPr lang="en-US" sz="2800" dirty="0"/>
              <a:t>God will forgive all of your sins – Acts 2:38</a:t>
            </a:r>
          </a:p>
          <a:p>
            <a:pPr marL="914400" lvl="1" indent="-339725"/>
            <a:r>
              <a:rPr lang="en-US" sz="2800" dirty="0"/>
              <a:t>God will add you to His church – Acts 2:47</a:t>
            </a:r>
          </a:p>
          <a:p>
            <a:pPr marL="914400" lvl="1" indent="-339725"/>
            <a:r>
              <a:rPr lang="en-US" sz="2800" dirty="0"/>
              <a:t>God will register you in heaven – Hebrews 12:23</a:t>
            </a:r>
          </a:p>
          <a:p>
            <a:pPr marL="336550" indent="-336550"/>
            <a:r>
              <a:rPr lang="en-US" sz="3200" dirty="0"/>
              <a:t>Present yourself as a living sacrifice to the Lord – Romans 12:1</a:t>
            </a:r>
          </a:p>
        </p:txBody>
      </p:sp>
    </p:spTree>
    <p:extLst>
      <p:ext uri="{BB962C8B-B14F-4D97-AF65-F5344CB8AC3E}">
        <p14:creationId xmlns:p14="http://schemas.microsoft.com/office/powerpoint/2010/main" val="245090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503</Words>
  <Application>Microsoft Office PowerPoint</Application>
  <PresentationFormat>Widescreen</PresentationFormat>
  <Paragraphs>41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30</cp:revision>
  <dcterms:created xsi:type="dcterms:W3CDTF">2019-12-14T00:55:06Z</dcterms:created>
  <dcterms:modified xsi:type="dcterms:W3CDTF">2019-12-15T13:35:57Z</dcterms:modified>
</cp:coreProperties>
</file>